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8.xml" ContentType="application/vnd.openxmlformats-officedocument.wordprocessingml.header+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C49F157" w14:textId="26DBC546" w:rsidR="00BB19B5" w:rsidRPr="009E5DB6" w:rsidRDefault="00AF03A0" w:rsidP="004A3236">
      <w:bookmarkStart w:id="0" w:name="_Toc452466959"/>
      <w:bookmarkStart w:id="1" w:name="_Toc514688055"/>
      <w:r w:rsidRPr="009E5DB6">
        <w:rPr>
          <w:noProof/>
          <w:lang w:val="en-US"/>
        </w:rPr>
        <w:drawing>
          <wp:anchor distT="0" distB="0" distL="114300" distR="114300" simplePos="0" relativeHeight="251655680" behindDoc="0" locked="0" layoutInCell="1" allowOverlap="1" wp14:anchorId="2837FEAB" wp14:editId="4DCE513E">
            <wp:simplePos x="0" y="0"/>
            <wp:positionH relativeFrom="margin">
              <wp:align>center</wp:align>
            </wp:positionH>
            <wp:positionV relativeFrom="paragraph">
              <wp:posOffset>9525</wp:posOffset>
            </wp:positionV>
            <wp:extent cx="900000" cy="1054340"/>
            <wp:effectExtent l="0" t="0" r="0" b="0"/>
            <wp:wrapSquare wrapText="bothSides"/>
            <wp:docPr id="45"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900000" cy="105434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BBC8F3D" w14:textId="77777777" w:rsidR="00C66894" w:rsidRPr="009E5DB6" w:rsidRDefault="00C66894" w:rsidP="004A3236"/>
    <w:p w14:paraId="3BD00215" w14:textId="77777777" w:rsidR="004A3236" w:rsidRPr="009E5DB6" w:rsidRDefault="004A3236" w:rsidP="004A3236"/>
    <w:p w14:paraId="56BEF4D1" w14:textId="72D0C406" w:rsidR="004A3236" w:rsidRDefault="004A3236" w:rsidP="004A3236">
      <w:pPr>
        <w:spacing w:line="480" w:lineRule="auto"/>
        <w:rPr>
          <w:rFonts w:cs="Times New Roman"/>
          <w:szCs w:val="24"/>
        </w:rPr>
      </w:pPr>
    </w:p>
    <w:p w14:paraId="4DFD15F6" w14:textId="77777777" w:rsidR="00970651" w:rsidRPr="009E5DB6" w:rsidRDefault="00970651" w:rsidP="004A3236">
      <w:pPr>
        <w:spacing w:line="480" w:lineRule="auto"/>
        <w:rPr>
          <w:rFonts w:cs="Times New Roman"/>
          <w:sz w:val="28"/>
          <w:szCs w:val="28"/>
        </w:rPr>
      </w:pPr>
    </w:p>
    <w:p w14:paraId="76C2C8B8" w14:textId="77777777" w:rsidR="004A3236" w:rsidRPr="009E5DB6" w:rsidRDefault="004A3236" w:rsidP="004A3236">
      <w:pPr>
        <w:spacing w:line="480" w:lineRule="auto"/>
        <w:jc w:val="center"/>
        <w:rPr>
          <w:rFonts w:cs="Times New Roman"/>
          <w:b/>
          <w:sz w:val="28"/>
          <w:szCs w:val="28"/>
        </w:rPr>
      </w:pPr>
      <w:r w:rsidRPr="009E5DB6">
        <w:rPr>
          <w:rFonts w:cs="Times New Roman"/>
          <w:b/>
          <w:sz w:val="28"/>
          <w:szCs w:val="28"/>
        </w:rPr>
        <w:t>UNIVERSITAS DIPONEGORO</w:t>
      </w:r>
    </w:p>
    <w:p w14:paraId="299B3009" w14:textId="77777777" w:rsidR="004A3236" w:rsidRPr="009E5DB6" w:rsidRDefault="004A3236" w:rsidP="004A3236">
      <w:pPr>
        <w:spacing w:line="480" w:lineRule="auto"/>
        <w:rPr>
          <w:rFonts w:cs="Times New Roman"/>
          <w:b/>
          <w:szCs w:val="24"/>
        </w:rPr>
      </w:pPr>
    </w:p>
    <w:p w14:paraId="53388F93" w14:textId="7E212E06" w:rsidR="00886FC5" w:rsidRPr="009E5DB6" w:rsidRDefault="00097A37" w:rsidP="007B7A34">
      <w:pPr>
        <w:spacing w:line="276" w:lineRule="auto"/>
        <w:jc w:val="center"/>
        <w:rPr>
          <w:rFonts w:cs="Times New Roman"/>
          <w:b/>
          <w:bCs/>
          <w:sz w:val="28"/>
          <w:szCs w:val="28"/>
          <w:lang w:val="en-US"/>
        </w:rPr>
      </w:pPr>
      <w:bookmarkStart w:id="2" w:name="_Hlk100921440"/>
      <w:bookmarkStart w:id="3" w:name="_Hlk103675828"/>
      <w:r>
        <w:rPr>
          <w:b/>
          <w:bCs/>
          <w:sz w:val="28"/>
          <w:szCs w:val="24"/>
          <w:lang w:val="en-US"/>
        </w:rPr>
        <w:t>RANCANG BANGUN ALAT UJI</w:t>
      </w:r>
      <w:r w:rsidR="00886FC5" w:rsidRPr="009E5DB6">
        <w:rPr>
          <w:b/>
          <w:bCs/>
          <w:sz w:val="28"/>
          <w:szCs w:val="24"/>
          <w:lang w:val="en-US"/>
        </w:rPr>
        <w:t xml:space="preserve"> </w:t>
      </w:r>
      <w:r w:rsidR="00C67256" w:rsidRPr="00C67256">
        <w:rPr>
          <w:b/>
          <w:bCs/>
          <w:i/>
          <w:sz w:val="28"/>
          <w:szCs w:val="24"/>
          <w:lang w:val="en-US"/>
        </w:rPr>
        <w:t>BALANCING</w:t>
      </w:r>
      <w:r w:rsidR="00886FC5" w:rsidRPr="009E5DB6">
        <w:rPr>
          <w:b/>
          <w:bCs/>
          <w:sz w:val="28"/>
          <w:szCs w:val="24"/>
          <w:lang w:val="en-US"/>
        </w:rPr>
        <w:t xml:space="preserve"> DINAMIS DAN PENGUJIAN  </w:t>
      </w:r>
      <w:r w:rsidR="00886FC5" w:rsidRPr="009E5DB6">
        <w:rPr>
          <w:b/>
          <w:bCs/>
          <w:sz w:val="28"/>
          <w:szCs w:val="24"/>
        </w:rPr>
        <w:t xml:space="preserve">DENGAN MASSA </w:t>
      </w:r>
      <w:r w:rsidR="00C67256" w:rsidRPr="00C67256">
        <w:rPr>
          <w:b/>
          <w:bCs/>
          <w:i/>
          <w:sz w:val="28"/>
          <w:szCs w:val="24"/>
          <w:lang w:val="en-US"/>
        </w:rPr>
        <w:t>UNBALANCE</w:t>
      </w:r>
      <w:r w:rsidR="00886FC5" w:rsidRPr="009E5DB6">
        <w:rPr>
          <w:b/>
          <w:bCs/>
          <w:sz w:val="28"/>
          <w:szCs w:val="24"/>
          <w:lang w:val="en-US"/>
        </w:rPr>
        <w:t xml:space="preserve"> 10 GRAM </w:t>
      </w:r>
      <w:r w:rsidR="00C93CAF">
        <w:rPr>
          <w:b/>
          <w:bCs/>
          <w:sz w:val="28"/>
          <w:szCs w:val="24"/>
          <w:lang w:val="en-US"/>
        </w:rPr>
        <w:tab/>
        <w:t>PADA PUTARAN 1485 RPM</w:t>
      </w:r>
    </w:p>
    <w:bookmarkEnd w:id="2"/>
    <w:bookmarkEnd w:id="3"/>
    <w:p w14:paraId="4268B507" w14:textId="61924D9D" w:rsidR="004A3236" w:rsidRPr="009E5DB6" w:rsidRDefault="004A3236" w:rsidP="004A3236">
      <w:pPr>
        <w:spacing w:line="480" w:lineRule="auto"/>
        <w:jc w:val="center"/>
        <w:rPr>
          <w:rFonts w:cs="Times New Roman"/>
          <w:b/>
          <w:szCs w:val="24"/>
        </w:rPr>
      </w:pPr>
    </w:p>
    <w:p w14:paraId="00031E4B" w14:textId="77777777" w:rsidR="000E11B4" w:rsidRPr="009E5DB6" w:rsidRDefault="000E11B4" w:rsidP="004A3236">
      <w:pPr>
        <w:spacing w:line="480" w:lineRule="auto"/>
        <w:jc w:val="center"/>
        <w:rPr>
          <w:rFonts w:cs="Times New Roman"/>
          <w:b/>
          <w:szCs w:val="24"/>
        </w:rPr>
      </w:pPr>
    </w:p>
    <w:p w14:paraId="3EA0E691" w14:textId="4E479ABA" w:rsidR="00E91861" w:rsidRPr="009E5DB6" w:rsidRDefault="00E91861" w:rsidP="00E91861">
      <w:pPr>
        <w:jc w:val="center"/>
        <w:rPr>
          <w:rFonts w:cs="Times New Roman"/>
          <w:b/>
          <w:sz w:val="28"/>
          <w:szCs w:val="28"/>
        </w:rPr>
      </w:pPr>
      <w:r w:rsidRPr="009E5DB6">
        <w:rPr>
          <w:rFonts w:cs="Times New Roman"/>
          <w:b/>
          <w:sz w:val="28"/>
          <w:szCs w:val="28"/>
        </w:rPr>
        <w:t xml:space="preserve">TUGAS AKHIR </w:t>
      </w:r>
    </w:p>
    <w:p w14:paraId="3DBA115B" w14:textId="77777777" w:rsidR="00E91861" w:rsidRPr="009E5DB6" w:rsidRDefault="00E91861" w:rsidP="00E91861">
      <w:pPr>
        <w:jc w:val="center"/>
        <w:rPr>
          <w:rFonts w:cs="Times New Roman"/>
          <w:b/>
          <w:szCs w:val="24"/>
        </w:rPr>
      </w:pPr>
      <w:r w:rsidRPr="009E5DB6">
        <w:rPr>
          <w:rFonts w:cs="Times New Roman"/>
          <w:b/>
          <w:szCs w:val="24"/>
        </w:rPr>
        <w:t xml:space="preserve">Diajukan sebagai salah satu syarat </w:t>
      </w:r>
    </w:p>
    <w:p w14:paraId="2638B13E" w14:textId="77777777" w:rsidR="00E91861" w:rsidRPr="009E5DB6" w:rsidRDefault="00E91861" w:rsidP="00E91861">
      <w:pPr>
        <w:jc w:val="center"/>
        <w:rPr>
          <w:rFonts w:cs="Times New Roman"/>
          <w:b/>
          <w:szCs w:val="24"/>
        </w:rPr>
      </w:pPr>
      <w:r w:rsidRPr="009E5DB6">
        <w:rPr>
          <w:rFonts w:cs="Times New Roman"/>
          <w:b/>
          <w:szCs w:val="24"/>
        </w:rPr>
        <w:t xml:space="preserve">Untuk memperoleh gelar Sarjana Terapan </w:t>
      </w:r>
    </w:p>
    <w:p w14:paraId="67F4618D" w14:textId="77777777" w:rsidR="00E91861" w:rsidRPr="009E5DB6" w:rsidRDefault="00E91861" w:rsidP="00E91861">
      <w:pPr>
        <w:jc w:val="center"/>
        <w:rPr>
          <w:rFonts w:cs="Times New Roman"/>
          <w:b/>
          <w:szCs w:val="24"/>
        </w:rPr>
      </w:pPr>
    </w:p>
    <w:p w14:paraId="254F49BF" w14:textId="12ADC125" w:rsidR="00E91861" w:rsidRPr="009E5DB6" w:rsidRDefault="00E91861" w:rsidP="00E91861">
      <w:pPr>
        <w:jc w:val="center"/>
        <w:rPr>
          <w:rFonts w:cs="Times New Roman"/>
          <w:b/>
          <w:szCs w:val="24"/>
        </w:rPr>
      </w:pPr>
    </w:p>
    <w:p w14:paraId="2ED76E21" w14:textId="77777777" w:rsidR="000E11B4" w:rsidRPr="009E5DB6" w:rsidRDefault="000E11B4" w:rsidP="00E91861">
      <w:pPr>
        <w:jc w:val="center"/>
        <w:rPr>
          <w:rFonts w:cs="Times New Roman"/>
          <w:b/>
          <w:szCs w:val="24"/>
        </w:rPr>
      </w:pPr>
    </w:p>
    <w:p w14:paraId="569177EC" w14:textId="6CA2D9B2" w:rsidR="00562572" w:rsidRPr="009E5DB6" w:rsidRDefault="0047637C" w:rsidP="0047637C">
      <w:pPr>
        <w:pStyle w:val="TableParagraph"/>
        <w:spacing w:before="0" w:line="360" w:lineRule="auto"/>
        <w:ind w:left="0"/>
        <w:jc w:val="center"/>
        <w:rPr>
          <w:b/>
          <w:bCs/>
          <w:sz w:val="24"/>
          <w:szCs w:val="24"/>
          <w:lang w:val="en-US"/>
        </w:rPr>
      </w:pPr>
      <w:r w:rsidRPr="009E5DB6">
        <w:rPr>
          <w:b/>
          <w:bCs/>
          <w:sz w:val="24"/>
          <w:szCs w:val="24"/>
          <w:lang w:val="en-US"/>
        </w:rPr>
        <w:t>IMRON FAHREZA YUDHA</w:t>
      </w:r>
    </w:p>
    <w:p w14:paraId="25B27E7E" w14:textId="531BCF7E" w:rsidR="00562572" w:rsidRPr="009E5DB6" w:rsidRDefault="00562572" w:rsidP="0047637C">
      <w:pPr>
        <w:pStyle w:val="TableParagraph"/>
        <w:spacing w:before="0" w:line="360" w:lineRule="auto"/>
        <w:ind w:left="0"/>
        <w:jc w:val="center"/>
        <w:rPr>
          <w:b/>
          <w:bCs/>
          <w:sz w:val="24"/>
          <w:szCs w:val="24"/>
          <w:lang w:val="en-US"/>
        </w:rPr>
      </w:pPr>
      <w:r w:rsidRPr="009E5DB6">
        <w:rPr>
          <w:b/>
          <w:bCs/>
          <w:sz w:val="24"/>
          <w:szCs w:val="24"/>
        </w:rPr>
        <w:t>400402186500</w:t>
      </w:r>
      <w:r w:rsidRPr="009E5DB6">
        <w:rPr>
          <w:b/>
          <w:bCs/>
          <w:sz w:val="24"/>
          <w:szCs w:val="24"/>
          <w:lang w:val="en-US"/>
        </w:rPr>
        <w:t>23</w:t>
      </w:r>
    </w:p>
    <w:p w14:paraId="740FC3D6" w14:textId="19A8A672" w:rsidR="00E91861" w:rsidRPr="009E5DB6" w:rsidRDefault="00E91861" w:rsidP="00E91861">
      <w:pPr>
        <w:jc w:val="center"/>
        <w:rPr>
          <w:rFonts w:cs="Times New Roman"/>
          <w:b/>
          <w:sz w:val="28"/>
          <w:szCs w:val="28"/>
        </w:rPr>
      </w:pPr>
    </w:p>
    <w:p w14:paraId="760612F4" w14:textId="77777777" w:rsidR="000E11B4" w:rsidRPr="009E5DB6" w:rsidRDefault="000E11B4" w:rsidP="00E91861">
      <w:pPr>
        <w:jc w:val="center"/>
        <w:rPr>
          <w:rFonts w:cs="Times New Roman"/>
          <w:b/>
          <w:sz w:val="28"/>
          <w:szCs w:val="28"/>
        </w:rPr>
      </w:pPr>
    </w:p>
    <w:p w14:paraId="1BD8EEB7" w14:textId="77777777" w:rsidR="00E91861" w:rsidRPr="009E5DB6" w:rsidRDefault="00E91861" w:rsidP="00E91861">
      <w:pPr>
        <w:jc w:val="center"/>
        <w:rPr>
          <w:rFonts w:cs="Times New Roman"/>
          <w:b/>
          <w:sz w:val="28"/>
          <w:szCs w:val="28"/>
        </w:rPr>
      </w:pPr>
    </w:p>
    <w:p w14:paraId="6C4AB3A0" w14:textId="77777777" w:rsidR="00E91861" w:rsidRPr="009E5DB6" w:rsidRDefault="00E91861" w:rsidP="00E91861">
      <w:pPr>
        <w:jc w:val="center"/>
        <w:rPr>
          <w:rFonts w:cs="Times New Roman"/>
          <w:b/>
          <w:sz w:val="28"/>
          <w:szCs w:val="28"/>
        </w:rPr>
      </w:pPr>
      <w:r w:rsidRPr="009E5DB6">
        <w:rPr>
          <w:rFonts w:cs="Times New Roman"/>
          <w:b/>
          <w:sz w:val="28"/>
          <w:szCs w:val="28"/>
        </w:rPr>
        <w:t>PROGRAM STUDI DIPLOMA IV</w:t>
      </w:r>
    </w:p>
    <w:p w14:paraId="08D9F677" w14:textId="77777777" w:rsidR="00E91861" w:rsidRPr="009E5DB6" w:rsidRDefault="00E91861" w:rsidP="00E91861">
      <w:pPr>
        <w:jc w:val="center"/>
        <w:rPr>
          <w:rFonts w:cs="Times New Roman"/>
          <w:b/>
          <w:sz w:val="28"/>
          <w:szCs w:val="28"/>
        </w:rPr>
      </w:pPr>
      <w:r w:rsidRPr="009E5DB6">
        <w:rPr>
          <w:rFonts w:cs="Times New Roman"/>
          <w:b/>
          <w:sz w:val="28"/>
          <w:szCs w:val="28"/>
        </w:rPr>
        <w:t>REKAYASA PERANCANGAN MEKANIK</w:t>
      </w:r>
    </w:p>
    <w:p w14:paraId="2CD0F817" w14:textId="77777777" w:rsidR="00E91861" w:rsidRPr="009E5DB6" w:rsidRDefault="00E91861" w:rsidP="00E91861">
      <w:pPr>
        <w:jc w:val="center"/>
        <w:rPr>
          <w:rFonts w:cs="Times New Roman"/>
          <w:b/>
          <w:sz w:val="28"/>
          <w:szCs w:val="28"/>
        </w:rPr>
      </w:pPr>
      <w:r w:rsidRPr="009E5DB6">
        <w:rPr>
          <w:rFonts w:cs="Times New Roman"/>
          <w:b/>
          <w:sz w:val="28"/>
          <w:szCs w:val="28"/>
        </w:rPr>
        <w:t>SEKOLAH VOKASI UNIVERSITAS DIPENOGORO</w:t>
      </w:r>
    </w:p>
    <w:p w14:paraId="7A7231F4" w14:textId="77777777" w:rsidR="000E11B4" w:rsidRPr="009E5DB6" w:rsidRDefault="000E11B4" w:rsidP="00E91861">
      <w:pPr>
        <w:jc w:val="center"/>
        <w:rPr>
          <w:rFonts w:cs="Times New Roman"/>
          <w:b/>
          <w:sz w:val="28"/>
          <w:szCs w:val="28"/>
        </w:rPr>
      </w:pPr>
    </w:p>
    <w:p w14:paraId="5A08489F" w14:textId="77777777" w:rsidR="00E91861" w:rsidRPr="009E5DB6" w:rsidRDefault="00E91861" w:rsidP="00E91861">
      <w:pPr>
        <w:jc w:val="center"/>
        <w:rPr>
          <w:rFonts w:cs="Times New Roman"/>
          <w:b/>
          <w:sz w:val="28"/>
          <w:szCs w:val="28"/>
        </w:rPr>
      </w:pPr>
      <w:r w:rsidRPr="009E5DB6">
        <w:rPr>
          <w:rFonts w:cs="Times New Roman"/>
          <w:b/>
          <w:sz w:val="28"/>
          <w:szCs w:val="28"/>
        </w:rPr>
        <w:t>SEMARANG</w:t>
      </w:r>
    </w:p>
    <w:p w14:paraId="5BF1758B" w14:textId="4F216437" w:rsidR="00B50E00" w:rsidRPr="009E5DB6" w:rsidRDefault="00502582" w:rsidP="000E11B4">
      <w:pPr>
        <w:jc w:val="center"/>
        <w:rPr>
          <w:rFonts w:cs="Times New Roman"/>
          <w:b/>
          <w:sz w:val="28"/>
          <w:szCs w:val="28"/>
        </w:rPr>
      </w:pPr>
      <w:r>
        <w:rPr>
          <w:rFonts w:cs="Times New Roman"/>
          <w:b/>
          <w:sz w:val="28"/>
          <w:szCs w:val="28"/>
          <w:lang w:val="en-US"/>
        </w:rPr>
        <w:t>JUNI</w:t>
      </w:r>
      <w:r w:rsidR="00E91861" w:rsidRPr="009E5DB6">
        <w:rPr>
          <w:rFonts w:cs="Times New Roman"/>
          <w:b/>
          <w:sz w:val="28"/>
          <w:szCs w:val="28"/>
        </w:rPr>
        <w:t xml:space="preserve"> 2022</w:t>
      </w:r>
    </w:p>
    <w:p w14:paraId="743ECB28" w14:textId="5F84B158" w:rsidR="00EB37BB" w:rsidRPr="009E5DB6" w:rsidRDefault="00AF03A0" w:rsidP="00EB37BB">
      <w:r w:rsidRPr="009E5DB6">
        <w:rPr>
          <w:noProof/>
          <w:lang w:val="en-US"/>
        </w:rPr>
        <w:lastRenderedPageBreak/>
        <w:drawing>
          <wp:anchor distT="0" distB="0" distL="114300" distR="114300" simplePos="0" relativeHeight="251645440" behindDoc="0" locked="0" layoutInCell="1" allowOverlap="1" wp14:anchorId="0731A404" wp14:editId="5CE5308E">
            <wp:simplePos x="0" y="0"/>
            <wp:positionH relativeFrom="column">
              <wp:posOffset>2103120</wp:posOffset>
            </wp:positionH>
            <wp:positionV relativeFrom="paragraph">
              <wp:posOffset>0</wp:posOffset>
            </wp:positionV>
            <wp:extent cx="899795" cy="1054100"/>
            <wp:effectExtent l="0" t="0" r="0" b="0"/>
            <wp:wrapSquare wrapText="bothSides"/>
            <wp:docPr id="44"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899795" cy="10541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804ABFA" w14:textId="77777777" w:rsidR="00EB37BB" w:rsidRPr="009E5DB6" w:rsidRDefault="00EB37BB" w:rsidP="00EB37BB">
      <w:pPr>
        <w:rPr>
          <w:rFonts w:cs="Times New Roman"/>
          <w:szCs w:val="24"/>
        </w:rPr>
      </w:pPr>
    </w:p>
    <w:p w14:paraId="564665C5" w14:textId="77777777" w:rsidR="00EB37BB" w:rsidRPr="009E5DB6" w:rsidRDefault="00EB37BB" w:rsidP="00EB37BB">
      <w:pPr>
        <w:spacing w:line="480" w:lineRule="auto"/>
        <w:rPr>
          <w:rFonts w:cs="Times New Roman"/>
          <w:szCs w:val="24"/>
        </w:rPr>
      </w:pPr>
    </w:p>
    <w:p w14:paraId="535A63FF" w14:textId="77777777" w:rsidR="00EB37BB" w:rsidRPr="009E5DB6" w:rsidRDefault="00EB37BB" w:rsidP="00970651">
      <w:pPr>
        <w:spacing w:line="480" w:lineRule="auto"/>
        <w:rPr>
          <w:rFonts w:cs="Times New Roman"/>
          <w:sz w:val="28"/>
          <w:szCs w:val="28"/>
        </w:rPr>
      </w:pPr>
    </w:p>
    <w:p w14:paraId="4DBB1723" w14:textId="77777777" w:rsidR="00EB37BB" w:rsidRPr="009E5DB6" w:rsidRDefault="00EB37BB" w:rsidP="00EB37BB">
      <w:pPr>
        <w:spacing w:line="480" w:lineRule="auto"/>
        <w:jc w:val="center"/>
        <w:rPr>
          <w:rFonts w:cs="Times New Roman"/>
          <w:b/>
          <w:sz w:val="28"/>
          <w:szCs w:val="28"/>
        </w:rPr>
      </w:pPr>
      <w:r w:rsidRPr="009E5DB6">
        <w:rPr>
          <w:rFonts w:cs="Times New Roman"/>
          <w:b/>
          <w:sz w:val="28"/>
          <w:szCs w:val="28"/>
        </w:rPr>
        <w:t>UNIVERSITAS DIPONEGORO</w:t>
      </w:r>
    </w:p>
    <w:p w14:paraId="1D7369F7" w14:textId="77777777" w:rsidR="00EB37BB" w:rsidRPr="009E5DB6" w:rsidRDefault="00EB37BB" w:rsidP="00EB37BB">
      <w:pPr>
        <w:spacing w:line="480" w:lineRule="auto"/>
        <w:rPr>
          <w:rFonts w:cs="Times New Roman"/>
          <w:b/>
          <w:szCs w:val="24"/>
        </w:rPr>
      </w:pPr>
    </w:p>
    <w:p w14:paraId="714B9333" w14:textId="77777777" w:rsidR="00970651" w:rsidRPr="009E5DB6" w:rsidRDefault="00970651" w:rsidP="00970651">
      <w:pPr>
        <w:spacing w:line="276" w:lineRule="auto"/>
        <w:jc w:val="center"/>
        <w:rPr>
          <w:rFonts w:cs="Times New Roman"/>
          <w:b/>
          <w:bCs/>
          <w:sz w:val="28"/>
          <w:szCs w:val="28"/>
          <w:lang w:val="en-US"/>
        </w:rPr>
      </w:pPr>
      <w:r>
        <w:rPr>
          <w:b/>
          <w:bCs/>
          <w:sz w:val="28"/>
          <w:szCs w:val="24"/>
          <w:lang w:val="en-US"/>
        </w:rPr>
        <w:t>RANCANG BANGUN ALAT UJI</w:t>
      </w:r>
      <w:r w:rsidRPr="009E5DB6">
        <w:rPr>
          <w:b/>
          <w:bCs/>
          <w:sz w:val="28"/>
          <w:szCs w:val="24"/>
          <w:lang w:val="en-US"/>
        </w:rPr>
        <w:t xml:space="preserve"> </w:t>
      </w:r>
      <w:r w:rsidRPr="00C67256">
        <w:rPr>
          <w:b/>
          <w:bCs/>
          <w:i/>
          <w:sz w:val="28"/>
          <w:szCs w:val="24"/>
          <w:lang w:val="en-US"/>
        </w:rPr>
        <w:t>BALANCING</w:t>
      </w:r>
      <w:r w:rsidRPr="009E5DB6">
        <w:rPr>
          <w:b/>
          <w:bCs/>
          <w:sz w:val="28"/>
          <w:szCs w:val="24"/>
          <w:lang w:val="en-US"/>
        </w:rPr>
        <w:t xml:space="preserve"> DINAMIS DAN PENGUJIAN  </w:t>
      </w:r>
      <w:r w:rsidRPr="009E5DB6">
        <w:rPr>
          <w:b/>
          <w:bCs/>
          <w:sz w:val="28"/>
          <w:szCs w:val="24"/>
        </w:rPr>
        <w:t xml:space="preserve">DENGAN MASSA </w:t>
      </w:r>
      <w:r w:rsidRPr="00C67256">
        <w:rPr>
          <w:b/>
          <w:bCs/>
          <w:i/>
          <w:sz w:val="28"/>
          <w:szCs w:val="24"/>
          <w:lang w:val="en-US"/>
        </w:rPr>
        <w:t>UNBALANCE</w:t>
      </w:r>
      <w:r w:rsidRPr="009E5DB6">
        <w:rPr>
          <w:b/>
          <w:bCs/>
          <w:sz w:val="28"/>
          <w:szCs w:val="24"/>
          <w:lang w:val="en-US"/>
        </w:rPr>
        <w:t xml:space="preserve"> 10 GRAM </w:t>
      </w:r>
      <w:r>
        <w:rPr>
          <w:b/>
          <w:bCs/>
          <w:sz w:val="28"/>
          <w:szCs w:val="24"/>
          <w:lang w:val="en-US"/>
        </w:rPr>
        <w:tab/>
        <w:t>PADA PUTARAN 1485 RPM</w:t>
      </w:r>
    </w:p>
    <w:p w14:paraId="45E44538" w14:textId="5EFA77A7" w:rsidR="00E91861" w:rsidRPr="009E5DB6" w:rsidRDefault="00E91861" w:rsidP="00E91861">
      <w:pPr>
        <w:spacing w:line="480" w:lineRule="auto"/>
        <w:jc w:val="center"/>
        <w:rPr>
          <w:rFonts w:cs="Times New Roman"/>
          <w:b/>
          <w:szCs w:val="24"/>
        </w:rPr>
      </w:pPr>
    </w:p>
    <w:p w14:paraId="49CD1D3B" w14:textId="77777777" w:rsidR="000E11B4" w:rsidRPr="009E5DB6" w:rsidRDefault="000E11B4" w:rsidP="00E91861">
      <w:pPr>
        <w:spacing w:line="480" w:lineRule="auto"/>
        <w:jc w:val="center"/>
        <w:rPr>
          <w:rFonts w:cs="Times New Roman"/>
          <w:b/>
          <w:szCs w:val="24"/>
        </w:rPr>
      </w:pPr>
    </w:p>
    <w:p w14:paraId="6140460B" w14:textId="3A5E1589" w:rsidR="00E91861" w:rsidRPr="009E5DB6" w:rsidRDefault="00E91861" w:rsidP="00502582">
      <w:pPr>
        <w:jc w:val="center"/>
        <w:rPr>
          <w:rFonts w:cs="Times New Roman"/>
          <w:b/>
          <w:sz w:val="28"/>
          <w:szCs w:val="28"/>
        </w:rPr>
      </w:pPr>
      <w:r w:rsidRPr="009E5DB6">
        <w:rPr>
          <w:rFonts w:cs="Times New Roman"/>
          <w:b/>
          <w:sz w:val="28"/>
          <w:szCs w:val="28"/>
        </w:rPr>
        <w:t>TUGAS AKHIR</w:t>
      </w:r>
    </w:p>
    <w:p w14:paraId="79CBF686" w14:textId="77777777" w:rsidR="00E91861" w:rsidRPr="009E5DB6" w:rsidRDefault="00E91861" w:rsidP="00E91861">
      <w:pPr>
        <w:jc w:val="center"/>
        <w:rPr>
          <w:rFonts w:cs="Times New Roman"/>
          <w:b/>
          <w:szCs w:val="24"/>
        </w:rPr>
      </w:pPr>
      <w:r w:rsidRPr="009E5DB6">
        <w:rPr>
          <w:rFonts w:cs="Times New Roman"/>
          <w:b/>
          <w:szCs w:val="24"/>
        </w:rPr>
        <w:t xml:space="preserve">Diajukan sebagai salah satu syarat </w:t>
      </w:r>
    </w:p>
    <w:p w14:paraId="1E1B435E" w14:textId="7B5AF65F" w:rsidR="00E91861" w:rsidRPr="009E5DB6" w:rsidRDefault="00E91861" w:rsidP="00970651">
      <w:pPr>
        <w:jc w:val="center"/>
        <w:rPr>
          <w:rFonts w:cs="Times New Roman"/>
          <w:b/>
          <w:szCs w:val="24"/>
        </w:rPr>
      </w:pPr>
      <w:r w:rsidRPr="009E5DB6">
        <w:rPr>
          <w:rFonts w:cs="Times New Roman"/>
          <w:b/>
          <w:szCs w:val="24"/>
        </w:rPr>
        <w:t xml:space="preserve">Untuk memperoleh gelar Sarjana Terapan </w:t>
      </w:r>
    </w:p>
    <w:p w14:paraId="14131BAD" w14:textId="77777777" w:rsidR="000E11B4" w:rsidRPr="009E5DB6" w:rsidRDefault="000E11B4" w:rsidP="00E91861">
      <w:pPr>
        <w:jc w:val="center"/>
        <w:rPr>
          <w:rFonts w:cs="Times New Roman"/>
          <w:b/>
          <w:szCs w:val="24"/>
        </w:rPr>
      </w:pPr>
    </w:p>
    <w:p w14:paraId="2D7FA36E" w14:textId="6BAA9B9C" w:rsidR="000E11B4" w:rsidRDefault="000E11B4" w:rsidP="000E11B4">
      <w:pPr>
        <w:rPr>
          <w:rFonts w:cs="Times New Roman"/>
          <w:b/>
          <w:szCs w:val="24"/>
        </w:rPr>
      </w:pPr>
    </w:p>
    <w:p w14:paraId="0B20AEAE" w14:textId="77777777" w:rsidR="00970651" w:rsidRPr="009E5DB6" w:rsidRDefault="00970651" w:rsidP="000E11B4">
      <w:pPr>
        <w:rPr>
          <w:rFonts w:cs="Times New Roman"/>
          <w:b/>
          <w:szCs w:val="24"/>
        </w:rPr>
      </w:pPr>
    </w:p>
    <w:p w14:paraId="4A350FC5" w14:textId="77777777" w:rsidR="001A161F" w:rsidRPr="009E5DB6" w:rsidRDefault="001A161F" w:rsidP="001A161F">
      <w:pPr>
        <w:pStyle w:val="TableParagraph"/>
        <w:spacing w:before="0" w:line="360" w:lineRule="auto"/>
        <w:ind w:left="0"/>
        <w:jc w:val="center"/>
        <w:rPr>
          <w:b/>
          <w:bCs/>
          <w:sz w:val="24"/>
          <w:szCs w:val="24"/>
          <w:lang w:val="en-US"/>
        </w:rPr>
      </w:pPr>
      <w:r w:rsidRPr="009E5DB6">
        <w:rPr>
          <w:b/>
          <w:bCs/>
          <w:sz w:val="24"/>
          <w:szCs w:val="24"/>
          <w:lang w:val="en-US"/>
        </w:rPr>
        <w:t>IMRON FAHREZA YUDHA</w:t>
      </w:r>
    </w:p>
    <w:p w14:paraId="70AAC79D" w14:textId="77777777" w:rsidR="001A161F" w:rsidRPr="009E5DB6" w:rsidRDefault="001A161F" w:rsidP="001A161F">
      <w:pPr>
        <w:pStyle w:val="TableParagraph"/>
        <w:spacing w:before="0" w:line="360" w:lineRule="auto"/>
        <w:ind w:left="0"/>
        <w:jc w:val="center"/>
        <w:rPr>
          <w:b/>
          <w:bCs/>
          <w:sz w:val="24"/>
          <w:szCs w:val="24"/>
          <w:lang w:val="en-US"/>
        </w:rPr>
      </w:pPr>
      <w:r w:rsidRPr="009E5DB6">
        <w:rPr>
          <w:b/>
          <w:bCs/>
          <w:sz w:val="24"/>
          <w:szCs w:val="24"/>
        </w:rPr>
        <w:t>400402186500</w:t>
      </w:r>
      <w:r w:rsidRPr="009E5DB6">
        <w:rPr>
          <w:b/>
          <w:bCs/>
          <w:sz w:val="24"/>
          <w:szCs w:val="24"/>
          <w:lang w:val="en-US"/>
        </w:rPr>
        <w:t>23</w:t>
      </w:r>
    </w:p>
    <w:p w14:paraId="2CD1E2CD" w14:textId="77777777" w:rsidR="00E91861" w:rsidRPr="009E5DB6" w:rsidRDefault="00E91861" w:rsidP="00E91861">
      <w:pPr>
        <w:jc w:val="center"/>
        <w:rPr>
          <w:rFonts w:cs="Times New Roman"/>
          <w:b/>
          <w:sz w:val="28"/>
          <w:szCs w:val="28"/>
        </w:rPr>
      </w:pPr>
    </w:p>
    <w:p w14:paraId="608C6B51" w14:textId="76EB5FAF" w:rsidR="000E11B4" w:rsidRPr="009E5DB6" w:rsidRDefault="000E11B4" w:rsidP="00E91861">
      <w:pPr>
        <w:jc w:val="center"/>
        <w:rPr>
          <w:rFonts w:cs="Times New Roman"/>
          <w:b/>
          <w:sz w:val="28"/>
          <w:szCs w:val="28"/>
        </w:rPr>
      </w:pPr>
    </w:p>
    <w:p w14:paraId="3EC2AF4A" w14:textId="77777777" w:rsidR="000E11B4" w:rsidRPr="009E5DB6" w:rsidRDefault="000E11B4" w:rsidP="00E91861">
      <w:pPr>
        <w:jc w:val="center"/>
        <w:rPr>
          <w:rFonts w:cs="Times New Roman"/>
          <w:b/>
          <w:sz w:val="28"/>
          <w:szCs w:val="28"/>
        </w:rPr>
      </w:pPr>
    </w:p>
    <w:p w14:paraId="319F88DE" w14:textId="77777777" w:rsidR="00E91861" w:rsidRPr="009E5DB6" w:rsidRDefault="00E91861" w:rsidP="00E91861">
      <w:pPr>
        <w:jc w:val="center"/>
        <w:rPr>
          <w:rFonts w:cs="Times New Roman"/>
          <w:b/>
          <w:sz w:val="28"/>
          <w:szCs w:val="28"/>
        </w:rPr>
      </w:pPr>
      <w:r w:rsidRPr="009E5DB6">
        <w:rPr>
          <w:rFonts w:cs="Times New Roman"/>
          <w:b/>
          <w:sz w:val="28"/>
          <w:szCs w:val="28"/>
        </w:rPr>
        <w:t>PROGRAM STUDI DIPLOMA IV</w:t>
      </w:r>
    </w:p>
    <w:p w14:paraId="50528729" w14:textId="77777777" w:rsidR="00E91861" w:rsidRPr="009E5DB6" w:rsidRDefault="00E91861" w:rsidP="00E91861">
      <w:pPr>
        <w:jc w:val="center"/>
        <w:rPr>
          <w:rFonts w:cs="Times New Roman"/>
          <w:b/>
          <w:sz w:val="28"/>
          <w:szCs w:val="28"/>
        </w:rPr>
      </w:pPr>
      <w:r w:rsidRPr="009E5DB6">
        <w:rPr>
          <w:rFonts w:cs="Times New Roman"/>
          <w:b/>
          <w:sz w:val="28"/>
          <w:szCs w:val="28"/>
        </w:rPr>
        <w:t>REKAYASA PERANCANGAN MEKANIK</w:t>
      </w:r>
    </w:p>
    <w:p w14:paraId="7CA72708" w14:textId="3C4733D4" w:rsidR="00E91861" w:rsidRPr="009E5DB6" w:rsidRDefault="00E91861" w:rsidP="009F31F5">
      <w:pPr>
        <w:jc w:val="center"/>
        <w:rPr>
          <w:rFonts w:cs="Times New Roman"/>
          <w:b/>
          <w:sz w:val="28"/>
          <w:szCs w:val="28"/>
        </w:rPr>
      </w:pPr>
      <w:r w:rsidRPr="009E5DB6">
        <w:rPr>
          <w:rFonts w:cs="Times New Roman"/>
          <w:b/>
          <w:sz w:val="28"/>
          <w:szCs w:val="28"/>
        </w:rPr>
        <w:t>SEKOLAH VOKASI UNIVERSITAS DIPENOGORO</w:t>
      </w:r>
    </w:p>
    <w:p w14:paraId="04A9164E" w14:textId="77777777" w:rsidR="000E11B4" w:rsidRPr="009E5DB6" w:rsidRDefault="000E11B4" w:rsidP="000E11B4">
      <w:pPr>
        <w:rPr>
          <w:rFonts w:cs="Times New Roman"/>
          <w:b/>
          <w:sz w:val="28"/>
          <w:szCs w:val="28"/>
          <w:lang w:val="en-US"/>
        </w:rPr>
      </w:pPr>
    </w:p>
    <w:p w14:paraId="339155DE" w14:textId="77777777" w:rsidR="00E91861" w:rsidRPr="009E5DB6" w:rsidRDefault="00E91861" w:rsidP="00E91861">
      <w:pPr>
        <w:jc w:val="center"/>
        <w:rPr>
          <w:rFonts w:cs="Times New Roman"/>
          <w:b/>
          <w:sz w:val="28"/>
          <w:szCs w:val="28"/>
        </w:rPr>
      </w:pPr>
      <w:r w:rsidRPr="009E5DB6">
        <w:rPr>
          <w:rFonts w:cs="Times New Roman"/>
          <w:b/>
          <w:sz w:val="28"/>
          <w:szCs w:val="28"/>
        </w:rPr>
        <w:t>SEMARANG</w:t>
      </w:r>
    </w:p>
    <w:p w14:paraId="4D9AFFAD" w14:textId="77777777" w:rsidR="003523D3" w:rsidRDefault="00502582" w:rsidP="007534CA">
      <w:pPr>
        <w:jc w:val="center"/>
        <w:rPr>
          <w:rFonts w:cs="Times New Roman"/>
          <w:b/>
          <w:sz w:val="28"/>
          <w:szCs w:val="28"/>
        </w:rPr>
        <w:sectPr w:rsidR="003523D3" w:rsidSect="00393A57">
          <w:headerReference w:type="default" r:id="rId12"/>
          <w:footerReference w:type="default" r:id="rId13"/>
          <w:pgSz w:w="11907" w:h="16840" w:code="9"/>
          <w:pgMar w:top="1701" w:right="1701" w:bottom="1701" w:left="2268" w:header="709" w:footer="709" w:gutter="0"/>
          <w:pgNumType w:start="5"/>
          <w:cols w:space="708"/>
          <w:docGrid w:linePitch="360"/>
        </w:sectPr>
      </w:pPr>
      <w:r>
        <w:rPr>
          <w:rFonts w:cs="Times New Roman"/>
          <w:b/>
          <w:sz w:val="28"/>
          <w:szCs w:val="28"/>
          <w:lang w:val="en-US"/>
        </w:rPr>
        <w:t>JUNI</w:t>
      </w:r>
      <w:r w:rsidR="003D61FB" w:rsidRPr="009E5DB6">
        <w:rPr>
          <w:rFonts w:cs="Times New Roman"/>
          <w:b/>
          <w:sz w:val="28"/>
          <w:szCs w:val="28"/>
          <w:lang w:val="en-US"/>
        </w:rPr>
        <w:t xml:space="preserve"> </w:t>
      </w:r>
      <w:r w:rsidR="00E91861" w:rsidRPr="009E5DB6">
        <w:rPr>
          <w:rFonts w:cs="Times New Roman"/>
          <w:b/>
          <w:sz w:val="28"/>
          <w:szCs w:val="28"/>
        </w:rPr>
        <w:t>2022</w:t>
      </w:r>
    </w:p>
    <w:p w14:paraId="03D326D0" w14:textId="0BBFACEF" w:rsidR="0094144E" w:rsidRPr="0094144E" w:rsidRDefault="0094144E" w:rsidP="0094144E">
      <w:pPr>
        <w:pStyle w:val="Heading1"/>
        <w:numPr>
          <w:ilvl w:val="0"/>
          <w:numId w:val="0"/>
        </w:numPr>
        <w:rPr>
          <w:b w:val="0"/>
          <w:bCs/>
        </w:rPr>
      </w:pPr>
      <w:bookmarkStart w:id="4" w:name="_Toc107363697"/>
      <w:r w:rsidRPr="0094144E">
        <w:rPr>
          <w:rStyle w:val="JUDULBABChar"/>
          <w:b/>
          <w:bCs/>
        </w:rPr>
        <w:t>HALAMAN PERNYATAAN ORISINALITAS</w:t>
      </w:r>
      <w:bookmarkEnd w:id="4"/>
    </w:p>
    <w:p w14:paraId="40611958" w14:textId="77777777" w:rsidR="0094144E" w:rsidRDefault="0094144E" w:rsidP="00951728">
      <w:pPr>
        <w:tabs>
          <w:tab w:val="left" w:pos="984"/>
        </w:tabs>
      </w:pPr>
    </w:p>
    <w:p w14:paraId="354F49DC" w14:textId="788469EF" w:rsidR="0094144E" w:rsidRDefault="0094144E" w:rsidP="00951728">
      <w:pPr>
        <w:tabs>
          <w:tab w:val="left" w:pos="984"/>
        </w:tabs>
      </w:pPr>
    </w:p>
    <w:p w14:paraId="0AE0E9E4" w14:textId="4ACD35CE" w:rsidR="0094144E" w:rsidRDefault="0094144E" w:rsidP="00951728">
      <w:pPr>
        <w:tabs>
          <w:tab w:val="left" w:pos="984"/>
        </w:tabs>
      </w:pPr>
    </w:p>
    <w:p w14:paraId="3D95F016" w14:textId="77777777" w:rsidR="0094144E" w:rsidRDefault="0094144E" w:rsidP="00951728">
      <w:pPr>
        <w:tabs>
          <w:tab w:val="left" w:pos="984"/>
        </w:tabs>
      </w:pPr>
    </w:p>
    <w:p w14:paraId="241C9B74" w14:textId="77777777" w:rsidR="0094144E" w:rsidRDefault="0094144E" w:rsidP="00951728">
      <w:pPr>
        <w:tabs>
          <w:tab w:val="left" w:pos="984"/>
        </w:tabs>
      </w:pPr>
    </w:p>
    <w:p w14:paraId="5FC5C0F4" w14:textId="3C284413" w:rsidR="0094144E" w:rsidRPr="0094144E" w:rsidRDefault="0094144E" w:rsidP="0094144E">
      <w:pPr>
        <w:tabs>
          <w:tab w:val="left" w:pos="984"/>
        </w:tabs>
        <w:jc w:val="center"/>
        <w:rPr>
          <w:b/>
          <w:bCs/>
        </w:rPr>
      </w:pPr>
      <w:r w:rsidRPr="0094144E">
        <w:rPr>
          <w:b/>
          <w:bCs/>
        </w:rPr>
        <w:t>Tugas Akhir ini adalah hasil karya saya sendiri, dan semua sumber baik yang dikutip maupun yang dirujuk telah saya nyatakan dengan benar.</w:t>
      </w:r>
    </w:p>
    <w:p w14:paraId="42DE01D7" w14:textId="77777777" w:rsidR="0094144E" w:rsidRDefault="0094144E" w:rsidP="00951728">
      <w:pPr>
        <w:tabs>
          <w:tab w:val="left" w:pos="984"/>
        </w:tabs>
      </w:pPr>
    </w:p>
    <w:p w14:paraId="4E9868D0" w14:textId="77777777" w:rsidR="0094144E" w:rsidRDefault="0094144E" w:rsidP="00951728">
      <w:pPr>
        <w:tabs>
          <w:tab w:val="left" w:pos="984"/>
        </w:tabs>
      </w:pPr>
    </w:p>
    <w:p w14:paraId="56D0A880" w14:textId="77777777" w:rsidR="0094144E" w:rsidRDefault="0094144E" w:rsidP="00951728">
      <w:pPr>
        <w:tabs>
          <w:tab w:val="left" w:pos="984"/>
        </w:tabs>
      </w:pPr>
    </w:p>
    <w:p w14:paraId="46F65230" w14:textId="77777777" w:rsidR="0094144E" w:rsidRDefault="0094144E" w:rsidP="00951728">
      <w:pPr>
        <w:tabs>
          <w:tab w:val="left" w:pos="984"/>
        </w:tabs>
      </w:pPr>
    </w:p>
    <w:p w14:paraId="2BCC4CA3" w14:textId="77777777" w:rsidR="0094144E" w:rsidRDefault="0094144E" w:rsidP="00951728">
      <w:pPr>
        <w:tabs>
          <w:tab w:val="left" w:pos="984"/>
        </w:tabs>
      </w:pPr>
    </w:p>
    <w:p w14:paraId="6AAA6D23" w14:textId="77777777" w:rsidR="0094144E" w:rsidRDefault="0094144E" w:rsidP="00951728">
      <w:pPr>
        <w:tabs>
          <w:tab w:val="left" w:pos="984"/>
        </w:tabs>
      </w:pPr>
    </w:p>
    <w:p w14:paraId="08170909" w14:textId="77777777" w:rsidR="0094144E" w:rsidRDefault="0094144E" w:rsidP="00951728">
      <w:pPr>
        <w:tabs>
          <w:tab w:val="left" w:pos="984"/>
        </w:tabs>
      </w:pPr>
    </w:p>
    <w:p w14:paraId="161D7134" w14:textId="77777777" w:rsidR="0094144E" w:rsidRDefault="0094144E" w:rsidP="00951728">
      <w:pPr>
        <w:tabs>
          <w:tab w:val="left" w:pos="984"/>
        </w:tabs>
      </w:pPr>
    </w:p>
    <w:p w14:paraId="642A6E10" w14:textId="77777777" w:rsidR="0094144E" w:rsidRDefault="0094144E" w:rsidP="0094144E">
      <w:pPr>
        <w:tabs>
          <w:tab w:val="left" w:pos="984"/>
        </w:tabs>
        <w:jc w:val="right"/>
      </w:pPr>
    </w:p>
    <w:p w14:paraId="2F70296A" w14:textId="77777777" w:rsidR="0094144E" w:rsidRDefault="0094144E" w:rsidP="0094144E">
      <w:pPr>
        <w:tabs>
          <w:tab w:val="left" w:pos="984"/>
        </w:tabs>
        <w:jc w:val="right"/>
      </w:pPr>
      <w:r>
        <w:t>NAMA : ......................................</w:t>
      </w:r>
    </w:p>
    <w:p w14:paraId="688F7C95" w14:textId="77777777" w:rsidR="0094144E" w:rsidRDefault="0094144E" w:rsidP="0094144E">
      <w:pPr>
        <w:tabs>
          <w:tab w:val="left" w:pos="984"/>
        </w:tabs>
        <w:jc w:val="right"/>
      </w:pPr>
      <w:r>
        <w:t>NIM : ......................................</w:t>
      </w:r>
    </w:p>
    <w:p w14:paraId="2139FF7C" w14:textId="5AC23C48" w:rsidR="0094144E" w:rsidRDefault="0094144E" w:rsidP="0094144E">
      <w:pPr>
        <w:tabs>
          <w:tab w:val="left" w:pos="984"/>
        </w:tabs>
        <w:jc w:val="right"/>
      </w:pPr>
      <w:r>
        <w:t xml:space="preserve">Tanda Tangan : ...................................... </w:t>
      </w:r>
    </w:p>
    <w:p w14:paraId="1F33B073" w14:textId="77777777" w:rsidR="00951728" w:rsidRDefault="0094144E" w:rsidP="0094144E">
      <w:pPr>
        <w:tabs>
          <w:tab w:val="left" w:pos="984"/>
        </w:tabs>
        <w:jc w:val="right"/>
      </w:pPr>
      <w:r>
        <w:t>Tanggal : ......................................</w:t>
      </w:r>
    </w:p>
    <w:p w14:paraId="612EB8AD" w14:textId="77777777" w:rsidR="007534CA" w:rsidRDefault="007534CA" w:rsidP="0094144E">
      <w:pPr>
        <w:tabs>
          <w:tab w:val="left" w:pos="984"/>
        </w:tabs>
        <w:jc w:val="right"/>
      </w:pPr>
    </w:p>
    <w:p w14:paraId="51496804" w14:textId="77777777" w:rsidR="007534CA" w:rsidRDefault="007534CA" w:rsidP="0094144E">
      <w:pPr>
        <w:tabs>
          <w:tab w:val="left" w:pos="984"/>
        </w:tabs>
        <w:jc w:val="right"/>
      </w:pPr>
    </w:p>
    <w:p w14:paraId="0D181FA9" w14:textId="77777777" w:rsidR="007534CA" w:rsidRDefault="007534CA" w:rsidP="0094144E">
      <w:pPr>
        <w:tabs>
          <w:tab w:val="left" w:pos="984"/>
        </w:tabs>
        <w:jc w:val="right"/>
      </w:pPr>
    </w:p>
    <w:p w14:paraId="53DB4B83" w14:textId="77777777" w:rsidR="007534CA" w:rsidRDefault="007534CA" w:rsidP="0094144E">
      <w:pPr>
        <w:tabs>
          <w:tab w:val="left" w:pos="984"/>
        </w:tabs>
        <w:jc w:val="right"/>
      </w:pPr>
    </w:p>
    <w:p w14:paraId="7B9ED549" w14:textId="77777777" w:rsidR="007534CA" w:rsidRDefault="007534CA" w:rsidP="0094144E">
      <w:pPr>
        <w:tabs>
          <w:tab w:val="left" w:pos="984"/>
        </w:tabs>
        <w:jc w:val="right"/>
      </w:pPr>
    </w:p>
    <w:p w14:paraId="3AF5E00C" w14:textId="77777777" w:rsidR="007534CA" w:rsidRDefault="007534CA" w:rsidP="0094144E">
      <w:pPr>
        <w:tabs>
          <w:tab w:val="left" w:pos="984"/>
        </w:tabs>
        <w:jc w:val="right"/>
      </w:pPr>
    </w:p>
    <w:p w14:paraId="0A6CA740" w14:textId="77777777" w:rsidR="007534CA" w:rsidRDefault="007534CA" w:rsidP="0094144E">
      <w:pPr>
        <w:tabs>
          <w:tab w:val="left" w:pos="984"/>
        </w:tabs>
        <w:jc w:val="right"/>
      </w:pPr>
    </w:p>
    <w:p w14:paraId="416A4BA6" w14:textId="77777777" w:rsidR="007534CA" w:rsidRDefault="007534CA" w:rsidP="0094144E">
      <w:pPr>
        <w:tabs>
          <w:tab w:val="left" w:pos="984"/>
        </w:tabs>
        <w:jc w:val="right"/>
      </w:pPr>
    </w:p>
    <w:p w14:paraId="59302EBE" w14:textId="77777777" w:rsidR="007534CA" w:rsidRDefault="007534CA" w:rsidP="007534CA">
      <w:pPr>
        <w:tabs>
          <w:tab w:val="left" w:pos="984"/>
        </w:tabs>
      </w:pPr>
    </w:p>
    <w:p w14:paraId="287E0618" w14:textId="21AD2BCB" w:rsidR="007534CA" w:rsidRDefault="00BB4F79" w:rsidP="007534CA">
      <w:pPr>
        <w:pStyle w:val="Heading1"/>
        <w:numPr>
          <w:ilvl w:val="0"/>
          <w:numId w:val="0"/>
        </w:numPr>
      </w:pPr>
      <w:bookmarkStart w:id="5" w:name="_Toc26877319"/>
      <w:bookmarkStart w:id="6" w:name="_Toc107363698"/>
      <w:r>
        <w:rPr>
          <w:noProof/>
          <w:lang w:val="en-US"/>
        </w:rPr>
        <w:drawing>
          <wp:anchor distT="0" distB="0" distL="114300" distR="114300" simplePos="0" relativeHeight="251662336" behindDoc="0" locked="0" layoutInCell="1" allowOverlap="0" wp14:anchorId="268DE33A" wp14:editId="2E05CE01">
            <wp:simplePos x="0" y="0"/>
            <wp:positionH relativeFrom="page">
              <wp:posOffset>933450</wp:posOffset>
            </wp:positionH>
            <wp:positionV relativeFrom="page">
              <wp:posOffset>1352550</wp:posOffset>
            </wp:positionV>
            <wp:extent cx="5819775" cy="8382000"/>
            <wp:effectExtent l="0" t="0" r="9525" b="0"/>
            <wp:wrapNone/>
            <wp:docPr id="24" name="Picture 24"/>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a:blip r:embed="rId14"/>
                    <a:stretch>
                      <a:fillRect/>
                    </a:stretch>
                  </pic:blipFill>
                  <pic:spPr>
                    <a:xfrm>
                      <a:off x="0" y="0"/>
                      <a:ext cx="5820154" cy="8382546"/>
                    </a:xfrm>
                    <a:prstGeom prst="rect">
                      <a:avLst/>
                    </a:prstGeom>
                  </pic:spPr>
                </pic:pic>
              </a:graphicData>
            </a:graphic>
            <wp14:sizeRelH relativeFrom="margin">
              <wp14:pctWidth>0</wp14:pctWidth>
            </wp14:sizeRelH>
            <wp14:sizeRelV relativeFrom="margin">
              <wp14:pctHeight>0</wp14:pctHeight>
            </wp14:sizeRelV>
          </wp:anchor>
        </w:drawing>
      </w:r>
      <w:r w:rsidR="007534CA">
        <w:t>TUGAS PROYEK AKHIR</w:t>
      </w:r>
      <w:bookmarkEnd w:id="5"/>
      <w:bookmarkEnd w:id="6"/>
    </w:p>
    <w:p w14:paraId="6711F9FE" w14:textId="3BAAC750" w:rsidR="00502582" w:rsidRDefault="00502582" w:rsidP="00502582"/>
    <w:p w14:paraId="0A1749D5" w14:textId="4E0B41D4" w:rsidR="00502582" w:rsidRDefault="00502582" w:rsidP="00502582"/>
    <w:p w14:paraId="3968E658" w14:textId="1553AFBC" w:rsidR="00BB4F79" w:rsidRDefault="00BB4F79" w:rsidP="00502582"/>
    <w:p w14:paraId="46898B0D" w14:textId="25A83DB4" w:rsidR="00BB4F79" w:rsidRDefault="00BB4F79" w:rsidP="00502582"/>
    <w:p w14:paraId="4253DCE9" w14:textId="264EAB2A" w:rsidR="00BB4F79" w:rsidRDefault="00BB4F79" w:rsidP="00502582"/>
    <w:p w14:paraId="33093FE7" w14:textId="04E54C00" w:rsidR="00BB4F79" w:rsidRDefault="00BB4F79" w:rsidP="00502582"/>
    <w:p w14:paraId="6BA14FA0" w14:textId="26788CBC" w:rsidR="00BB4F79" w:rsidRDefault="00BB4F79" w:rsidP="00502582"/>
    <w:p w14:paraId="79BBD971" w14:textId="3691B964" w:rsidR="00BB4F79" w:rsidRDefault="00BB4F79" w:rsidP="00502582"/>
    <w:p w14:paraId="0F81F631" w14:textId="07CE6682" w:rsidR="00BB4F79" w:rsidRDefault="00BB4F79" w:rsidP="00502582"/>
    <w:p w14:paraId="143F3F41" w14:textId="596A52AA" w:rsidR="00BB4F79" w:rsidRDefault="00BB4F79" w:rsidP="00502582"/>
    <w:p w14:paraId="5EF22A7C" w14:textId="0B54B203" w:rsidR="00BB4F79" w:rsidRDefault="00BB4F79" w:rsidP="00502582"/>
    <w:p w14:paraId="4B3DE432" w14:textId="20683A77" w:rsidR="00BB4F79" w:rsidRDefault="00BB4F79" w:rsidP="00502582"/>
    <w:p w14:paraId="5997BB13" w14:textId="2CF0AB8F" w:rsidR="00BB4F79" w:rsidRDefault="00BB4F79" w:rsidP="00502582"/>
    <w:p w14:paraId="27F256C1" w14:textId="16F700BC" w:rsidR="00BB4F79" w:rsidRDefault="00BB4F79" w:rsidP="00502582"/>
    <w:p w14:paraId="1CE3DEE0" w14:textId="6CEA0227" w:rsidR="00BB4F79" w:rsidRDefault="00BB4F79" w:rsidP="00502582"/>
    <w:p w14:paraId="686176A5" w14:textId="7E11881B" w:rsidR="00BB4F79" w:rsidRDefault="00BB4F79" w:rsidP="00502582"/>
    <w:p w14:paraId="019F70CB" w14:textId="5CB6CE52" w:rsidR="00BB4F79" w:rsidRDefault="00BB4F79" w:rsidP="00502582"/>
    <w:p w14:paraId="6C1610EE" w14:textId="25946A68" w:rsidR="00BB4F79" w:rsidRDefault="00BB4F79" w:rsidP="00502582"/>
    <w:p w14:paraId="49C2D9A5" w14:textId="53245BD1" w:rsidR="00BB4F79" w:rsidRDefault="00BB4F79" w:rsidP="00502582"/>
    <w:p w14:paraId="34E348B4" w14:textId="0E68EAD3" w:rsidR="00BB4F79" w:rsidRDefault="00BB4F79" w:rsidP="00502582"/>
    <w:p w14:paraId="6A05546D" w14:textId="6984C724" w:rsidR="00BB4F79" w:rsidRDefault="00BB4F79" w:rsidP="00502582"/>
    <w:p w14:paraId="25D89F59" w14:textId="0265E90F" w:rsidR="00BB4F79" w:rsidRDefault="00BB4F79" w:rsidP="00502582"/>
    <w:p w14:paraId="1AAAA21E" w14:textId="1F1A1F30" w:rsidR="00BB4F79" w:rsidRDefault="00BB4F79" w:rsidP="00502582"/>
    <w:p w14:paraId="482B2717" w14:textId="3A876F1A" w:rsidR="00BB4F79" w:rsidRDefault="00BB4F79" w:rsidP="00502582"/>
    <w:p w14:paraId="78BE18CD" w14:textId="2FCA60F1" w:rsidR="00BB4F79" w:rsidRDefault="00BB4F79" w:rsidP="00502582"/>
    <w:p w14:paraId="01F5C9C2" w14:textId="4D49C089" w:rsidR="00BB4F79" w:rsidRDefault="00BB4F79" w:rsidP="00502582"/>
    <w:p w14:paraId="216C364B" w14:textId="4F6BA2A7" w:rsidR="00BB4F79" w:rsidRDefault="00BB4F79" w:rsidP="00502582"/>
    <w:p w14:paraId="6F4BBE7A" w14:textId="77777777" w:rsidR="00BB4F79" w:rsidRPr="00502582" w:rsidRDefault="00BB4F79" w:rsidP="00502582"/>
    <w:p w14:paraId="5CEC45B4" w14:textId="74F13EBC" w:rsidR="007534CA" w:rsidRDefault="007534CA" w:rsidP="007534CA">
      <w:pPr>
        <w:tabs>
          <w:tab w:val="left" w:pos="984"/>
        </w:tabs>
        <w:jc w:val="center"/>
        <w:rPr>
          <w:rFonts w:cs="Times New Roman"/>
          <w:szCs w:val="24"/>
        </w:rPr>
      </w:pPr>
    </w:p>
    <w:p w14:paraId="03939DC8" w14:textId="53A1283E" w:rsidR="00517558" w:rsidRDefault="00EC1BFF" w:rsidP="00517558">
      <w:pPr>
        <w:pStyle w:val="Heading1"/>
        <w:numPr>
          <w:ilvl w:val="0"/>
          <w:numId w:val="0"/>
        </w:numPr>
        <w:spacing w:after="240"/>
      </w:pPr>
      <w:bookmarkStart w:id="7" w:name="_Toc95872900"/>
      <w:bookmarkStart w:id="8" w:name="_Toc100361709"/>
      <w:bookmarkStart w:id="9" w:name="_Toc107363699"/>
      <w:r w:rsidRPr="009E5DB6">
        <w:t>HALAMAN PENGESAHAN</w:t>
      </w:r>
      <w:bookmarkEnd w:id="7"/>
      <w:bookmarkEnd w:id="8"/>
      <w:bookmarkEnd w:id="9"/>
    </w:p>
    <w:p w14:paraId="6891A551" w14:textId="77777777" w:rsidR="002C1DB2" w:rsidRPr="002C1DB2" w:rsidRDefault="002C1DB2" w:rsidP="002C1DB2"/>
    <w:p w14:paraId="00C7F4B3" w14:textId="2FBCBCBA" w:rsidR="00BB4F79" w:rsidRPr="00A37E5A" w:rsidRDefault="00517558" w:rsidP="00517558">
      <w:pPr>
        <w:tabs>
          <w:tab w:val="left" w:pos="2520"/>
        </w:tabs>
        <w:spacing w:line="240" w:lineRule="auto"/>
        <w:rPr>
          <w:rFonts w:cs="Times New Roman"/>
          <w:szCs w:val="24"/>
        </w:rPr>
      </w:pPr>
      <w:r w:rsidRPr="00A37E5A">
        <w:rPr>
          <w:rFonts w:cs="Times New Roman"/>
          <w:szCs w:val="24"/>
        </w:rPr>
        <w:t xml:space="preserve">Tugas Akhir ini diajukan oleh </w:t>
      </w:r>
      <w:r w:rsidRPr="00A37E5A">
        <w:rPr>
          <w:rFonts w:cs="Times New Roman"/>
          <w:szCs w:val="24"/>
        </w:rPr>
        <w:tab/>
      </w:r>
    </w:p>
    <w:p w14:paraId="39CD4356" w14:textId="64767D24" w:rsidR="00517558" w:rsidRPr="00517558" w:rsidRDefault="00517558" w:rsidP="00517558">
      <w:pPr>
        <w:tabs>
          <w:tab w:val="left" w:pos="2520"/>
        </w:tabs>
        <w:spacing w:line="240" w:lineRule="auto"/>
        <w:rPr>
          <w:lang w:val="en-US"/>
        </w:rPr>
      </w:pPr>
      <w:r>
        <w:rPr>
          <w:rFonts w:cs="Times New Roman"/>
          <w:szCs w:val="24"/>
        </w:rPr>
        <w:t>NAMA</w:t>
      </w:r>
      <w:r>
        <w:rPr>
          <w:rFonts w:cs="Times New Roman"/>
          <w:szCs w:val="24"/>
        </w:rPr>
        <w:tab/>
      </w:r>
      <w:r>
        <w:rPr>
          <w:rFonts w:cs="Times New Roman"/>
          <w:szCs w:val="24"/>
        </w:rPr>
        <w:tab/>
      </w:r>
      <w:r>
        <w:rPr>
          <w:rFonts w:cs="Times New Roman"/>
          <w:szCs w:val="24"/>
        </w:rPr>
        <w:tab/>
        <w:t xml:space="preserve">: </w:t>
      </w:r>
      <w:r>
        <w:rPr>
          <w:rFonts w:cs="Times New Roman"/>
          <w:szCs w:val="24"/>
          <w:lang w:val="en-US"/>
        </w:rPr>
        <w:t>Im</w:t>
      </w:r>
      <w:r w:rsidR="0099125C">
        <w:rPr>
          <w:rFonts w:cs="Times New Roman"/>
          <w:szCs w:val="24"/>
          <w:lang w:val="en-US"/>
        </w:rPr>
        <w:t>r</w:t>
      </w:r>
      <w:r>
        <w:rPr>
          <w:rFonts w:cs="Times New Roman"/>
          <w:szCs w:val="24"/>
          <w:lang w:val="en-US"/>
        </w:rPr>
        <w:t>on Fahreza</w:t>
      </w:r>
      <w:r>
        <w:rPr>
          <w:lang w:val="en-US"/>
        </w:rPr>
        <w:t xml:space="preserve"> Yudha</w:t>
      </w:r>
    </w:p>
    <w:p w14:paraId="129D1B21" w14:textId="0DF8E20D" w:rsidR="00517558" w:rsidRPr="00517558" w:rsidRDefault="00517558" w:rsidP="00517558">
      <w:pPr>
        <w:tabs>
          <w:tab w:val="left" w:pos="2520"/>
        </w:tabs>
        <w:spacing w:line="240" w:lineRule="auto"/>
        <w:rPr>
          <w:rFonts w:cs="Times New Roman"/>
          <w:szCs w:val="24"/>
          <w:lang w:val="en-US"/>
        </w:rPr>
      </w:pPr>
      <w:r>
        <w:rPr>
          <w:rFonts w:cs="Times New Roman"/>
          <w:szCs w:val="24"/>
        </w:rPr>
        <w:t>NIM</w:t>
      </w:r>
      <w:r>
        <w:rPr>
          <w:rFonts w:cs="Times New Roman"/>
          <w:szCs w:val="24"/>
        </w:rPr>
        <w:tab/>
      </w:r>
      <w:r>
        <w:rPr>
          <w:rFonts w:cs="Times New Roman"/>
          <w:szCs w:val="24"/>
        </w:rPr>
        <w:tab/>
      </w:r>
      <w:r>
        <w:rPr>
          <w:rFonts w:cs="Times New Roman"/>
          <w:szCs w:val="24"/>
        </w:rPr>
        <w:tab/>
        <w:t xml:space="preserve">: </w:t>
      </w:r>
      <w:r>
        <w:rPr>
          <w:rFonts w:cs="Times New Roman"/>
          <w:szCs w:val="24"/>
          <w:lang w:val="en-US"/>
        </w:rPr>
        <w:t>40040218650023</w:t>
      </w:r>
    </w:p>
    <w:p w14:paraId="30266F25" w14:textId="16E81E6E" w:rsidR="00517558" w:rsidRPr="00517558" w:rsidRDefault="00517558" w:rsidP="00517558">
      <w:pPr>
        <w:tabs>
          <w:tab w:val="left" w:pos="2520"/>
        </w:tabs>
        <w:spacing w:line="240" w:lineRule="auto"/>
        <w:rPr>
          <w:rFonts w:cs="Times New Roman"/>
          <w:szCs w:val="24"/>
          <w:lang w:val="en-US"/>
        </w:rPr>
      </w:pPr>
      <w:r w:rsidRPr="00A37E5A">
        <w:rPr>
          <w:rFonts w:cs="Times New Roman"/>
          <w:szCs w:val="24"/>
        </w:rPr>
        <w:t>Program Studi</w:t>
      </w:r>
      <w:r w:rsidRPr="00A37E5A">
        <w:rPr>
          <w:rFonts w:cs="Times New Roman"/>
          <w:szCs w:val="24"/>
        </w:rPr>
        <w:tab/>
      </w:r>
      <w:r w:rsidRPr="00A37E5A">
        <w:rPr>
          <w:rFonts w:cs="Times New Roman"/>
          <w:szCs w:val="24"/>
        </w:rPr>
        <w:tab/>
      </w:r>
      <w:r w:rsidRPr="00A37E5A">
        <w:rPr>
          <w:rFonts w:cs="Times New Roman"/>
          <w:szCs w:val="24"/>
        </w:rPr>
        <w:tab/>
        <w:t xml:space="preserve">: </w:t>
      </w:r>
      <w:r>
        <w:rPr>
          <w:rFonts w:cs="Times New Roman"/>
          <w:szCs w:val="24"/>
          <w:lang w:val="en-US"/>
        </w:rPr>
        <w:t>D IV  Rekayasa Perancangan Mekanik</w:t>
      </w:r>
    </w:p>
    <w:p w14:paraId="4D82B415" w14:textId="1D5DDA14" w:rsidR="00517558" w:rsidRPr="00517558" w:rsidRDefault="00517558" w:rsidP="00517558">
      <w:pPr>
        <w:tabs>
          <w:tab w:val="left" w:pos="2552"/>
        </w:tabs>
        <w:spacing w:line="240" w:lineRule="auto"/>
        <w:ind w:left="3600" w:hanging="3600"/>
        <w:rPr>
          <w:rFonts w:cs="Times New Roman"/>
          <w:szCs w:val="24"/>
          <w:lang w:val="en-US"/>
        </w:rPr>
      </w:pPr>
      <w:r w:rsidRPr="00A37E5A">
        <w:rPr>
          <w:rFonts w:cs="Times New Roman"/>
          <w:szCs w:val="24"/>
        </w:rPr>
        <w:t xml:space="preserve">Judul  </w:t>
      </w:r>
      <w:r w:rsidRPr="00A37E5A">
        <w:rPr>
          <w:rFonts w:cs="Times New Roman"/>
          <w:szCs w:val="24"/>
        </w:rPr>
        <w:tab/>
      </w:r>
      <w:r w:rsidRPr="00A37E5A">
        <w:rPr>
          <w:rFonts w:cs="Times New Roman"/>
          <w:szCs w:val="24"/>
        </w:rPr>
        <w:tab/>
        <w:t xml:space="preserve">: </w:t>
      </w:r>
      <w:bookmarkStart w:id="10" w:name="_Hlk106841609"/>
      <w:r w:rsidRPr="00A37E5A">
        <w:rPr>
          <w:rFonts w:cs="Times New Roman"/>
          <w:szCs w:val="24"/>
        </w:rPr>
        <w:t xml:space="preserve">Rancang Bangun </w:t>
      </w:r>
      <w:r>
        <w:rPr>
          <w:rFonts w:cs="Times New Roman"/>
          <w:szCs w:val="24"/>
        </w:rPr>
        <w:t xml:space="preserve">Alat Uji </w:t>
      </w:r>
      <w:r w:rsidR="00C67256" w:rsidRPr="00C67256">
        <w:rPr>
          <w:rFonts w:cs="Times New Roman"/>
          <w:i/>
          <w:szCs w:val="24"/>
        </w:rPr>
        <w:t>Balancing</w:t>
      </w:r>
      <w:r>
        <w:rPr>
          <w:rFonts w:cs="Times New Roman"/>
          <w:szCs w:val="24"/>
        </w:rPr>
        <w:t xml:space="preserve"> </w:t>
      </w:r>
      <w:r>
        <w:rPr>
          <w:rFonts w:cs="Times New Roman"/>
          <w:szCs w:val="24"/>
          <w:lang w:val="en-US"/>
        </w:rPr>
        <w:t xml:space="preserve">Dinamis dan Pengujian Dengan Massa </w:t>
      </w:r>
      <w:r w:rsidR="00C67256" w:rsidRPr="00C67256">
        <w:rPr>
          <w:rFonts w:cs="Times New Roman"/>
          <w:i/>
          <w:iCs/>
          <w:szCs w:val="24"/>
          <w:lang w:val="en-US"/>
        </w:rPr>
        <w:t>Unbalance</w:t>
      </w:r>
      <w:r>
        <w:rPr>
          <w:rFonts w:cs="Times New Roman"/>
          <w:szCs w:val="24"/>
          <w:lang w:val="en-US"/>
        </w:rPr>
        <w:t xml:space="preserve"> 10 Gram</w:t>
      </w:r>
      <w:r w:rsidR="0099125C">
        <w:rPr>
          <w:rFonts w:cs="Times New Roman"/>
          <w:szCs w:val="24"/>
          <w:lang w:val="en-US"/>
        </w:rPr>
        <w:t xml:space="preserve"> Pada Putaran 1485 RPM</w:t>
      </w:r>
      <w:bookmarkEnd w:id="10"/>
    </w:p>
    <w:p w14:paraId="131D4B7B" w14:textId="65E57769" w:rsidR="00517558" w:rsidRDefault="00517558" w:rsidP="00BB4F79">
      <w:pPr>
        <w:tabs>
          <w:tab w:val="left" w:pos="2552"/>
        </w:tabs>
        <w:spacing w:line="240" w:lineRule="auto"/>
        <w:rPr>
          <w:rFonts w:cs="Times New Roman"/>
          <w:szCs w:val="24"/>
          <w:lang w:val="en-US"/>
        </w:rPr>
      </w:pPr>
    </w:p>
    <w:p w14:paraId="2F22ED28" w14:textId="69F0F497" w:rsidR="00517558" w:rsidRDefault="00517558" w:rsidP="00517558">
      <w:pPr>
        <w:tabs>
          <w:tab w:val="left" w:pos="2552"/>
        </w:tabs>
        <w:spacing w:line="240" w:lineRule="auto"/>
        <w:ind w:left="3600" w:hanging="3600"/>
        <w:rPr>
          <w:rFonts w:cs="Times New Roman"/>
          <w:szCs w:val="24"/>
          <w:lang w:val="en-US"/>
        </w:rPr>
      </w:pPr>
    </w:p>
    <w:p w14:paraId="5BE4359F" w14:textId="77777777" w:rsidR="00517558" w:rsidRPr="00A37E5A" w:rsidRDefault="00517558" w:rsidP="00517558">
      <w:pPr>
        <w:tabs>
          <w:tab w:val="left" w:pos="2552"/>
        </w:tabs>
        <w:spacing w:line="240" w:lineRule="auto"/>
        <w:ind w:left="3600" w:hanging="3600"/>
        <w:rPr>
          <w:rFonts w:cs="Times New Roman"/>
          <w:szCs w:val="24"/>
          <w:lang w:val="en-US"/>
        </w:rPr>
      </w:pPr>
    </w:p>
    <w:p w14:paraId="1792A32D" w14:textId="79A26AC5" w:rsidR="00517558" w:rsidRDefault="00517558" w:rsidP="00BB4F79">
      <w:pPr>
        <w:spacing w:after="120"/>
        <w:jc w:val="both"/>
        <w:rPr>
          <w:rFonts w:cs="Times New Roman"/>
          <w:b/>
          <w:szCs w:val="24"/>
        </w:rPr>
      </w:pPr>
      <w:r w:rsidRPr="00A37E5A">
        <w:rPr>
          <w:rFonts w:cs="Times New Roman"/>
          <w:b/>
          <w:szCs w:val="24"/>
        </w:rPr>
        <w:tab/>
        <w:t xml:space="preserve">Telah berhasil dipertahankan di hadapan Tim Penguji dan diterima sebagai bagian persyaratan yang diperlukan untuk memperoleh gelar </w:t>
      </w:r>
      <w:r w:rsidR="002C1DB2">
        <w:rPr>
          <w:rFonts w:cs="Times New Roman"/>
          <w:b/>
          <w:szCs w:val="24"/>
          <w:lang w:val="en-US"/>
        </w:rPr>
        <w:t>Sarjana Terapan</w:t>
      </w:r>
      <w:r w:rsidRPr="00A37E5A">
        <w:rPr>
          <w:rFonts w:cs="Times New Roman"/>
          <w:b/>
          <w:szCs w:val="24"/>
        </w:rPr>
        <w:t xml:space="preserve"> pada Program Studi Diploma </w:t>
      </w:r>
      <w:r w:rsidR="002C1DB2">
        <w:rPr>
          <w:rFonts w:cs="Times New Roman"/>
          <w:b/>
          <w:szCs w:val="24"/>
          <w:lang w:val="en-US"/>
        </w:rPr>
        <w:t>IV</w:t>
      </w:r>
      <w:r w:rsidRPr="00A37E5A">
        <w:rPr>
          <w:rFonts w:cs="Times New Roman"/>
          <w:b/>
          <w:szCs w:val="24"/>
        </w:rPr>
        <w:t xml:space="preserve"> </w:t>
      </w:r>
      <w:r w:rsidR="002C1DB2">
        <w:rPr>
          <w:rFonts w:cs="Times New Roman"/>
          <w:b/>
          <w:szCs w:val="24"/>
          <w:lang w:val="en-US"/>
        </w:rPr>
        <w:t>Rekayasa Perancnagan Mekanik</w:t>
      </w:r>
      <w:r w:rsidRPr="00A37E5A">
        <w:rPr>
          <w:rFonts w:cs="Times New Roman"/>
          <w:b/>
          <w:szCs w:val="24"/>
        </w:rPr>
        <w:t xml:space="preserve">, </w:t>
      </w:r>
      <w:r w:rsidRPr="00A37E5A">
        <w:rPr>
          <w:rFonts w:cs="Times New Roman"/>
          <w:b/>
          <w:szCs w:val="24"/>
          <w:lang w:val="en-US"/>
        </w:rPr>
        <w:t>Sekolah Vokasi</w:t>
      </w:r>
      <w:r w:rsidRPr="00A37E5A">
        <w:rPr>
          <w:rFonts w:cs="Times New Roman"/>
          <w:b/>
          <w:szCs w:val="24"/>
        </w:rPr>
        <w:t>, Universitas Diponegoro.</w:t>
      </w:r>
    </w:p>
    <w:p w14:paraId="396C6AEE" w14:textId="77777777" w:rsidR="00517558" w:rsidRPr="00A37E5A" w:rsidRDefault="00517558" w:rsidP="00517558">
      <w:pPr>
        <w:spacing w:after="120"/>
        <w:rPr>
          <w:rFonts w:cs="Times New Roman"/>
          <w:b/>
          <w:szCs w:val="24"/>
          <w:lang w:val="en-US"/>
        </w:rPr>
      </w:pPr>
    </w:p>
    <w:p w14:paraId="045989A8" w14:textId="77777777" w:rsidR="00517558" w:rsidRPr="00A37E5A" w:rsidRDefault="00517558" w:rsidP="00517558">
      <w:pPr>
        <w:tabs>
          <w:tab w:val="left" w:pos="4860"/>
        </w:tabs>
        <w:spacing w:after="120" w:line="480" w:lineRule="auto"/>
        <w:jc w:val="center"/>
        <w:rPr>
          <w:rFonts w:cs="Times New Roman"/>
          <w:szCs w:val="24"/>
        </w:rPr>
      </w:pPr>
      <w:r w:rsidRPr="00A37E5A">
        <w:rPr>
          <w:rFonts w:cs="Times New Roman"/>
          <w:szCs w:val="24"/>
        </w:rPr>
        <w:t>TIM  PENGUJI</w:t>
      </w:r>
    </w:p>
    <w:p w14:paraId="7A029CD0" w14:textId="77777777" w:rsidR="00517558" w:rsidRPr="00A37E5A" w:rsidRDefault="00517558" w:rsidP="00517558">
      <w:pPr>
        <w:tabs>
          <w:tab w:val="left" w:pos="1980"/>
        </w:tabs>
        <w:spacing w:line="240" w:lineRule="auto"/>
        <w:rPr>
          <w:rFonts w:cs="Times New Roman"/>
          <w:szCs w:val="24"/>
          <w:lang w:val="en-US"/>
        </w:rPr>
      </w:pPr>
      <w:r w:rsidRPr="00A37E5A">
        <w:rPr>
          <w:rFonts w:cs="Times New Roman"/>
          <w:szCs w:val="24"/>
        </w:rPr>
        <w:t>Pembimbing</w:t>
      </w:r>
      <w:r w:rsidRPr="00A37E5A">
        <w:rPr>
          <w:rFonts w:cs="Times New Roman"/>
          <w:szCs w:val="24"/>
        </w:rPr>
        <w:tab/>
      </w:r>
      <w:bookmarkStart w:id="11" w:name="_Hlk106841501"/>
      <w:r w:rsidRPr="00A37E5A">
        <w:rPr>
          <w:rFonts w:cs="Times New Roman"/>
          <w:szCs w:val="24"/>
        </w:rPr>
        <w:t>: Ir. H. Murni, MT</w:t>
      </w:r>
      <w:bookmarkEnd w:id="11"/>
      <w:r w:rsidRPr="00A37E5A">
        <w:rPr>
          <w:rFonts w:cs="Times New Roman"/>
          <w:szCs w:val="24"/>
          <w:lang w:val="en-US"/>
        </w:rPr>
        <w:tab/>
      </w:r>
      <w:r w:rsidRPr="00A37E5A">
        <w:rPr>
          <w:rFonts w:cs="Times New Roman"/>
          <w:szCs w:val="24"/>
          <w:lang w:val="en-US"/>
        </w:rPr>
        <w:tab/>
      </w:r>
      <w:r w:rsidRPr="00A37E5A">
        <w:rPr>
          <w:rFonts w:cs="Times New Roman"/>
          <w:szCs w:val="24"/>
          <w:lang w:val="en-US"/>
        </w:rPr>
        <w:tab/>
      </w:r>
      <w:r w:rsidRPr="00A37E5A">
        <w:rPr>
          <w:rFonts w:cs="Times New Roman"/>
          <w:szCs w:val="24"/>
        </w:rPr>
        <w:t>(</w:t>
      </w:r>
      <w:r w:rsidRPr="00A37E5A">
        <w:rPr>
          <w:rFonts w:cs="Times New Roman"/>
          <w:szCs w:val="24"/>
          <w:lang w:val="en-US"/>
        </w:rPr>
        <w:tab/>
      </w:r>
      <w:r w:rsidRPr="00A37E5A">
        <w:rPr>
          <w:rFonts w:cs="Times New Roman"/>
          <w:szCs w:val="24"/>
          <w:lang w:val="en-US"/>
        </w:rPr>
        <w:tab/>
        <w:t xml:space="preserve">     </w:t>
      </w:r>
      <w:r w:rsidRPr="00A37E5A">
        <w:rPr>
          <w:rFonts w:cs="Times New Roman"/>
          <w:szCs w:val="24"/>
        </w:rPr>
        <w:t>)</w:t>
      </w:r>
    </w:p>
    <w:p w14:paraId="5146CCE6" w14:textId="77777777" w:rsidR="00517558" w:rsidRPr="00A37E5A" w:rsidRDefault="00517558" w:rsidP="00517558">
      <w:pPr>
        <w:tabs>
          <w:tab w:val="left" w:pos="1980"/>
        </w:tabs>
        <w:spacing w:line="240" w:lineRule="auto"/>
        <w:rPr>
          <w:rFonts w:cs="Times New Roman"/>
          <w:szCs w:val="24"/>
          <w:lang w:val="en-US"/>
        </w:rPr>
      </w:pPr>
      <w:r w:rsidRPr="00A37E5A">
        <w:rPr>
          <w:rFonts w:cs="Times New Roman"/>
          <w:szCs w:val="24"/>
        </w:rPr>
        <w:t>Penguji</w:t>
      </w:r>
      <w:r>
        <w:rPr>
          <w:rFonts w:cs="Times New Roman"/>
          <w:szCs w:val="24"/>
        </w:rPr>
        <w:t xml:space="preserve"> I</w:t>
      </w:r>
      <w:r w:rsidRPr="00A37E5A">
        <w:rPr>
          <w:rFonts w:cs="Times New Roman"/>
          <w:szCs w:val="24"/>
        </w:rPr>
        <w:tab/>
        <w:t>: Ir. H. Murni, MT</w:t>
      </w:r>
      <w:r w:rsidRPr="00A37E5A">
        <w:rPr>
          <w:rFonts w:cs="Times New Roman"/>
          <w:szCs w:val="24"/>
          <w:lang w:val="en-US"/>
        </w:rPr>
        <w:tab/>
      </w:r>
      <w:r w:rsidRPr="00A37E5A">
        <w:rPr>
          <w:rFonts w:cs="Times New Roman"/>
          <w:szCs w:val="24"/>
          <w:lang w:val="en-US"/>
        </w:rPr>
        <w:tab/>
      </w:r>
      <w:r w:rsidRPr="00A37E5A">
        <w:rPr>
          <w:rFonts w:cs="Times New Roman"/>
          <w:szCs w:val="24"/>
          <w:lang w:val="en-US"/>
        </w:rPr>
        <w:tab/>
      </w:r>
      <w:r w:rsidRPr="00A37E5A">
        <w:rPr>
          <w:rFonts w:cs="Times New Roman"/>
          <w:szCs w:val="24"/>
        </w:rPr>
        <w:t>(</w:t>
      </w:r>
      <w:r w:rsidRPr="00A37E5A">
        <w:rPr>
          <w:rFonts w:cs="Times New Roman"/>
          <w:szCs w:val="24"/>
          <w:lang w:val="en-US"/>
        </w:rPr>
        <w:tab/>
      </w:r>
      <w:r w:rsidRPr="00A37E5A">
        <w:rPr>
          <w:rFonts w:cs="Times New Roman"/>
          <w:szCs w:val="24"/>
          <w:lang w:val="en-US"/>
        </w:rPr>
        <w:tab/>
        <w:t xml:space="preserve">     </w:t>
      </w:r>
      <w:r w:rsidRPr="00A37E5A">
        <w:rPr>
          <w:rFonts w:cs="Times New Roman"/>
          <w:szCs w:val="24"/>
        </w:rPr>
        <w:t>)</w:t>
      </w:r>
    </w:p>
    <w:p w14:paraId="242F7EC7" w14:textId="4BFCC749" w:rsidR="00517558" w:rsidRPr="00A37E5A" w:rsidRDefault="00517558" w:rsidP="00517558">
      <w:pPr>
        <w:tabs>
          <w:tab w:val="left" w:pos="1980"/>
        </w:tabs>
        <w:spacing w:line="240" w:lineRule="auto"/>
        <w:rPr>
          <w:rFonts w:cs="Times New Roman"/>
          <w:szCs w:val="24"/>
        </w:rPr>
      </w:pPr>
      <w:r w:rsidRPr="00A37E5A">
        <w:rPr>
          <w:rFonts w:cs="Times New Roman"/>
          <w:szCs w:val="24"/>
        </w:rPr>
        <w:t>Penguji</w:t>
      </w:r>
      <w:r>
        <w:rPr>
          <w:rFonts w:cs="Times New Roman"/>
          <w:szCs w:val="24"/>
        </w:rPr>
        <w:t xml:space="preserve"> II</w:t>
      </w:r>
      <w:r w:rsidRPr="00A37E5A">
        <w:rPr>
          <w:rFonts w:cs="Times New Roman"/>
          <w:szCs w:val="24"/>
        </w:rPr>
        <w:tab/>
        <w:t>:</w:t>
      </w:r>
      <w:r>
        <w:rPr>
          <w:rFonts w:cs="Times New Roman"/>
          <w:szCs w:val="24"/>
        </w:rPr>
        <w:t xml:space="preserve"> </w:t>
      </w:r>
      <w:r>
        <w:rPr>
          <w:rFonts w:cs="Times New Roman"/>
          <w:szCs w:val="24"/>
          <w:lang w:val="en-US"/>
        </w:rPr>
        <w:t>Bambang Setyoko</w:t>
      </w:r>
      <w:r w:rsidRPr="00A37E5A">
        <w:rPr>
          <w:rFonts w:cs="Times New Roman"/>
          <w:szCs w:val="24"/>
          <w:lang w:val="en-US"/>
        </w:rPr>
        <w:t>, ST, M.Eng</w:t>
      </w:r>
      <w:r>
        <w:rPr>
          <w:rFonts w:cs="Times New Roman"/>
          <w:szCs w:val="24"/>
        </w:rPr>
        <w:tab/>
      </w:r>
      <w:r w:rsidRPr="00A37E5A">
        <w:rPr>
          <w:rFonts w:cs="Times New Roman"/>
          <w:szCs w:val="24"/>
        </w:rPr>
        <w:t xml:space="preserve">( </w:t>
      </w:r>
      <w:r w:rsidRPr="00A37E5A">
        <w:rPr>
          <w:rFonts w:cs="Times New Roman"/>
          <w:szCs w:val="24"/>
        </w:rPr>
        <w:tab/>
      </w:r>
      <w:r w:rsidRPr="00A37E5A">
        <w:rPr>
          <w:rFonts w:cs="Times New Roman"/>
          <w:szCs w:val="24"/>
        </w:rPr>
        <w:tab/>
      </w:r>
      <w:r w:rsidRPr="00A37E5A">
        <w:rPr>
          <w:rFonts w:cs="Times New Roman"/>
          <w:szCs w:val="24"/>
          <w:lang w:val="en-US"/>
        </w:rPr>
        <w:t xml:space="preserve">     </w:t>
      </w:r>
      <w:r w:rsidRPr="00A37E5A">
        <w:rPr>
          <w:rFonts w:cs="Times New Roman"/>
          <w:szCs w:val="24"/>
        </w:rPr>
        <w:t>)</w:t>
      </w:r>
    </w:p>
    <w:p w14:paraId="49FFF8CF" w14:textId="77777777" w:rsidR="00517558" w:rsidRDefault="00517558" w:rsidP="00517558">
      <w:pPr>
        <w:tabs>
          <w:tab w:val="left" w:pos="1980"/>
          <w:tab w:val="left" w:pos="4860"/>
        </w:tabs>
        <w:spacing w:line="480" w:lineRule="auto"/>
        <w:jc w:val="both"/>
        <w:rPr>
          <w:rFonts w:cs="Times New Roman"/>
          <w:szCs w:val="24"/>
          <w:lang w:val="en-US"/>
        </w:rPr>
      </w:pPr>
      <w:r w:rsidRPr="00A37E5A">
        <w:rPr>
          <w:rFonts w:cs="Times New Roman"/>
          <w:szCs w:val="24"/>
          <w:lang w:val="en-US"/>
        </w:rPr>
        <w:tab/>
      </w:r>
      <w:r w:rsidRPr="00A37E5A">
        <w:rPr>
          <w:rFonts w:cs="Times New Roman"/>
          <w:szCs w:val="24"/>
          <w:lang w:val="en-US"/>
        </w:rPr>
        <w:tab/>
      </w:r>
    </w:p>
    <w:p w14:paraId="6E35103D" w14:textId="7BF8F59C" w:rsidR="00EC1BFF" w:rsidRPr="009E5DB6" w:rsidRDefault="00EC1BFF" w:rsidP="00517558">
      <w:pPr>
        <w:spacing w:line="480" w:lineRule="auto"/>
        <w:rPr>
          <w:rFonts w:cs="Times New Roman"/>
        </w:rPr>
      </w:pPr>
    </w:p>
    <w:p w14:paraId="23836285" w14:textId="6BDEBCB8" w:rsidR="00DF364A" w:rsidRPr="009E5DB6" w:rsidRDefault="00FF3CBB" w:rsidP="00517558">
      <w:pPr>
        <w:ind w:left="1440" w:firstLine="720"/>
        <w:jc w:val="center"/>
        <w:rPr>
          <w:rFonts w:cs="Times New Roman"/>
          <w:lang w:val="en-US"/>
        </w:rPr>
      </w:pPr>
      <w:r w:rsidRPr="009E5DB6">
        <w:rPr>
          <w:rFonts w:cs="Times New Roman"/>
          <w:lang w:val="en-US"/>
        </w:rPr>
        <w:t>Mengetahui</w:t>
      </w:r>
    </w:p>
    <w:p w14:paraId="34D1C89E" w14:textId="76A10688" w:rsidR="00FF3CBB" w:rsidRDefault="00FF3CBB" w:rsidP="003523D3">
      <w:pPr>
        <w:ind w:left="4320"/>
        <w:rPr>
          <w:rFonts w:cs="Times New Roman"/>
          <w:lang w:val="en-US"/>
        </w:rPr>
      </w:pPr>
      <w:r w:rsidRPr="009E5DB6">
        <w:rPr>
          <w:rFonts w:cs="Times New Roman"/>
          <w:lang w:val="en-US"/>
        </w:rPr>
        <w:t>K</w:t>
      </w:r>
      <w:r w:rsidR="00517558">
        <w:rPr>
          <w:rFonts w:cs="Times New Roman"/>
          <w:lang w:val="en-US"/>
        </w:rPr>
        <w:t>etua PSD IV Rekayasa Perancangan Mekanik</w:t>
      </w:r>
    </w:p>
    <w:p w14:paraId="1A847CE1" w14:textId="67B785BF" w:rsidR="00BB4F79" w:rsidRDefault="00BB4F79" w:rsidP="003523D3">
      <w:pPr>
        <w:ind w:left="4320"/>
        <w:rPr>
          <w:rFonts w:cs="Times New Roman"/>
          <w:lang w:val="en-US"/>
        </w:rPr>
      </w:pPr>
    </w:p>
    <w:p w14:paraId="771E837D" w14:textId="77777777" w:rsidR="00BB4F79" w:rsidRDefault="00BB4F79" w:rsidP="00BB4F79">
      <w:pPr>
        <w:pStyle w:val="TableParagraph"/>
        <w:framePr w:w="2896" w:h="511" w:hRule="exact" w:hSpace="180" w:wrap="around" w:vAnchor="text" w:hAnchor="page" w:x="6331" w:y="818"/>
        <w:spacing w:before="0"/>
        <w:rPr>
          <w:szCs w:val="24"/>
          <w:u w:val="single"/>
          <w:lang w:val="en-US"/>
        </w:rPr>
      </w:pPr>
      <w:r w:rsidRPr="00F71518">
        <w:rPr>
          <w:szCs w:val="24"/>
          <w:u w:val="single"/>
        </w:rPr>
        <w:t>Dr. Seno Darmanto, ST. MT.</w:t>
      </w:r>
    </w:p>
    <w:p w14:paraId="1F63F5C2" w14:textId="68A74725" w:rsidR="00BB4F79" w:rsidRPr="00F71518" w:rsidRDefault="00BB4F79" w:rsidP="00BB4F79">
      <w:pPr>
        <w:pStyle w:val="TableParagraph"/>
        <w:framePr w:w="2896" w:h="511" w:hRule="exact" w:hSpace="180" w:wrap="around" w:vAnchor="text" w:hAnchor="page" w:x="6331" w:y="818"/>
        <w:spacing w:before="0"/>
        <w:rPr>
          <w:szCs w:val="24"/>
          <w:u w:val="single"/>
        </w:rPr>
      </w:pPr>
      <w:r>
        <w:rPr>
          <w:szCs w:val="24"/>
        </w:rPr>
        <w:t>NIP 197110301998021001</w:t>
      </w:r>
      <w:r w:rsidRPr="00F71518">
        <w:rPr>
          <w:szCs w:val="24"/>
          <w:u w:val="single"/>
        </w:rPr>
        <w:t xml:space="preserve"> </w:t>
      </w:r>
    </w:p>
    <w:p w14:paraId="0692F191" w14:textId="66E6FA94" w:rsidR="00BB4F79" w:rsidRDefault="00BB4F79" w:rsidP="003523D3">
      <w:pPr>
        <w:ind w:left="4320"/>
        <w:rPr>
          <w:rFonts w:cs="Times New Roman"/>
          <w:lang w:val="en-US"/>
        </w:rPr>
      </w:pPr>
    </w:p>
    <w:p w14:paraId="1B7787D4" w14:textId="1970E358" w:rsidR="006A199A" w:rsidRDefault="006A199A" w:rsidP="00BB4F79">
      <w:pPr>
        <w:pStyle w:val="Heading1"/>
        <w:numPr>
          <w:ilvl w:val="0"/>
          <w:numId w:val="0"/>
        </w:numPr>
        <w:rPr>
          <w:lang w:val="en-US"/>
        </w:rPr>
      </w:pPr>
      <w:bookmarkStart w:id="12" w:name="_Toc93132610"/>
      <w:bookmarkStart w:id="13" w:name="_Toc107363700"/>
      <w:r>
        <w:rPr>
          <w:noProof/>
          <w:lang w:val="en-US"/>
        </w:rPr>
        <mc:AlternateContent>
          <mc:Choice Requires="wps">
            <w:drawing>
              <wp:anchor distT="0" distB="0" distL="114300" distR="114300" simplePos="0" relativeHeight="251658240" behindDoc="0" locked="0" layoutInCell="1" allowOverlap="1" wp14:anchorId="53A27E8C" wp14:editId="1BDD92FC">
                <wp:simplePos x="0" y="0"/>
                <wp:positionH relativeFrom="column">
                  <wp:posOffset>-144780</wp:posOffset>
                </wp:positionH>
                <wp:positionV relativeFrom="paragraph">
                  <wp:posOffset>558165</wp:posOffset>
                </wp:positionV>
                <wp:extent cx="5276850" cy="0"/>
                <wp:effectExtent l="0" t="0" r="0" b="0"/>
                <wp:wrapNone/>
                <wp:docPr id="3" name="Straight Connector 3"/>
                <wp:cNvGraphicFramePr/>
                <a:graphic xmlns:a="http://schemas.openxmlformats.org/drawingml/2006/main">
                  <a:graphicData uri="http://schemas.microsoft.com/office/word/2010/wordprocessingShape">
                    <wps:wsp>
                      <wps:cNvCnPr/>
                      <wps:spPr>
                        <a:xfrm>
                          <a:off x="0" y="0"/>
                          <a:ext cx="5276850" cy="0"/>
                        </a:xfrm>
                        <a:prstGeom prst="line">
                          <a:avLst/>
                        </a:prstGeom>
                        <a:ln w="15875"/>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75D56C70" id="Straight Connector 3" o:spid="_x0000_s1026" style="position:absolute;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1.4pt,43.95pt" to="404.1pt,43.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1QsQowEAAJkDAAAOAAAAZHJzL2Uyb0RvYy54bWysU8tu2zAQvBfoPxC815QNODEEyzkkaC9F&#10;G/TxAQy1tIjyhSVryX/fJW3LRVoURZALxcfO7M7sans3OcsOgMkE3/HlouEMvAq98fuOf//2/t2G&#10;s5Sl76UNHjp+hMTvdm/fbMfYwioMwfaAjEh8asfY8SHn2AqR1ABOpkWI4OlRB3Qy0xH3okc5Eruz&#10;YtU0N2IM2EcMClKi24fTI99Vfq1B5c9aJ8jMdpxqy3XFuj6VVey2st2jjINR5zLkC6pw0nhKOlM9&#10;yCzZTzR/UDmjMKSg80IFJ4LWRkHVQGqWzTM1XwcZoWohc1KcbUqvR6s+He79I5INY0xtio9YVEwa&#10;XflSfWyqZh1ns2DKTNHlenV7s1mTp+ryJq7AiCl/gOBY2XTcGl90yFYePqZMySj0ElKurWcjTc96&#10;c7suHRHXWuouHy2cwr6AZqan7MtKV8cE7i2yg6QG9z+WFV4IKbJAtLF2BjX/Bp1jCwzq6PwvcI6u&#10;GYPPM9AZH/BvWfN0KVWf4i+qT1qL7KfQH2tnqh3U/2rbeVbLgP1+rvDrH7X7BQAA//8DAFBLAwQU&#10;AAYACAAAACEA48+nouAAAAAJAQAADwAAAGRycy9kb3ducmV2LnhtbEyPT0vDQBDF74LfYRnBW7tp&#10;DjWNmRQVhPoHpK3U6zQ7JqHZ2ZDdtvHbu+JBj/Pm8d7vFcvRdurEg2+dIMymCSiWyplWaoT37eMk&#10;A+UDiaHOCSN8sYdleXlRUG7cWdZ82oRaxRDxOSE0IfS51r5q2JKfup4l/j7dYCnEc6i1Gegcw22n&#10;0ySZa0utxIaGen5ouDpsjhbho9/NFvXb04tfh0O1un993q22c8Trq/HuFlTgMfyZ4Qc/okMZmfbu&#10;KMarDmGSphE9IGQ3C1DRkCVZCmr/K+iy0P8XlN8AAAD//wMAUEsBAi0AFAAGAAgAAAAhALaDOJL+&#10;AAAA4QEAABMAAAAAAAAAAAAAAAAAAAAAAFtDb250ZW50X1R5cGVzXS54bWxQSwECLQAUAAYACAAA&#10;ACEAOP0h/9YAAACUAQAACwAAAAAAAAAAAAAAAAAvAQAAX3JlbHMvLnJlbHNQSwECLQAUAAYACAAA&#10;ACEAcdULEKMBAACZAwAADgAAAAAAAAAAAAAAAAAuAgAAZHJzL2Uyb0RvYy54bWxQSwECLQAUAAYA&#10;CAAAACEA48+nouAAAAAJAQAADwAAAAAAAAAAAAAAAAD9AwAAZHJzL2Rvd25yZXYueG1sUEsFBgAA&#10;AAAEAAQA8wAAAAoFAAAAAA==&#10;" strokecolor="black [3200]" strokeweight="1.25pt">
                <v:stroke joinstyle="miter"/>
              </v:line>
            </w:pict>
          </mc:Fallback>
        </mc:AlternateContent>
      </w:r>
      <w:r>
        <w:rPr>
          <w:lang w:val="en-US"/>
        </w:rPr>
        <w:t>HALAMAN PERNYATAAN PERSETUJUAN PUBLIKASI TUGAS AKHIR UNTUK KEPENTINGAN AKADEMIS</w:t>
      </w:r>
      <w:bookmarkEnd w:id="12"/>
      <w:bookmarkEnd w:id="13"/>
    </w:p>
    <w:p w14:paraId="16E345B4" w14:textId="77777777" w:rsidR="00097A37" w:rsidRPr="00097A37" w:rsidRDefault="00097A37" w:rsidP="00097A37">
      <w:pPr>
        <w:rPr>
          <w:lang w:val="en-GB"/>
        </w:rPr>
      </w:pPr>
    </w:p>
    <w:p w14:paraId="4A608929" w14:textId="77777777" w:rsidR="007534CA" w:rsidRPr="00097A37" w:rsidRDefault="007534CA" w:rsidP="00097A37">
      <w:pPr>
        <w:pStyle w:val="Default"/>
        <w:spacing w:line="480" w:lineRule="auto"/>
        <w:jc w:val="both"/>
        <w:rPr>
          <w:rFonts w:ascii="Times New Roman" w:hAnsi="Times New Roman" w:cs="Times New Roman"/>
        </w:rPr>
      </w:pPr>
      <w:r w:rsidRPr="00097A37">
        <w:rPr>
          <w:rFonts w:ascii="Times New Roman" w:hAnsi="Times New Roman" w:cs="Times New Roman"/>
        </w:rPr>
        <w:t>Sebagai sivitas akademika Universitas Diponegoro, saya yang bertanda tangan di bawah ini :</w:t>
      </w:r>
    </w:p>
    <w:p w14:paraId="4DEEAE19" w14:textId="47CA030A" w:rsidR="00097A37" w:rsidRPr="00097A37" w:rsidRDefault="007534CA" w:rsidP="00097A37">
      <w:pPr>
        <w:pStyle w:val="Default"/>
        <w:spacing w:line="360" w:lineRule="auto"/>
        <w:jc w:val="both"/>
        <w:rPr>
          <w:rFonts w:ascii="Times New Roman" w:hAnsi="Times New Roman" w:cs="Times New Roman"/>
        </w:rPr>
      </w:pPr>
      <w:r w:rsidRPr="00097A37">
        <w:rPr>
          <w:rFonts w:ascii="Times New Roman" w:hAnsi="Times New Roman" w:cs="Times New Roman"/>
        </w:rPr>
        <w:t xml:space="preserve">Nama </w:t>
      </w:r>
      <w:r w:rsidR="00097A37" w:rsidRPr="00097A37">
        <w:rPr>
          <w:rFonts w:ascii="Times New Roman" w:hAnsi="Times New Roman" w:cs="Times New Roman"/>
        </w:rPr>
        <w:tab/>
      </w:r>
      <w:r w:rsidR="00097A37">
        <w:rPr>
          <w:rFonts w:ascii="Times New Roman" w:hAnsi="Times New Roman" w:cs="Times New Roman"/>
        </w:rPr>
        <w:tab/>
      </w:r>
      <w:r w:rsidR="00097A37">
        <w:rPr>
          <w:rFonts w:ascii="Times New Roman" w:hAnsi="Times New Roman" w:cs="Times New Roman"/>
        </w:rPr>
        <w:tab/>
      </w:r>
      <w:r w:rsidR="00097A37">
        <w:rPr>
          <w:rFonts w:ascii="Times New Roman" w:hAnsi="Times New Roman" w:cs="Times New Roman"/>
        </w:rPr>
        <w:tab/>
      </w:r>
      <w:r w:rsidRPr="00097A37">
        <w:rPr>
          <w:rFonts w:ascii="Times New Roman" w:hAnsi="Times New Roman" w:cs="Times New Roman"/>
        </w:rPr>
        <w:t xml:space="preserve">: </w:t>
      </w:r>
      <w:r w:rsidR="00097A37" w:rsidRPr="00097A37">
        <w:rPr>
          <w:rFonts w:ascii="Times New Roman" w:hAnsi="Times New Roman" w:cs="Times New Roman"/>
          <w:lang w:val="en-US"/>
        </w:rPr>
        <w:t>Imron Fahreza Yudha</w:t>
      </w:r>
      <w:r w:rsidRPr="00097A37">
        <w:rPr>
          <w:rFonts w:ascii="Times New Roman" w:hAnsi="Times New Roman" w:cs="Times New Roman"/>
        </w:rPr>
        <w:t xml:space="preserve"> </w:t>
      </w:r>
    </w:p>
    <w:p w14:paraId="17C6B9D2" w14:textId="323574AE" w:rsidR="00097A37" w:rsidRPr="00097A37" w:rsidRDefault="007534CA" w:rsidP="00097A37">
      <w:pPr>
        <w:pStyle w:val="Default"/>
        <w:spacing w:line="360" w:lineRule="auto"/>
        <w:jc w:val="both"/>
        <w:rPr>
          <w:rFonts w:ascii="Times New Roman" w:hAnsi="Times New Roman" w:cs="Times New Roman"/>
          <w:lang w:val="en-US"/>
        </w:rPr>
      </w:pPr>
      <w:r w:rsidRPr="00097A37">
        <w:rPr>
          <w:rFonts w:ascii="Times New Roman" w:hAnsi="Times New Roman" w:cs="Times New Roman"/>
        </w:rPr>
        <w:t xml:space="preserve">NIM </w:t>
      </w:r>
      <w:r w:rsidR="00097A37" w:rsidRPr="00097A37">
        <w:rPr>
          <w:rFonts w:ascii="Times New Roman" w:hAnsi="Times New Roman" w:cs="Times New Roman"/>
        </w:rPr>
        <w:tab/>
      </w:r>
      <w:r w:rsidR="00097A37">
        <w:rPr>
          <w:rFonts w:ascii="Times New Roman" w:hAnsi="Times New Roman" w:cs="Times New Roman"/>
        </w:rPr>
        <w:tab/>
      </w:r>
      <w:r w:rsidR="00097A37">
        <w:rPr>
          <w:rFonts w:ascii="Times New Roman" w:hAnsi="Times New Roman" w:cs="Times New Roman"/>
        </w:rPr>
        <w:tab/>
      </w:r>
      <w:r w:rsidR="00097A37">
        <w:rPr>
          <w:rFonts w:ascii="Times New Roman" w:hAnsi="Times New Roman" w:cs="Times New Roman"/>
        </w:rPr>
        <w:tab/>
      </w:r>
      <w:r w:rsidRPr="00097A37">
        <w:rPr>
          <w:rFonts w:ascii="Times New Roman" w:hAnsi="Times New Roman" w:cs="Times New Roman"/>
        </w:rPr>
        <w:t>:</w:t>
      </w:r>
      <w:r w:rsidR="00097A37" w:rsidRPr="00097A37">
        <w:rPr>
          <w:rFonts w:ascii="Times New Roman" w:hAnsi="Times New Roman" w:cs="Times New Roman"/>
          <w:lang w:val="en-US"/>
        </w:rPr>
        <w:t xml:space="preserve"> 40040218650023</w:t>
      </w:r>
    </w:p>
    <w:p w14:paraId="71CF49E3" w14:textId="6EA9031F" w:rsidR="00097A37" w:rsidRPr="00097A37" w:rsidRDefault="007534CA" w:rsidP="00097A37">
      <w:pPr>
        <w:pStyle w:val="Default"/>
        <w:spacing w:line="360" w:lineRule="auto"/>
        <w:jc w:val="both"/>
        <w:rPr>
          <w:rFonts w:ascii="Times New Roman" w:hAnsi="Times New Roman" w:cs="Times New Roman"/>
        </w:rPr>
      </w:pPr>
      <w:r w:rsidRPr="00097A37">
        <w:rPr>
          <w:rFonts w:ascii="Times New Roman" w:hAnsi="Times New Roman" w:cs="Times New Roman"/>
        </w:rPr>
        <w:t>Jurusan/Program Studi</w:t>
      </w:r>
      <w:r w:rsidR="00097A37">
        <w:rPr>
          <w:rFonts w:ascii="Times New Roman" w:hAnsi="Times New Roman" w:cs="Times New Roman"/>
        </w:rPr>
        <w:tab/>
      </w:r>
      <w:r w:rsidRPr="00097A37">
        <w:rPr>
          <w:rFonts w:ascii="Times New Roman" w:hAnsi="Times New Roman" w:cs="Times New Roman"/>
        </w:rPr>
        <w:t>: D IV Rekayasa Perancangan Mekanik</w:t>
      </w:r>
    </w:p>
    <w:p w14:paraId="60C7C0A9" w14:textId="2A4B25E7" w:rsidR="00097A37" w:rsidRDefault="007534CA" w:rsidP="00097A37">
      <w:pPr>
        <w:pStyle w:val="Default"/>
        <w:spacing w:line="360" w:lineRule="auto"/>
        <w:jc w:val="both"/>
        <w:rPr>
          <w:rFonts w:ascii="Times New Roman" w:hAnsi="Times New Roman" w:cs="Times New Roman"/>
        </w:rPr>
      </w:pPr>
      <w:r w:rsidRPr="00097A37">
        <w:rPr>
          <w:rFonts w:ascii="Times New Roman" w:hAnsi="Times New Roman" w:cs="Times New Roman"/>
        </w:rPr>
        <w:t xml:space="preserve">Departemen </w:t>
      </w:r>
      <w:r w:rsidR="00097A37">
        <w:rPr>
          <w:rFonts w:ascii="Times New Roman" w:hAnsi="Times New Roman" w:cs="Times New Roman"/>
        </w:rPr>
        <w:tab/>
      </w:r>
      <w:r w:rsidR="00097A37">
        <w:rPr>
          <w:rFonts w:ascii="Times New Roman" w:hAnsi="Times New Roman" w:cs="Times New Roman"/>
        </w:rPr>
        <w:tab/>
      </w:r>
      <w:r w:rsidR="00097A37">
        <w:rPr>
          <w:rFonts w:ascii="Times New Roman" w:hAnsi="Times New Roman" w:cs="Times New Roman"/>
        </w:rPr>
        <w:tab/>
      </w:r>
      <w:r w:rsidRPr="00097A37">
        <w:rPr>
          <w:rFonts w:ascii="Times New Roman" w:hAnsi="Times New Roman" w:cs="Times New Roman"/>
        </w:rPr>
        <w:t>: Teknologi Industri</w:t>
      </w:r>
    </w:p>
    <w:p w14:paraId="61C72F8D" w14:textId="11CB2350" w:rsidR="00097A37" w:rsidRDefault="007534CA" w:rsidP="00097A37">
      <w:pPr>
        <w:pStyle w:val="Default"/>
        <w:spacing w:line="360" w:lineRule="auto"/>
        <w:jc w:val="both"/>
        <w:rPr>
          <w:rFonts w:ascii="Times New Roman" w:hAnsi="Times New Roman" w:cs="Times New Roman"/>
        </w:rPr>
      </w:pPr>
      <w:r w:rsidRPr="00097A37">
        <w:rPr>
          <w:rFonts w:ascii="Times New Roman" w:hAnsi="Times New Roman" w:cs="Times New Roman"/>
        </w:rPr>
        <w:t xml:space="preserve">Fakultas </w:t>
      </w:r>
      <w:r w:rsidR="00097A37">
        <w:rPr>
          <w:rFonts w:ascii="Times New Roman" w:hAnsi="Times New Roman" w:cs="Times New Roman"/>
        </w:rPr>
        <w:tab/>
      </w:r>
      <w:r w:rsidR="00097A37">
        <w:rPr>
          <w:rFonts w:ascii="Times New Roman" w:hAnsi="Times New Roman" w:cs="Times New Roman"/>
        </w:rPr>
        <w:tab/>
      </w:r>
      <w:r w:rsidR="00097A37">
        <w:rPr>
          <w:rFonts w:ascii="Times New Roman" w:hAnsi="Times New Roman" w:cs="Times New Roman"/>
        </w:rPr>
        <w:tab/>
      </w:r>
      <w:r w:rsidRPr="00097A37">
        <w:rPr>
          <w:rFonts w:ascii="Times New Roman" w:hAnsi="Times New Roman" w:cs="Times New Roman"/>
        </w:rPr>
        <w:t>: Sekolah Vokasi</w:t>
      </w:r>
    </w:p>
    <w:p w14:paraId="69440501" w14:textId="472B9968" w:rsidR="00097A37" w:rsidRDefault="007534CA" w:rsidP="00097A37">
      <w:pPr>
        <w:pStyle w:val="Default"/>
        <w:spacing w:line="360" w:lineRule="auto"/>
        <w:jc w:val="both"/>
        <w:rPr>
          <w:rFonts w:ascii="Times New Roman" w:hAnsi="Times New Roman" w:cs="Times New Roman"/>
        </w:rPr>
      </w:pPr>
      <w:r w:rsidRPr="00097A37">
        <w:rPr>
          <w:rFonts w:ascii="Times New Roman" w:hAnsi="Times New Roman" w:cs="Times New Roman"/>
        </w:rPr>
        <w:t>Jenis Karya</w:t>
      </w:r>
      <w:r w:rsidR="00097A37">
        <w:rPr>
          <w:rFonts w:ascii="Times New Roman" w:hAnsi="Times New Roman" w:cs="Times New Roman"/>
        </w:rPr>
        <w:tab/>
      </w:r>
      <w:r w:rsidR="00097A37">
        <w:rPr>
          <w:rFonts w:ascii="Times New Roman" w:hAnsi="Times New Roman" w:cs="Times New Roman"/>
        </w:rPr>
        <w:tab/>
      </w:r>
      <w:r w:rsidR="00097A37">
        <w:rPr>
          <w:rFonts w:ascii="Times New Roman" w:hAnsi="Times New Roman" w:cs="Times New Roman"/>
        </w:rPr>
        <w:tab/>
      </w:r>
      <w:r w:rsidRPr="00097A37">
        <w:rPr>
          <w:rFonts w:ascii="Times New Roman" w:hAnsi="Times New Roman" w:cs="Times New Roman"/>
        </w:rPr>
        <w:t xml:space="preserve">: Tugas Akhir </w:t>
      </w:r>
    </w:p>
    <w:p w14:paraId="3947F3AB" w14:textId="77777777" w:rsidR="00097A37" w:rsidRDefault="00097A37" w:rsidP="00097A37">
      <w:pPr>
        <w:pStyle w:val="Default"/>
        <w:spacing w:line="360" w:lineRule="auto"/>
        <w:jc w:val="both"/>
        <w:rPr>
          <w:rFonts w:ascii="Times New Roman" w:hAnsi="Times New Roman" w:cs="Times New Roman"/>
        </w:rPr>
      </w:pPr>
    </w:p>
    <w:p w14:paraId="72109AF3" w14:textId="77777777" w:rsidR="00D66104" w:rsidRDefault="00097A37" w:rsidP="00097A37">
      <w:pPr>
        <w:ind w:firstLine="720"/>
        <w:jc w:val="both"/>
        <w:rPr>
          <w:rFonts w:cs="Times New Roman"/>
        </w:rPr>
      </w:pPr>
      <w:r>
        <w:rPr>
          <w:rFonts w:cs="Times New Roman"/>
          <w:lang w:val="en-US"/>
        </w:rPr>
        <w:t>D</w:t>
      </w:r>
      <w:r w:rsidR="007534CA" w:rsidRPr="00097A37">
        <w:rPr>
          <w:rFonts w:cs="Times New Roman"/>
        </w:rPr>
        <w:t>emi pengembangan ilmu pengetahuan, menyetujui untuk memberikan kepada Universitas Diponegoro Hak Bebas Royalti Noneksklusif (None-exclusive Royalty Free Right) atas karya ilmiah saya yang berjudul :</w:t>
      </w:r>
    </w:p>
    <w:p w14:paraId="5FCB60EC" w14:textId="47E48567" w:rsidR="00D66104" w:rsidRPr="00D66104" w:rsidRDefault="00097A37" w:rsidP="00D66104">
      <w:pPr>
        <w:ind w:firstLine="720"/>
        <w:jc w:val="center"/>
        <w:rPr>
          <w:rFonts w:cs="Times New Roman"/>
          <w:b/>
          <w:bCs/>
          <w:lang w:val="en-US"/>
        </w:rPr>
      </w:pPr>
      <w:r w:rsidRPr="00D66104">
        <w:rPr>
          <w:rFonts w:cs="Times New Roman"/>
          <w:b/>
          <w:bCs/>
          <w:color w:val="000000"/>
          <w:szCs w:val="24"/>
          <w:lang w:val="en-US"/>
        </w:rPr>
        <w:t xml:space="preserve">Rancang Bangun Alat Uji </w:t>
      </w:r>
      <w:r w:rsidR="00C67256" w:rsidRPr="00C67256">
        <w:rPr>
          <w:rFonts w:cs="Times New Roman"/>
          <w:b/>
          <w:bCs/>
          <w:i/>
          <w:color w:val="000000"/>
          <w:szCs w:val="24"/>
          <w:lang w:val="en-US"/>
        </w:rPr>
        <w:t>Balancing</w:t>
      </w:r>
      <w:r w:rsidRPr="00D66104">
        <w:rPr>
          <w:rFonts w:cs="Times New Roman"/>
          <w:b/>
          <w:bCs/>
          <w:color w:val="000000"/>
          <w:szCs w:val="24"/>
          <w:lang w:val="en-US"/>
        </w:rPr>
        <w:t xml:space="preserve"> Dinamis dan Pengujian Dengan Massa </w:t>
      </w:r>
      <w:r w:rsidR="00C67256" w:rsidRPr="00C67256">
        <w:rPr>
          <w:rFonts w:cs="Times New Roman"/>
          <w:b/>
          <w:bCs/>
          <w:i/>
          <w:color w:val="000000"/>
          <w:szCs w:val="24"/>
          <w:lang w:val="en-US"/>
        </w:rPr>
        <w:t>Unbalance</w:t>
      </w:r>
      <w:r w:rsidRPr="00D66104">
        <w:rPr>
          <w:rFonts w:cs="Times New Roman"/>
          <w:b/>
          <w:bCs/>
          <w:color w:val="000000"/>
          <w:szCs w:val="24"/>
          <w:lang w:val="en-US"/>
        </w:rPr>
        <w:t xml:space="preserve"> 10 Gram </w:t>
      </w:r>
      <w:r w:rsidR="005E2E94">
        <w:rPr>
          <w:rFonts w:cs="Times New Roman"/>
          <w:b/>
          <w:bCs/>
          <w:color w:val="000000"/>
          <w:szCs w:val="24"/>
          <w:lang w:val="en-US"/>
        </w:rPr>
        <w:t>Pada Putaran 1485 RPM</w:t>
      </w:r>
    </w:p>
    <w:p w14:paraId="09D6D5C2" w14:textId="16E8C0C4" w:rsidR="00097A37" w:rsidRDefault="00097A37" w:rsidP="00502582">
      <w:pPr>
        <w:ind w:firstLine="720"/>
        <w:jc w:val="both"/>
        <w:rPr>
          <w:rFonts w:cs="Times New Roman"/>
        </w:rPr>
      </w:pPr>
      <w:r>
        <w:rPr>
          <w:rFonts w:cs="Times New Roman"/>
          <w:lang w:val="en-US"/>
        </w:rPr>
        <w:t xml:space="preserve"> </w:t>
      </w:r>
      <w:r w:rsidR="007534CA" w:rsidRPr="00097A37">
        <w:rPr>
          <w:rFonts w:cs="Times New Roman"/>
        </w:rPr>
        <w:t>beserta perangkat yang ada (jika diperlukan). Dengan Hak Bebas Royalti/Noneksklusif ini Universitas Diponegoro berhak menyimpan, mengalihmedia/formatkan, mengelola dalam bentuk pangkalan data (database), merawat dan memublikasikan tugas akhir saya selama tetap mencantumkan nama saya sebagai penulis/pencipta dan sebagai pemilik Hak Cipta.</w:t>
      </w:r>
    </w:p>
    <w:p w14:paraId="0300F7A1" w14:textId="185BC53C" w:rsidR="00097A37" w:rsidRDefault="007534CA" w:rsidP="00097A37">
      <w:pPr>
        <w:spacing w:line="480" w:lineRule="auto"/>
        <w:ind w:firstLine="720"/>
        <w:jc w:val="both"/>
        <w:rPr>
          <w:rFonts w:cs="Times New Roman"/>
        </w:rPr>
      </w:pPr>
      <w:r w:rsidRPr="00097A37">
        <w:rPr>
          <w:rFonts w:cs="Times New Roman"/>
        </w:rPr>
        <w:t>Demikian pernyataan ini saya buat dengan sebenarnya</w:t>
      </w:r>
    </w:p>
    <w:p w14:paraId="0F04CA41" w14:textId="4CAC247F" w:rsidR="007534CA" w:rsidRPr="00097A37" w:rsidRDefault="007534CA" w:rsidP="00097A37">
      <w:pPr>
        <w:spacing w:line="480" w:lineRule="auto"/>
        <w:ind w:left="3600" w:firstLine="720"/>
        <w:jc w:val="both"/>
        <w:rPr>
          <w:rFonts w:cs="Times New Roman"/>
          <w:color w:val="000000"/>
          <w:szCs w:val="24"/>
          <w:lang w:val="en-US"/>
        </w:rPr>
      </w:pPr>
      <w:r w:rsidRPr="00097A37">
        <w:rPr>
          <w:rFonts w:cs="Times New Roman"/>
        </w:rPr>
        <w:t>Dibuat di : Semarang</w:t>
      </w:r>
    </w:p>
    <w:p w14:paraId="45CFEBD1" w14:textId="720919A7" w:rsidR="007534CA" w:rsidRPr="00097A37" w:rsidRDefault="007534CA" w:rsidP="007534CA">
      <w:pPr>
        <w:pStyle w:val="Default"/>
        <w:spacing w:line="480" w:lineRule="auto"/>
        <w:ind w:left="3600" w:firstLine="720"/>
        <w:jc w:val="both"/>
        <w:rPr>
          <w:rFonts w:ascii="Times New Roman" w:hAnsi="Times New Roman" w:cs="Times New Roman"/>
          <w:color w:val="auto"/>
          <w:lang w:val="en-US"/>
        </w:rPr>
      </w:pPr>
      <w:r w:rsidRPr="00097A37">
        <w:rPr>
          <w:rFonts w:ascii="Times New Roman" w:hAnsi="Times New Roman" w:cs="Times New Roman"/>
          <w:color w:val="auto"/>
        </w:rPr>
        <w:t xml:space="preserve">Pada tanggal : </w:t>
      </w:r>
      <w:r w:rsidR="00097A37">
        <w:rPr>
          <w:rFonts w:ascii="Times New Roman" w:hAnsi="Times New Roman" w:cs="Times New Roman"/>
          <w:color w:val="auto"/>
          <w:lang w:val="en-US"/>
        </w:rPr>
        <w:t>5</w:t>
      </w:r>
      <w:r w:rsidRPr="00097A37">
        <w:rPr>
          <w:rFonts w:ascii="Times New Roman" w:hAnsi="Times New Roman" w:cs="Times New Roman"/>
          <w:color w:val="auto"/>
        </w:rPr>
        <w:t xml:space="preserve"> </w:t>
      </w:r>
      <w:r w:rsidR="00097A37">
        <w:rPr>
          <w:rFonts w:ascii="Times New Roman" w:hAnsi="Times New Roman" w:cs="Times New Roman"/>
          <w:color w:val="auto"/>
          <w:lang w:val="en-US"/>
        </w:rPr>
        <w:t>Juni</w:t>
      </w:r>
      <w:r w:rsidRPr="00097A37">
        <w:rPr>
          <w:rFonts w:ascii="Times New Roman" w:hAnsi="Times New Roman" w:cs="Times New Roman"/>
          <w:color w:val="auto"/>
        </w:rPr>
        <w:t xml:space="preserve"> 20</w:t>
      </w:r>
      <w:r w:rsidR="00097A37">
        <w:rPr>
          <w:rFonts w:ascii="Times New Roman" w:hAnsi="Times New Roman" w:cs="Times New Roman"/>
          <w:color w:val="auto"/>
          <w:lang w:val="en-US"/>
        </w:rPr>
        <w:t>22</w:t>
      </w:r>
    </w:p>
    <w:p w14:paraId="2CC6C4DA" w14:textId="7A37D78C" w:rsidR="007534CA" w:rsidRDefault="007534CA" w:rsidP="00502582">
      <w:pPr>
        <w:pStyle w:val="Default"/>
        <w:spacing w:line="480" w:lineRule="auto"/>
        <w:ind w:left="3600" w:firstLine="720"/>
        <w:jc w:val="both"/>
        <w:rPr>
          <w:rFonts w:ascii="Times New Roman" w:hAnsi="Times New Roman" w:cs="Times New Roman"/>
          <w:color w:val="auto"/>
        </w:rPr>
      </w:pPr>
      <w:r w:rsidRPr="00097A37">
        <w:rPr>
          <w:rFonts w:ascii="Times New Roman" w:hAnsi="Times New Roman" w:cs="Times New Roman"/>
          <w:color w:val="auto"/>
        </w:rPr>
        <w:t>Yang menyatakan,</w:t>
      </w:r>
    </w:p>
    <w:p w14:paraId="04EF0697" w14:textId="4B55067A" w:rsidR="00097A37" w:rsidRDefault="00097A37" w:rsidP="007534CA">
      <w:pPr>
        <w:pStyle w:val="Default"/>
        <w:spacing w:line="480" w:lineRule="auto"/>
        <w:ind w:left="3600" w:firstLine="720"/>
        <w:jc w:val="both"/>
        <w:rPr>
          <w:rFonts w:ascii="Times New Roman" w:hAnsi="Times New Roman" w:cs="Times New Roman"/>
          <w:color w:val="auto"/>
        </w:rPr>
      </w:pPr>
    </w:p>
    <w:p w14:paraId="17E65076" w14:textId="77777777" w:rsidR="00502582" w:rsidRPr="00097A37" w:rsidRDefault="00502582" w:rsidP="007534CA">
      <w:pPr>
        <w:pStyle w:val="Default"/>
        <w:spacing w:line="480" w:lineRule="auto"/>
        <w:ind w:left="3600" w:firstLine="720"/>
        <w:jc w:val="both"/>
        <w:rPr>
          <w:rFonts w:ascii="Times New Roman" w:hAnsi="Times New Roman" w:cs="Times New Roman"/>
          <w:color w:val="auto"/>
        </w:rPr>
      </w:pPr>
    </w:p>
    <w:p w14:paraId="46931495" w14:textId="79A9860C" w:rsidR="007534CA" w:rsidRPr="00502582" w:rsidRDefault="00097A37" w:rsidP="00502582">
      <w:pPr>
        <w:spacing w:line="480" w:lineRule="auto"/>
        <w:ind w:left="3600" w:firstLine="720"/>
        <w:jc w:val="both"/>
        <w:rPr>
          <w:rFonts w:cs="Times New Roman"/>
          <w:szCs w:val="24"/>
          <w:lang w:val="en-US"/>
        </w:rPr>
      </w:pPr>
      <w:r>
        <w:rPr>
          <w:rFonts w:cs="Times New Roman"/>
          <w:szCs w:val="24"/>
          <w:lang w:val="en-US"/>
        </w:rPr>
        <w:t>Imron Fahreza Yudha</w:t>
      </w:r>
    </w:p>
    <w:p w14:paraId="109A002F" w14:textId="77777777" w:rsidR="00711B59" w:rsidRPr="00ED794B" w:rsidRDefault="00711B59" w:rsidP="00711B59">
      <w:pPr>
        <w:pStyle w:val="Heading1"/>
        <w:numPr>
          <w:ilvl w:val="0"/>
          <w:numId w:val="0"/>
        </w:numPr>
      </w:pPr>
      <w:bookmarkStart w:id="14" w:name="_Toc93132611"/>
      <w:bookmarkStart w:id="15" w:name="_Toc107363701"/>
      <w:r w:rsidRPr="00ED794B">
        <w:t>KATA PENGANTAR</w:t>
      </w:r>
      <w:bookmarkEnd w:id="14"/>
      <w:bookmarkEnd w:id="15"/>
    </w:p>
    <w:p w14:paraId="7F05C178" w14:textId="77777777" w:rsidR="00711B59" w:rsidRDefault="00711B59" w:rsidP="00711B59">
      <w:pPr>
        <w:pStyle w:val="Paragraf"/>
      </w:pPr>
      <w:r w:rsidRPr="00192594">
        <w:t xml:space="preserve">Puji dan syukur penulis panjatkan kepada Allah SWT yang telah melimpahkan berkat, rahmat, dan hidayah-Nya, sehingga penulis dapat menyelesaikan penyusunan laporan </w:t>
      </w:r>
      <w:r>
        <w:rPr>
          <w:lang w:val="en-US"/>
        </w:rPr>
        <w:t>Proyek Akhir</w:t>
      </w:r>
      <w:r w:rsidRPr="00192594">
        <w:t xml:space="preserve"> dengan judul “</w:t>
      </w:r>
      <w:r w:rsidRPr="00A37E5A">
        <w:t xml:space="preserve">Rancang Bangun </w:t>
      </w:r>
      <w:r>
        <w:t xml:space="preserve">Alat Uji </w:t>
      </w:r>
      <w:r w:rsidRPr="00C67256">
        <w:rPr>
          <w:i/>
        </w:rPr>
        <w:t>Balancing</w:t>
      </w:r>
      <w:r>
        <w:t xml:space="preserve"> </w:t>
      </w:r>
      <w:r>
        <w:rPr>
          <w:lang w:val="en-US"/>
        </w:rPr>
        <w:t xml:space="preserve">Dinamis dan Pengujian Dengan Massa </w:t>
      </w:r>
      <w:r w:rsidRPr="00C67256">
        <w:rPr>
          <w:i/>
          <w:lang w:val="en-US"/>
        </w:rPr>
        <w:t>Unbalance</w:t>
      </w:r>
      <w:r>
        <w:rPr>
          <w:lang w:val="en-US"/>
        </w:rPr>
        <w:t xml:space="preserve"> 10 Gram Pada Putaran 900 RPM</w:t>
      </w:r>
      <w:r w:rsidRPr="00192594">
        <w:t xml:space="preserve">”.  </w:t>
      </w:r>
    </w:p>
    <w:p w14:paraId="1ADC13DA" w14:textId="77777777" w:rsidR="00711B59" w:rsidRDefault="00711B59" w:rsidP="00711B59">
      <w:pPr>
        <w:pStyle w:val="Paragraf"/>
      </w:pPr>
      <w:r>
        <w:rPr>
          <w:lang w:val="en-US"/>
        </w:rPr>
        <w:t>Proyek Akhir</w:t>
      </w:r>
      <w:r w:rsidRPr="00192594">
        <w:t xml:space="preserve"> ini merupakan salah satu syarat kelulusan pada Program Studi Sarjana Terapan Rekayasa Perancangan Mekanik Sekolah Vokasi Universitas Diponegoro. Dalam menyelesaikan laporan </w:t>
      </w:r>
      <w:r>
        <w:rPr>
          <w:lang w:val="en-US"/>
        </w:rPr>
        <w:t>Proyek Akhir</w:t>
      </w:r>
      <w:r w:rsidRPr="00192594">
        <w:t xml:space="preserve"> ini, penulis mendapatkan banyak sekali doa, bantuan, dan dukungan dari berbagai pihak. Atas berbagai bantuan dan dukungan tersebut, pada kesempatan ini penulis mengucapkan terima kasih kepada: </w:t>
      </w:r>
    </w:p>
    <w:p w14:paraId="07F26465" w14:textId="77777777" w:rsidR="00711B59" w:rsidRPr="00923D8C" w:rsidRDefault="00711B59" w:rsidP="00711B59">
      <w:pPr>
        <w:pStyle w:val="Paragraf"/>
        <w:numPr>
          <w:ilvl w:val="0"/>
          <w:numId w:val="30"/>
        </w:numPr>
        <w:ind w:left="851" w:hanging="360"/>
      </w:pPr>
      <w:r w:rsidRPr="00923D8C">
        <w:t>Prof. Dr. Ir. Budiyono, M.Si. selaku Dekan Sekolah Vokasi Universitas Diponegoro</w:t>
      </w:r>
    </w:p>
    <w:p w14:paraId="79023421" w14:textId="77777777" w:rsidR="00711B59" w:rsidRPr="00B23066" w:rsidRDefault="00711B59" w:rsidP="00711B59">
      <w:pPr>
        <w:pStyle w:val="ListParagraph"/>
        <w:widowControl w:val="0"/>
        <w:numPr>
          <w:ilvl w:val="0"/>
          <w:numId w:val="30"/>
        </w:numPr>
        <w:autoSpaceDE w:val="0"/>
        <w:autoSpaceDN w:val="0"/>
        <w:spacing w:line="480" w:lineRule="auto"/>
        <w:ind w:left="851" w:hanging="425"/>
        <w:jc w:val="both"/>
        <w:rPr>
          <w:szCs w:val="24"/>
        </w:rPr>
      </w:pPr>
      <w:r>
        <w:rPr>
          <w:szCs w:val="24"/>
          <w:lang w:val="en-US"/>
        </w:rPr>
        <w:t xml:space="preserve">Dr. </w:t>
      </w:r>
      <w:r w:rsidRPr="00923D8C">
        <w:rPr>
          <w:szCs w:val="24"/>
        </w:rPr>
        <w:t>Seno Darmanto, ST, MT, selaku Ketua Program Studi Sarjan</w:t>
      </w:r>
      <w:r>
        <w:rPr>
          <w:szCs w:val="24"/>
          <w:lang w:val="en-US"/>
        </w:rPr>
        <w:t xml:space="preserve">a </w:t>
      </w:r>
      <w:r w:rsidRPr="00923D8C">
        <w:rPr>
          <w:szCs w:val="24"/>
        </w:rPr>
        <w:t>Terapan Rekayasa Perancangan Mekanik Sekolah Vokasi Universitas Diponegoro</w:t>
      </w:r>
      <w:r>
        <w:rPr>
          <w:szCs w:val="24"/>
          <w:lang w:val="en-US"/>
        </w:rPr>
        <w:t>.</w:t>
      </w:r>
    </w:p>
    <w:p w14:paraId="6496D417" w14:textId="77777777" w:rsidR="00711B59" w:rsidRPr="00923D8C" w:rsidRDefault="00711B59" w:rsidP="00711B59">
      <w:pPr>
        <w:pStyle w:val="ListParagraph"/>
        <w:widowControl w:val="0"/>
        <w:numPr>
          <w:ilvl w:val="0"/>
          <w:numId w:val="30"/>
        </w:numPr>
        <w:tabs>
          <w:tab w:val="left" w:pos="851"/>
        </w:tabs>
        <w:autoSpaceDE w:val="0"/>
        <w:autoSpaceDN w:val="0"/>
        <w:spacing w:before="199" w:line="480" w:lineRule="auto"/>
        <w:ind w:left="851" w:hanging="425"/>
        <w:jc w:val="both"/>
        <w:rPr>
          <w:szCs w:val="24"/>
        </w:rPr>
      </w:pPr>
      <w:r>
        <w:rPr>
          <w:szCs w:val="24"/>
          <w:lang w:val="en-US"/>
        </w:rPr>
        <w:t>Bapak Ir. Murni, MT, . sebagai dosen Pembimbing Proyek Akhir</w:t>
      </w:r>
    </w:p>
    <w:p w14:paraId="09536B2C" w14:textId="77777777" w:rsidR="00711B59" w:rsidRPr="00EA6CD4" w:rsidRDefault="00711B59" w:rsidP="00711B59">
      <w:pPr>
        <w:pStyle w:val="ListParagraph"/>
        <w:widowControl w:val="0"/>
        <w:numPr>
          <w:ilvl w:val="0"/>
          <w:numId w:val="30"/>
        </w:numPr>
        <w:tabs>
          <w:tab w:val="left" w:pos="851"/>
        </w:tabs>
        <w:autoSpaceDE w:val="0"/>
        <w:autoSpaceDN w:val="0"/>
        <w:spacing w:before="199" w:line="480" w:lineRule="auto"/>
        <w:ind w:left="851" w:hanging="425"/>
        <w:jc w:val="both"/>
        <w:rPr>
          <w:szCs w:val="24"/>
        </w:rPr>
      </w:pPr>
      <w:r>
        <w:rPr>
          <w:szCs w:val="24"/>
          <w:lang w:val="en-US"/>
        </w:rPr>
        <w:t>Drs. Sutrisno, MT, . selaku dosen wali selama menjadi mahasiswa D4 Rekayasa Perancangan Mekanik.</w:t>
      </w:r>
    </w:p>
    <w:p w14:paraId="60433147" w14:textId="77777777" w:rsidR="00711B59" w:rsidRPr="00923D8C" w:rsidRDefault="00711B59" w:rsidP="00711B59">
      <w:pPr>
        <w:pStyle w:val="Paragraf"/>
        <w:numPr>
          <w:ilvl w:val="0"/>
          <w:numId w:val="30"/>
        </w:numPr>
        <w:ind w:left="851" w:hanging="360"/>
      </w:pPr>
      <w:r w:rsidRPr="00923D8C">
        <w:t xml:space="preserve">Seluruh Dosen dan Staf Pengajar </w:t>
      </w:r>
      <w:r>
        <w:rPr>
          <w:lang w:val="en-US"/>
        </w:rPr>
        <w:t xml:space="preserve">Program Studi Sarjana Terapan </w:t>
      </w:r>
      <w:r w:rsidRPr="00923D8C">
        <w:t>Rekayasa Perancangan Mekanik, U</w:t>
      </w:r>
      <w:r>
        <w:rPr>
          <w:lang w:val="en-US"/>
        </w:rPr>
        <w:t>niversitas Diponegoro</w:t>
      </w:r>
      <w:r w:rsidRPr="00923D8C">
        <w:t>.</w:t>
      </w:r>
    </w:p>
    <w:p w14:paraId="0CC656C6" w14:textId="77777777" w:rsidR="00711B59" w:rsidRDefault="00711B59" w:rsidP="00711B59">
      <w:pPr>
        <w:numPr>
          <w:ilvl w:val="0"/>
          <w:numId w:val="30"/>
        </w:numPr>
        <w:spacing w:line="480" w:lineRule="auto"/>
        <w:ind w:left="851" w:hanging="425"/>
        <w:jc w:val="both"/>
        <w:rPr>
          <w:rFonts w:cs="Times New Roman"/>
          <w:szCs w:val="24"/>
        </w:rPr>
      </w:pPr>
      <w:r>
        <w:rPr>
          <w:rFonts w:cs="Times New Roman"/>
          <w:szCs w:val="24"/>
          <w:lang w:val="en-US"/>
        </w:rPr>
        <w:t>Kedua orang tua dan wali</w:t>
      </w:r>
      <w:r>
        <w:rPr>
          <w:rFonts w:cs="Times New Roman"/>
          <w:szCs w:val="24"/>
        </w:rPr>
        <w:t xml:space="preserve"> yang sudah mendukung saya</w:t>
      </w:r>
      <w:r>
        <w:rPr>
          <w:rFonts w:cs="Times New Roman"/>
          <w:szCs w:val="24"/>
          <w:lang w:val="en-US"/>
        </w:rPr>
        <w:t>.</w:t>
      </w:r>
    </w:p>
    <w:p w14:paraId="2FFBA593" w14:textId="77777777" w:rsidR="00711B59" w:rsidRDefault="00711B59" w:rsidP="00711B59">
      <w:pPr>
        <w:numPr>
          <w:ilvl w:val="0"/>
          <w:numId w:val="30"/>
        </w:numPr>
        <w:spacing w:line="480" w:lineRule="auto"/>
        <w:ind w:left="851" w:hanging="425"/>
        <w:jc w:val="both"/>
        <w:rPr>
          <w:rFonts w:cs="Times New Roman"/>
          <w:szCs w:val="24"/>
        </w:rPr>
      </w:pPr>
      <w:r>
        <w:rPr>
          <w:rFonts w:cs="Times New Roman"/>
          <w:szCs w:val="24"/>
        </w:rPr>
        <w:t>Semua teman-teman Sarjana Terapan Rekaysa Perancangan Mekanik angkatan 2018 dan semua pihak yang tidak dapat penyusun sebutkan satu per satu yang telah membantu penyusunan Laporan Tugas Akhir.</w:t>
      </w:r>
    </w:p>
    <w:p w14:paraId="640BC25B" w14:textId="77777777" w:rsidR="00711B59" w:rsidRPr="00923D8C" w:rsidRDefault="00711B59" w:rsidP="00711B59">
      <w:pPr>
        <w:pStyle w:val="Paragraf"/>
        <w:ind w:firstLine="491"/>
      </w:pPr>
      <w:r w:rsidRPr="00ED794B">
        <w:t xml:space="preserve">Penulis menyadari masih banyak yang dapat dikembangkan pada laporan </w:t>
      </w:r>
      <w:r>
        <w:rPr>
          <w:lang w:val="en-US"/>
        </w:rPr>
        <w:t>Proyek Akhir</w:t>
      </w:r>
      <w:r w:rsidRPr="00ED794B">
        <w:t xml:space="preserve"> ini. Oleh karena itu penulis menerima setiap masukan dan kritik yang diberikan. Semoga Laporan </w:t>
      </w:r>
      <w:r>
        <w:rPr>
          <w:lang w:val="en-US"/>
        </w:rPr>
        <w:t>Proyek Akhir</w:t>
      </w:r>
      <w:r w:rsidRPr="00ED794B">
        <w:t xml:space="preserve"> ini dapat memberikan manfaat baik bagi penulis sendiri dan semua pihak khususnya bagi mahasiswa Rekayasa Perancangan Mekanik.</w:t>
      </w:r>
    </w:p>
    <w:p w14:paraId="322C019D" w14:textId="77777777" w:rsidR="00711B59" w:rsidRDefault="00711B59" w:rsidP="00711B59">
      <w:pPr>
        <w:pStyle w:val="Paragraf"/>
        <w:ind w:left="3686" w:right="141" w:firstLine="1134"/>
        <w:jc w:val="left"/>
        <w:rPr>
          <w:lang w:val="en-US"/>
        </w:rPr>
      </w:pPr>
      <w:r>
        <w:rPr>
          <w:lang w:val="en-US"/>
        </w:rPr>
        <w:t>Semarang</w:t>
      </w:r>
      <w:r w:rsidRPr="00923D8C">
        <w:t xml:space="preserve">, </w:t>
      </w:r>
      <w:r>
        <w:rPr>
          <w:lang w:val="en-US"/>
        </w:rPr>
        <w:t>5 Juni 2022</w:t>
      </w:r>
    </w:p>
    <w:p w14:paraId="5D46B4BB" w14:textId="77777777" w:rsidR="00711B59" w:rsidRDefault="00711B59" w:rsidP="00711B59">
      <w:pPr>
        <w:pStyle w:val="Paragraf"/>
        <w:ind w:left="3686" w:right="141" w:firstLine="1134"/>
        <w:jc w:val="left"/>
        <w:rPr>
          <w:lang w:val="en-US"/>
        </w:rPr>
      </w:pPr>
    </w:p>
    <w:p w14:paraId="7C905BD2" w14:textId="77777777" w:rsidR="00711B59" w:rsidRDefault="00711B59" w:rsidP="00711B59">
      <w:pPr>
        <w:pStyle w:val="Paragraf"/>
        <w:ind w:left="3686" w:right="141" w:firstLine="1134"/>
        <w:jc w:val="left"/>
        <w:rPr>
          <w:lang w:val="en-US"/>
        </w:rPr>
      </w:pPr>
    </w:p>
    <w:p w14:paraId="491F8B16" w14:textId="77777777" w:rsidR="00711B59" w:rsidRPr="00ED49B7" w:rsidRDefault="00711B59" w:rsidP="00711B59">
      <w:pPr>
        <w:pStyle w:val="Paragraf"/>
        <w:ind w:left="4626" w:right="141" w:firstLine="1134"/>
        <w:jc w:val="left"/>
        <w:rPr>
          <w:lang w:val="en-US"/>
        </w:rPr>
      </w:pPr>
      <w:r>
        <w:rPr>
          <w:lang w:val="en-US"/>
        </w:rPr>
        <w:t>Penulis</w:t>
      </w:r>
    </w:p>
    <w:p w14:paraId="5A27B850" w14:textId="77777777" w:rsidR="00711B59" w:rsidRPr="00330759" w:rsidRDefault="00711B59" w:rsidP="00711B59">
      <w:pPr>
        <w:spacing w:line="480" w:lineRule="auto"/>
        <w:rPr>
          <w:rFonts w:cs="Times New Roman"/>
          <w:b/>
          <w:bCs/>
          <w:color w:val="000000"/>
          <w:szCs w:val="24"/>
          <w:lang w:val="en-US"/>
        </w:rPr>
      </w:pPr>
      <w:r>
        <w:rPr>
          <w:rFonts w:cs="Times New Roman"/>
          <w:b/>
          <w:bCs/>
          <w:color w:val="000000"/>
          <w:szCs w:val="24"/>
        </w:rPr>
        <w:br w:type="page"/>
      </w:r>
    </w:p>
    <w:p w14:paraId="1542F25D" w14:textId="0DCBE68F" w:rsidR="00E05DD8" w:rsidRPr="009E5DB6" w:rsidRDefault="00E05DD8" w:rsidP="00E05DD8">
      <w:pPr>
        <w:pStyle w:val="Heading1"/>
        <w:numPr>
          <w:ilvl w:val="0"/>
          <w:numId w:val="0"/>
        </w:numPr>
      </w:pPr>
      <w:bookmarkStart w:id="16" w:name="_Toc107363702"/>
      <w:r w:rsidRPr="009E5DB6">
        <w:t>DAFTAR ISI</w:t>
      </w:r>
      <w:bookmarkEnd w:id="16"/>
    </w:p>
    <w:sdt>
      <w:sdtPr>
        <w:rPr>
          <w:rFonts w:ascii="Times New Roman" w:eastAsia="Calibri" w:hAnsi="Times New Roman" w:cs="Arial"/>
          <w:color w:val="auto"/>
          <w:sz w:val="24"/>
          <w:szCs w:val="22"/>
        </w:rPr>
        <w:id w:val="354700294"/>
        <w:docPartObj>
          <w:docPartGallery w:val="Table of Contents"/>
          <w:docPartUnique/>
        </w:docPartObj>
      </w:sdtPr>
      <w:sdtEndPr>
        <w:rPr>
          <w:noProof/>
        </w:rPr>
      </w:sdtEndPr>
      <w:sdtContent>
        <w:p w14:paraId="64C5A9F9" w14:textId="61E9E8E0" w:rsidR="00E05DD8" w:rsidRPr="009E5DB6" w:rsidRDefault="00E05DD8" w:rsidP="00A2561A">
          <w:pPr>
            <w:pStyle w:val="TOCHeading"/>
            <w:spacing w:line="240" w:lineRule="auto"/>
            <w:rPr>
              <w:lang w:val="en-US"/>
            </w:rPr>
          </w:pPr>
        </w:p>
        <w:p w14:paraId="7084ABC2" w14:textId="230155A5" w:rsidR="00711B59" w:rsidRPr="00711B59" w:rsidRDefault="00E05DD8" w:rsidP="00711B59">
          <w:pPr>
            <w:pStyle w:val="TOC1"/>
            <w:rPr>
              <w:rFonts w:asciiTheme="minorHAnsi" w:eastAsiaTheme="minorEastAsia" w:hAnsiTheme="minorHAnsi" w:cstheme="minorBidi"/>
              <w:b w:val="0"/>
              <w:bCs w:val="0"/>
              <w:sz w:val="22"/>
              <w:szCs w:val="22"/>
              <w:lang w:val="en-ID" w:eastAsia="en-ID"/>
            </w:rPr>
          </w:pPr>
          <w:r w:rsidRPr="00711B59">
            <w:rPr>
              <w:b w:val="0"/>
              <w:bCs w:val="0"/>
            </w:rPr>
            <w:fldChar w:fldCharType="begin"/>
          </w:r>
          <w:r w:rsidRPr="00711B59">
            <w:rPr>
              <w:b w:val="0"/>
              <w:bCs w:val="0"/>
            </w:rPr>
            <w:instrText xml:space="preserve"> TOC \o "1-3" \h \z \u </w:instrText>
          </w:r>
          <w:r w:rsidRPr="00711B59">
            <w:rPr>
              <w:b w:val="0"/>
              <w:bCs w:val="0"/>
            </w:rPr>
            <w:fldChar w:fldCharType="separate"/>
          </w:r>
          <w:hyperlink w:anchor="_Toc107363697" w:history="1">
            <w:r w:rsidR="00711B59" w:rsidRPr="00711B59">
              <w:rPr>
                <w:rStyle w:val="Hyperlink"/>
                <w:b w:val="0"/>
                <w:bCs w:val="0"/>
              </w:rPr>
              <w:t>HALAMAN PERNYATAAN ORISINALITAS</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_Toc107363697 \h </w:instrText>
            </w:r>
            <w:r w:rsidR="00711B59" w:rsidRPr="00711B59">
              <w:rPr>
                <w:b w:val="0"/>
                <w:bCs w:val="0"/>
                <w:webHidden/>
              </w:rPr>
            </w:r>
            <w:r w:rsidR="00711B59" w:rsidRPr="00711B59">
              <w:rPr>
                <w:b w:val="0"/>
                <w:bCs w:val="0"/>
                <w:webHidden/>
              </w:rPr>
              <w:fldChar w:fldCharType="separate"/>
            </w:r>
            <w:r w:rsidR="00CE5B8D">
              <w:rPr>
                <w:b w:val="0"/>
                <w:bCs w:val="0"/>
                <w:webHidden/>
              </w:rPr>
              <w:t>ii</w:t>
            </w:r>
            <w:r w:rsidR="00711B59" w:rsidRPr="00711B59">
              <w:rPr>
                <w:b w:val="0"/>
                <w:bCs w:val="0"/>
                <w:webHidden/>
              </w:rPr>
              <w:fldChar w:fldCharType="end"/>
            </w:r>
          </w:hyperlink>
        </w:p>
        <w:p w14:paraId="2CBE1C7A" w14:textId="24278D14"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698" w:history="1">
            <w:r w:rsidR="00711B59" w:rsidRPr="00711B59">
              <w:rPr>
                <w:rStyle w:val="Hyperlink"/>
                <w:b w:val="0"/>
                <w:bCs w:val="0"/>
              </w:rPr>
              <w:t>TUGAS PROYEK AKHIR</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_Toc107363698 \h </w:instrText>
            </w:r>
            <w:r w:rsidR="00711B59" w:rsidRPr="00711B59">
              <w:rPr>
                <w:b w:val="0"/>
                <w:bCs w:val="0"/>
                <w:webHidden/>
              </w:rPr>
            </w:r>
            <w:r w:rsidR="00711B59" w:rsidRPr="00711B59">
              <w:rPr>
                <w:b w:val="0"/>
                <w:bCs w:val="0"/>
                <w:webHidden/>
              </w:rPr>
              <w:fldChar w:fldCharType="separate"/>
            </w:r>
            <w:r w:rsidR="00CE5B8D">
              <w:rPr>
                <w:b w:val="0"/>
                <w:bCs w:val="0"/>
                <w:webHidden/>
              </w:rPr>
              <w:t>iii</w:t>
            </w:r>
            <w:r w:rsidR="00711B59" w:rsidRPr="00711B59">
              <w:rPr>
                <w:b w:val="0"/>
                <w:bCs w:val="0"/>
                <w:webHidden/>
              </w:rPr>
              <w:fldChar w:fldCharType="end"/>
            </w:r>
          </w:hyperlink>
        </w:p>
        <w:p w14:paraId="1457367C" w14:textId="1138751E"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699" w:history="1">
            <w:r w:rsidR="00711B59" w:rsidRPr="00711B59">
              <w:rPr>
                <w:rStyle w:val="Hyperlink"/>
                <w:b w:val="0"/>
                <w:bCs w:val="0"/>
              </w:rPr>
              <w:t>HALAMAN PENGESAHAN</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_Toc107363699 \h </w:instrText>
            </w:r>
            <w:r w:rsidR="00711B59" w:rsidRPr="00711B59">
              <w:rPr>
                <w:b w:val="0"/>
                <w:bCs w:val="0"/>
                <w:webHidden/>
              </w:rPr>
            </w:r>
            <w:r w:rsidR="00711B59" w:rsidRPr="00711B59">
              <w:rPr>
                <w:b w:val="0"/>
                <w:bCs w:val="0"/>
                <w:webHidden/>
              </w:rPr>
              <w:fldChar w:fldCharType="separate"/>
            </w:r>
            <w:r w:rsidR="00CE5B8D">
              <w:rPr>
                <w:b w:val="0"/>
                <w:bCs w:val="0"/>
                <w:webHidden/>
              </w:rPr>
              <w:t>iii</w:t>
            </w:r>
            <w:r w:rsidR="00711B59" w:rsidRPr="00711B59">
              <w:rPr>
                <w:b w:val="0"/>
                <w:bCs w:val="0"/>
                <w:webHidden/>
              </w:rPr>
              <w:fldChar w:fldCharType="end"/>
            </w:r>
          </w:hyperlink>
        </w:p>
        <w:p w14:paraId="70D1F56E" w14:textId="7FA5D713"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0" w:history="1">
            <w:r w:rsidR="00711B59" w:rsidRPr="00711B59">
              <w:rPr>
                <w:rStyle w:val="Hyperlink"/>
                <w:b w:val="0"/>
                <w:bCs w:val="0"/>
              </w:rPr>
              <w:t>HALAMAN PERNYATAAN PERSETUJUAN PUBLIKASI TUGAS AKHIR UNTUK KEPENTINGAN AKADEMIS</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_Toc107363700 \h </w:instrText>
            </w:r>
            <w:r w:rsidR="00711B59" w:rsidRPr="00711B59">
              <w:rPr>
                <w:b w:val="0"/>
                <w:bCs w:val="0"/>
                <w:webHidden/>
              </w:rPr>
            </w:r>
            <w:r w:rsidR="00711B59" w:rsidRPr="00711B59">
              <w:rPr>
                <w:b w:val="0"/>
                <w:bCs w:val="0"/>
                <w:webHidden/>
              </w:rPr>
              <w:fldChar w:fldCharType="separate"/>
            </w:r>
            <w:r w:rsidR="00CE5B8D">
              <w:rPr>
                <w:b w:val="0"/>
                <w:bCs w:val="0"/>
                <w:webHidden/>
              </w:rPr>
              <w:t>iv</w:t>
            </w:r>
            <w:r w:rsidR="00711B59" w:rsidRPr="00711B59">
              <w:rPr>
                <w:b w:val="0"/>
                <w:bCs w:val="0"/>
                <w:webHidden/>
              </w:rPr>
              <w:fldChar w:fldCharType="end"/>
            </w:r>
          </w:hyperlink>
        </w:p>
        <w:p w14:paraId="41C17A9E" w14:textId="5A3915BB"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1" w:history="1">
            <w:r w:rsidR="00711B59" w:rsidRPr="00711B59">
              <w:rPr>
                <w:rStyle w:val="Hyperlink"/>
                <w:b w:val="0"/>
                <w:bCs w:val="0"/>
              </w:rPr>
              <w:t>KATA PENGANTAR</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_Toc107363701 \h </w:instrText>
            </w:r>
            <w:r w:rsidR="00711B59" w:rsidRPr="00711B59">
              <w:rPr>
                <w:b w:val="0"/>
                <w:bCs w:val="0"/>
                <w:webHidden/>
              </w:rPr>
            </w:r>
            <w:r w:rsidR="00711B59" w:rsidRPr="00711B59">
              <w:rPr>
                <w:b w:val="0"/>
                <w:bCs w:val="0"/>
                <w:webHidden/>
              </w:rPr>
              <w:fldChar w:fldCharType="separate"/>
            </w:r>
            <w:r w:rsidR="00CE5B8D">
              <w:rPr>
                <w:b w:val="0"/>
                <w:bCs w:val="0"/>
                <w:webHidden/>
              </w:rPr>
              <w:t>v</w:t>
            </w:r>
            <w:r w:rsidR="00711B59" w:rsidRPr="00711B59">
              <w:rPr>
                <w:b w:val="0"/>
                <w:bCs w:val="0"/>
                <w:webHidden/>
              </w:rPr>
              <w:fldChar w:fldCharType="end"/>
            </w:r>
          </w:hyperlink>
        </w:p>
        <w:p w14:paraId="3689CA67" w14:textId="3005A263"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2" w:history="1">
            <w:r w:rsidR="00711B59" w:rsidRPr="00711B59">
              <w:rPr>
                <w:rStyle w:val="Hyperlink"/>
                <w:b w:val="0"/>
                <w:bCs w:val="0"/>
              </w:rPr>
              <w:t>DAFTAR ISI</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_Toc107363702 \h </w:instrText>
            </w:r>
            <w:r w:rsidR="00711B59" w:rsidRPr="00711B59">
              <w:rPr>
                <w:b w:val="0"/>
                <w:bCs w:val="0"/>
                <w:webHidden/>
              </w:rPr>
            </w:r>
            <w:r w:rsidR="00711B59" w:rsidRPr="00711B59">
              <w:rPr>
                <w:b w:val="0"/>
                <w:bCs w:val="0"/>
                <w:webHidden/>
              </w:rPr>
              <w:fldChar w:fldCharType="separate"/>
            </w:r>
            <w:r w:rsidR="00CE5B8D">
              <w:rPr>
                <w:b w:val="0"/>
                <w:bCs w:val="0"/>
                <w:webHidden/>
              </w:rPr>
              <w:t>vii</w:t>
            </w:r>
            <w:r w:rsidR="00711B59" w:rsidRPr="00711B59">
              <w:rPr>
                <w:b w:val="0"/>
                <w:bCs w:val="0"/>
                <w:webHidden/>
              </w:rPr>
              <w:fldChar w:fldCharType="end"/>
            </w:r>
          </w:hyperlink>
        </w:p>
        <w:p w14:paraId="5F26A470" w14:textId="4B03D7F7"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3" w:history="1">
            <w:r w:rsidR="00711B59" w:rsidRPr="00711B59">
              <w:rPr>
                <w:rStyle w:val="Hyperlink"/>
                <w:b w:val="0"/>
                <w:bCs w:val="0"/>
              </w:rPr>
              <w:t>DAFTAR GAMBAR</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_Toc107363703 \h </w:instrText>
            </w:r>
            <w:r w:rsidR="00711B59" w:rsidRPr="00711B59">
              <w:rPr>
                <w:b w:val="0"/>
                <w:bCs w:val="0"/>
                <w:webHidden/>
              </w:rPr>
            </w:r>
            <w:r w:rsidR="00711B59" w:rsidRPr="00711B59">
              <w:rPr>
                <w:b w:val="0"/>
                <w:bCs w:val="0"/>
                <w:webHidden/>
              </w:rPr>
              <w:fldChar w:fldCharType="separate"/>
            </w:r>
            <w:r w:rsidR="00CE5B8D">
              <w:rPr>
                <w:b w:val="0"/>
                <w:bCs w:val="0"/>
                <w:webHidden/>
              </w:rPr>
              <w:t>x</w:t>
            </w:r>
            <w:r w:rsidR="00711B59" w:rsidRPr="00711B59">
              <w:rPr>
                <w:b w:val="0"/>
                <w:bCs w:val="0"/>
                <w:webHidden/>
              </w:rPr>
              <w:fldChar w:fldCharType="end"/>
            </w:r>
          </w:hyperlink>
        </w:p>
        <w:p w14:paraId="687F406A" w14:textId="07F7E8C6"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4" w:history="1">
            <w:r w:rsidR="00711B59" w:rsidRPr="00711B59">
              <w:rPr>
                <w:rStyle w:val="Hyperlink"/>
                <w:b w:val="0"/>
                <w:bCs w:val="0"/>
              </w:rPr>
              <w:t>DAFTAR TABEL</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_Toc107363704 \h </w:instrText>
            </w:r>
            <w:r w:rsidR="00711B59" w:rsidRPr="00711B59">
              <w:rPr>
                <w:b w:val="0"/>
                <w:bCs w:val="0"/>
                <w:webHidden/>
              </w:rPr>
            </w:r>
            <w:r w:rsidR="00711B59" w:rsidRPr="00711B59">
              <w:rPr>
                <w:b w:val="0"/>
                <w:bCs w:val="0"/>
                <w:webHidden/>
              </w:rPr>
              <w:fldChar w:fldCharType="separate"/>
            </w:r>
            <w:r w:rsidR="00CE5B8D">
              <w:rPr>
                <w:b w:val="0"/>
                <w:bCs w:val="0"/>
                <w:webHidden/>
              </w:rPr>
              <w:t>xii</w:t>
            </w:r>
            <w:r w:rsidR="00711B59" w:rsidRPr="00711B59">
              <w:rPr>
                <w:b w:val="0"/>
                <w:bCs w:val="0"/>
                <w:webHidden/>
              </w:rPr>
              <w:fldChar w:fldCharType="end"/>
            </w:r>
          </w:hyperlink>
        </w:p>
        <w:p w14:paraId="74D719A4" w14:textId="25B5B95E"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5" w:history="1">
            <w:r w:rsidR="00711B59" w:rsidRPr="00711B59">
              <w:rPr>
                <w:rStyle w:val="Hyperlink"/>
                <w:b w:val="0"/>
                <w:bCs w:val="0"/>
              </w:rPr>
              <w:t>TABEL NOTASI</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_Toc107363705 \h </w:instrText>
            </w:r>
            <w:r w:rsidR="00711B59" w:rsidRPr="00711B59">
              <w:rPr>
                <w:b w:val="0"/>
                <w:bCs w:val="0"/>
                <w:webHidden/>
              </w:rPr>
            </w:r>
            <w:r w:rsidR="00711B59" w:rsidRPr="00711B59">
              <w:rPr>
                <w:b w:val="0"/>
                <w:bCs w:val="0"/>
                <w:webHidden/>
              </w:rPr>
              <w:fldChar w:fldCharType="separate"/>
            </w:r>
            <w:r w:rsidR="00CE5B8D">
              <w:rPr>
                <w:b w:val="0"/>
                <w:bCs w:val="0"/>
                <w:webHidden/>
              </w:rPr>
              <w:t>xiii</w:t>
            </w:r>
            <w:r w:rsidR="00711B59" w:rsidRPr="00711B59">
              <w:rPr>
                <w:b w:val="0"/>
                <w:bCs w:val="0"/>
                <w:webHidden/>
              </w:rPr>
              <w:fldChar w:fldCharType="end"/>
            </w:r>
          </w:hyperlink>
        </w:p>
        <w:p w14:paraId="7AFFA16F" w14:textId="3AD387F8"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6" w:history="1">
            <w:r w:rsidR="00711B59" w:rsidRPr="00711B59">
              <w:rPr>
                <w:rStyle w:val="Hyperlink"/>
                <w:b w:val="0"/>
                <w:bCs w:val="0"/>
              </w:rPr>
              <w:t>ABSTRAKSI</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_Toc107363706 \h </w:instrText>
            </w:r>
            <w:r w:rsidR="00711B59" w:rsidRPr="00711B59">
              <w:rPr>
                <w:b w:val="0"/>
                <w:bCs w:val="0"/>
                <w:webHidden/>
              </w:rPr>
            </w:r>
            <w:r w:rsidR="00711B59" w:rsidRPr="00711B59">
              <w:rPr>
                <w:b w:val="0"/>
                <w:bCs w:val="0"/>
                <w:webHidden/>
              </w:rPr>
              <w:fldChar w:fldCharType="separate"/>
            </w:r>
            <w:r w:rsidR="00CE5B8D">
              <w:rPr>
                <w:b w:val="0"/>
                <w:bCs w:val="0"/>
                <w:webHidden/>
              </w:rPr>
              <w:t>xvii</w:t>
            </w:r>
            <w:r w:rsidR="00711B59" w:rsidRPr="00711B59">
              <w:rPr>
                <w:b w:val="0"/>
                <w:bCs w:val="0"/>
                <w:webHidden/>
              </w:rPr>
              <w:fldChar w:fldCharType="end"/>
            </w:r>
          </w:hyperlink>
        </w:p>
        <w:p w14:paraId="3BE11F14" w14:textId="7B8B0422"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7" w:history="1">
            <w:r w:rsidR="00711B59" w:rsidRPr="00711B59">
              <w:rPr>
                <w:rStyle w:val="Hyperlink"/>
                <w:b w:val="0"/>
                <w:bCs w:val="0"/>
                <w:i/>
                <w:iCs/>
              </w:rPr>
              <w:t>ABSTRACT</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_Toc107363707 \h </w:instrText>
            </w:r>
            <w:r w:rsidR="00711B59" w:rsidRPr="00711B59">
              <w:rPr>
                <w:b w:val="0"/>
                <w:bCs w:val="0"/>
                <w:webHidden/>
              </w:rPr>
            </w:r>
            <w:r w:rsidR="00711B59" w:rsidRPr="00711B59">
              <w:rPr>
                <w:b w:val="0"/>
                <w:bCs w:val="0"/>
                <w:webHidden/>
              </w:rPr>
              <w:fldChar w:fldCharType="separate"/>
            </w:r>
            <w:r w:rsidR="00CE5B8D">
              <w:rPr>
                <w:b w:val="0"/>
                <w:bCs w:val="0"/>
                <w:webHidden/>
              </w:rPr>
              <w:t>xviii</w:t>
            </w:r>
            <w:r w:rsidR="00711B59" w:rsidRPr="00711B59">
              <w:rPr>
                <w:b w:val="0"/>
                <w:bCs w:val="0"/>
                <w:webHidden/>
              </w:rPr>
              <w:fldChar w:fldCharType="end"/>
            </w:r>
          </w:hyperlink>
        </w:p>
        <w:p w14:paraId="46721091" w14:textId="3C650C18"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08" w:history="1">
            <w:r w:rsidR="00711B59" w:rsidRPr="00711B59">
              <w:rPr>
                <w:rStyle w:val="Hyperlink"/>
                <w:b w:val="0"/>
                <w:bCs w:val="0"/>
              </w:rPr>
              <w:t>BAB I PENDAHULUAN</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_Toc107363708 \h </w:instrText>
            </w:r>
            <w:r w:rsidR="00711B59" w:rsidRPr="00711B59">
              <w:rPr>
                <w:b w:val="0"/>
                <w:bCs w:val="0"/>
                <w:webHidden/>
              </w:rPr>
            </w:r>
            <w:r w:rsidR="00711B59" w:rsidRPr="00711B59">
              <w:rPr>
                <w:b w:val="0"/>
                <w:bCs w:val="0"/>
                <w:webHidden/>
              </w:rPr>
              <w:fldChar w:fldCharType="separate"/>
            </w:r>
            <w:r w:rsidR="00CE5B8D">
              <w:rPr>
                <w:b w:val="0"/>
                <w:bCs w:val="0"/>
                <w:webHidden/>
              </w:rPr>
              <w:t>1</w:t>
            </w:r>
            <w:r w:rsidR="00711B59" w:rsidRPr="00711B59">
              <w:rPr>
                <w:b w:val="0"/>
                <w:bCs w:val="0"/>
                <w:webHidden/>
              </w:rPr>
              <w:fldChar w:fldCharType="end"/>
            </w:r>
          </w:hyperlink>
        </w:p>
        <w:p w14:paraId="20F25D66" w14:textId="5AAA3093"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09" w:history="1">
            <w:r w:rsidR="00711B59" w:rsidRPr="00711B59">
              <w:rPr>
                <w:rStyle w:val="Hyperlink"/>
                <w:noProof/>
              </w:rPr>
              <w:t>1.1 Latar Belakang</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_Toc107363709 \h </w:instrText>
            </w:r>
            <w:r w:rsidR="00711B59" w:rsidRPr="00711B59">
              <w:rPr>
                <w:noProof/>
                <w:webHidden/>
              </w:rPr>
            </w:r>
            <w:r w:rsidR="00711B59" w:rsidRPr="00711B59">
              <w:rPr>
                <w:noProof/>
                <w:webHidden/>
              </w:rPr>
              <w:fldChar w:fldCharType="separate"/>
            </w:r>
            <w:r w:rsidR="00CE5B8D">
              <w:rPr>
                <w:noProof/>
                <w:webHidden/>
              </w:rPr>
              <w:t>1</w:t>
            </w:r>
            <w:r w:rsidR="00711B59" w:rsidRPr="00711B59">
              <w:rPr>
                <w:noProof/>
                <w:webHidden/>
              </w:rPr>
              <w:fldChar w:fldCharType="end"/>
            </w:r>
          </w:hyperlink>
        </w:p>
        <w:p w14:paraId="0CF5D9EA" w14:textId="4DCF344D"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10" w:history="1">
            <w:r w:rsidR="00711B59" w:rsidRPr="00711B59">
              <w:rPr>
                <w:rStyle w:val="Hyperlink"/>
                <w:noProof/>
              </w:rPr>
              <w:t>1.2</w:t>
            </w:r>
            <w:r w:rsidR="00711B59" w:rsidRPr="00711B59">
              <w:rPr>
                <w:rStyle w:val="Hyperlink"/>
                <w:noProof/>
                <w:lang w:val="en-US"/>
              </w:rPr>
              <w:t xml:space="preserve"> Perumusan Masalah dan Batasannya</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_Toc107363710 \h </w:instrText>
            </w:r>
            <w:r w:rsidR="00711B59" w:rsidRPr="00711B59">
              <w:rPr>
                <w:noProof/>
                <w:webHidden/>
              </w:rPr>
            </w:r>
            <w:r w:rsidR="00711B59" w:rsidRPr="00711B59">
              <w:rPr>
                <w:noProof/>
                <w:webHidden/>
              </w:rPr>
              <w:fldChar w:fldCharType="separate"/>
            </w:r>
            <w:r w:rsidR="00CE5B8D">
              <w:rPr>
                <w:noProof/>
                <w:webHidden/>
              </w:rPr>
              <w:t>2</w:t>
            </w:r>
            <w:r w:rsidR="00711B59" w:rsidRPr="00711B59">
              <w:rPr>
                <w:noProof/>
                <w:webHidden/>
              </w:rPr>
              <w:fldChar w:fldCharType="end"/>
            </w:r>
          </w:hyperlink>
        </w:p>
        <w:p w14:paraId="4EB5A0E7" w14:textId="6F1B64BD"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11" w:history="1">
            <w:r w:rsidR="00711B59" w:rsidRPr="00711B59">
              <w:rPr>
                <w:rStyle w:val="Hyperlink"/>
                <w:noProof/>
                <w:lang w:val="en-US"/>
              </w:rPr>
              <w:t>1.2.1 Rumusan Masalah</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_Toc107363711 \h </w:instrText>
            </w:r>
            <w:r w:rsidR="00711B59" w:rsidRPr="00711B59">
              <w:rPr>
                <w:noProof/>
                <w:webHidden/>
              </w:rPr>
            </w:r>
            <w:r w:rsidR="00711B59" w:rsidRPr="00711B59">
              <w:rPr>
                <w:noProof/>
                <w:webHidden/>
              </w:rPr>
              <w:fldChar w:fldCharType="separate"/>
            </w:r>
            <w:r w:rsidR="00CE5B8D">
              <w:rPr>
                <w:noProof/>
                <w:webHidden/>
              </w:rPr>
              <w:t>2</w:t>
            </w:r>
            <w:r w:rsidR="00711B59" w:rsidRPr="00711B59">
              <w:rPr>
                <w:noProof/>
                <w:webHidden/>
              </w:rPr>
              <w:fldChar w:fldCharType="end"/>
            </w:r>
          </w:hyperlink>
        </w:p>
        <w:p w14:paraId="28EA8EEB" w14:textId="2D339824"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12" w:history="1">
            <w:r w:rsidR="00711B59" w:rsidRPr="00711B59">
              <w:rPr>
                <w:rStyle w:val="Hyperlink"/>
                <w:noProof/>
                <w:lang w:val="en-US"/>
              </w:rPr>
              <w:t>1.2.2 Batasan Masalah</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_Toc107363712 \h </w:instrText>
            </w:r>
            <w:r w:rsidR="00711B59" w:rsidRPr="00711B59">
              <w:rPr>
                <w:noProof/>
                <w:webHidden/>
              </w:rPr>
            </w:r>
            <w:r w:rsidR="00711B59" w:rsidRPr="00711B59">
              <w:rPr>
                <w:noProof/>
                <w:webHidden/>
              </w:rPr>
              <w:fldChar w:fldCharType="separate"/>
            </w:r>
            <w:r w:rsidR="00CE5B8D">
              <w:rPr>
                <w:noProof/>
                <w:webHidden/>
              </w:rPr>
              <w:t>2</w:t>
            </w:r>
            <w:r w:rsidR="00711B59" w:rsidRPr="00711B59">
              <w:rPr>
                <w:noProof/>
                <w:webHidden/>
              </w:rPr>
              <w:fldChar w:fldCharType="end"/>
            </w:r>
          </w:hyperlink>
        </w:p>
        <w:p w14:paraId="49798E69" w14:textId="1DE23F0B"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13" w:history="1">
            <w:r w:rsidR="00711B59" w:rsidRPr="00711B59">
              <w:rPr>
                <w:rStyle w:val="Hyperlink"/>
                <w:noProof/>
                <w:lang w:val="en-US"/>
              </w:rPr>
              <w:t>1.3 Tujuan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_Toc107363713 \h </w:instrText>
            </w:r>
            <w:r w:rsidR="00711B59" w:rsidRPr="00711B59">
              <w:rPr>
                <w:noProof/>
                <w:webHidden/>
              </w:rPr>
            </w:r>
            <w:r w:rsidR="00711B59" w:rsidRPr="00711B59">
              <w:rPr>
                <w:noProof/>
                <w:webHidden/>
              </w:rPr>
              <w:fldChar w:fldCharType="separate"/>
            </w:r>
            <w:r w:rsidR="00CE5B8D">
              <w:rPr>
                <w:noProof/>
                <w:webHidden/>
              </w:rPr>
              <w:t>3</w:t>
            </w:r>
            <w:r w:rsidR="00711B59" w:rsidRPr="00711B59">
              <w:rPr>
                <w:noProof/>
                <w:webHidden/>
              </w:rPr>
              <w:fldChar w:fldCharType="end"/>
            </w:r>
          </w:hyperlink>
        </w:p>
        <w:p w14:paraId="57591F18" w14:textId="13947E65"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14" w:history="1">
            <w:r w:rsidR="00711B59" w:rsidRPr="00711B59">
              <w:rPr>
                <w:rStyle w:val="Hyperlink"/>
                <w:noProof/>
                <w:lang w:val="en-US"/>
              </w:rPr>
              <w:t>1.4 Sistematika Penulisan Laporan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_Toc107363714 \h </w:instrText>
            </w:r>
            <w:r w:rsidR="00711B59" w:rsidRPr="00711B59">
              <w:rPr>
                <w:noProof/>
                <w:webHidden/>
              </w:rPr>
            </w:r>
            <w:r w:rsidR="00711B59" w:rsidRPr="00711B59">
              <w:rPr>
                <w:noProof/>
                <w:webHidden/>
              </w:rPr>
              <w:fldChar w:fldCharType="separate"/>
            </w:r>
            <w:r w:rsidR="00CE5B8D">
              <w:rPr>
                <w:noProof/>
                <w:webHidden/>
              </w:rPr>
              <w:t>3</w:t>
            </w:r>
            <w:r w:rsidR="00711B59" w:rsidRPr="00711B59">
              <w:rPr>
                <w:noProof/>
                <w:webHidden/>
              </w:rPr>
              <w:fldChar w:fldCharType="end"/>
            </w:r>
          </w:hyperlink>
        </w:p>
        <w:p w14:paraId="110ACA77" w14:textId="1AC17614"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15" w:history="1">
            <w:r w:rsidR="00711B59" w:rsidRPr="00711B59">
              <w:rPr>
                <w:rStyle w:val="Hyperlink"/>
                <w:b w:val="0"/>
                <w:bCs w:val="0"/>
                <w:lang w:val="en-GB"/>
              </w:rPr>
              <w:t xml:space="preserve">BAB II </w:t>
            </w:r>
            <w:r w:rsidR="00711B59" w:rsidRPr="00711B59">
              <w:rPr>
                <w:rStyle w:val="Hyperlink"/>
                <w:b w:val="0"/>
                <w:bCs w:val="0"/>
              </w:rPr>
              <w:t>TINJAUAN PUSTAKA</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_Toc107363715 \h </w:instrText>
            </w:r>
            <w:r w:rsidR="00711B59" w:rsidRPr="00711B59">
              <w:rPr>
                <w:b w:val="0"/>
                <w:bCs w:val="0"/>
                <w:webHidden/>
              </w:rPr>
            </w:r>
            <w:r w:rsidR="00711B59" w:rsidRPr="00711B59">
              <w:rPr>
                <w:b w:val="0"/>
                <w:bCs w:val="0"/>
                <w:webHidden/>
              </w:rPr>
              <w:fldChar w:fldCharType="separate"/>
            </w:r>
            <w:r w:rsidR="00CE5B8D">
              <w:rPr>
                <w:b w:val="0"/>
                <w:bCs w:val="0"/>
                <w:webHidden/>
              </w:rPr>
              <w:t>5</w:t>
            </w:r>
            <w:r w:rsidR="00711B59" w:rsidRPr="00711B59">
              <w:rPr>
                <w:b w:val="0"/>
                <w:bCs w:val="0"/>
                <w:webHidden/>
              </w:rPr>
              <w:fldChar w:fldCharType="end"/>
            </w:r>
          </w:hyperlink>
        </w:p>
        <w:p w14:paraId="6605FC8A" w14:textId="2488F7FB"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17" w:history="1">
            <w:r w:rsidR="00711B59" w:rsidRPr="00711B59">
              <w:rPr>
                <w:rStyle w:val="Hyperlink"/>
                <w:noProof/>
                <w:lang w:val="en-GB"/>
              </w:rPr>
              <w:t>2.1 Getaran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_Toc107363717 \h </w:instrText>
            </w:r>
            <w:r w:rsidR="00711B59" w:rsidRPr="00711B59">
              <w:rPr>
                <w:noProof/>
                <w:webHidden/>
              </w:rPr>
            </w:r>
            <w:r w:rsidR="00711B59" w:rsidRPr="00711B59">
              <w:rPr>
                <w:noProof/>
                <w:webHidden/>
              </w:rPr>
              <w:fldChar w:fldCharType="separate"/>
            </w:r>
            <w:r w:rsidR="00CE5B8D">
              <w:rPr>
                <w:noProof/>
                <w:webHidden/>
              </w:rPr>
              <w:t>5</w:t>
            </w:r>
            <w:r w:rsidR="00711B59" w:rsidRPr="00711B59">
              <w:rPr>
                <w:noProof/>
                <w:webHidden/>
              </w:rPr>
              <w:fldChar w:fldCharType="end"/>
            </w:r>
          </w:hyperlink>
        </w:p>
        <w:p w14:paraId="0EB614A6" w14:textId="0F681393"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18" w:history="1">
            <w:r w:rsidR="00711B59" w:rsidRPr="00711B59">
              <w:rPr>
                <w:rStyle w:val="Hyperlink"/>
                <w:noProof/>
                <w:lang w:val="en-US"/>
              </w:rPr>
              <w:t>2.1.1 Getaran yang Diakibatkan Ketidakseimbangan (</w:t>
            </w:r>
            <w:r w:rsidR="00711B59" w:rsidRPr="00711B59">
              <w:rPr>
                <w:rStyle w:val="Hyperlink"/>
                <w:i/>
                <w:noProof/>
                <w:lang w:val="en-US"/>
              </w:rPr>
              <w:t>Unbalance</w:t>
            </w:r>
            <w:r w:rsidR="00711B59" w:rsidRPr="00711B59">
              <w:rPr>
                <w:rStyle w:val="Hyperlink"/>
                <w:noProof/>
                <w:lang w:val="en-US"/>
              </w:rPr>
              <w:t>)</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_Toc107363718 \h </w:instrText>
            </w:r>
            <w:r w:rsidR="00711B59" w:rsidRPr="00711B59">
              <w:rPr>
                <w:noProof/>
                <w:webHidden/>
              </w:rPr>
            </w:r>
            <w:r w:rsidR="00711B59" w:rsidRPr="00711B59">
              <w:rPr>
                <w:noProof/>
                <w:webHidden/>
              </w:rPr>
              <w:fldChar w:fldCharType="separate"/>
            </w:r>
            <w:r w:rsidR="00CE5B8D">
              <w:rPr>
                <w:noProof/>
                <w:webHidden/>
              </w:rPr>
              <w:t>5</w:t>
            </w:r>
            <w:r w:rsidR="00711B59" w:rsidRPr="00711B59">
              <w:rPr>
                <w:noProof/>
                <w:webHidden/>
              </w:rPr>
              <w:fldChar w:fldCharType="end"/>
            </w:r>
          </w:hyperlink>
        </w:p>
        <w:p w14:paraId="7A42E7F6" w14:textId="3873F9F0"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19" w:history="1">
            <w:r w:rsidR="00711B59" w:rsidRPr="00711B59">
              <w:rPr>
                <w:rStyle w:val="Hyperlink"/>
                <w:noProof/>
              </w:rPr>
              <w:t>2.1.2</w:t>
            </w:r>
            <w:r w:rsidR="00711B59" w:rsidRPr="00711B59">
              <w:rPr>
                <w:rStyle w:val="Hyperlink"/>
                <w:noProof/>
                <w:lang w:val="en-US"/>
              </w:rPr>
              <w:t xml:space="preserve"> Getaran yang diakibatkan Ketidaklurusan (</w:t>
            </w:r>
            <w:r w:rsidR="00711B59" w:rsidRPr="00711B59">
              <w:rPr>
                <w:rStyle w:val="Hyperlink"/>
                <w:i/>
                <w:noProof/>
                <w:lang w:val="en-US"/>
              </w:rPr>
              <w:t>Misalignment</w:t>
            </w:r>
            <w:r w:rsidR="00711B59" w:rsidRPr="00711B59">
              <w:rPr>
                <w:rStyle w:val="Hyperlink"/>
                <w:noProof/>
                <w:lang w:val="en-US"/>
              </w:rPr>
              <w:t>)</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_Toc107363719 \h </w:instrText>
            </w:r>
            <w:r w:rsidR="00711B59" w:rsidRPr="00711B59">
              <w:rPr>
                <w:noProof/>
                <w:webHidden/>
              </w:rPr>
            </w:r>
            <w:r w:rsidR="00711B59" w:rsidRPr="00711B59">
              <w:rPr>
                <w:noProof/>
                <w:webHidden/>
              </w:rPr>
              <w:fldChar w:fldCharType="separate"/>
            </w:r>
            <w:r w:rsidR="00CE5B8D">
              <w:rPr>
                <w:noProof/>
                <w:webHidden/>
              </w:rPr>
              <w:t>6</w:t>
            </w:r>
            <w:r w:rsidR="00711B59" w:rsidRPr="00711B59">
              <w:rPr>
                <w:noProof/>
                <w:webHidden/>
              </w:rPr>
              <w:fldChar w:fldCharType="end"/>
            </w:r>
          </w:hyperlink>
        </w:p>
        <w:p w14:paraId="73C9C964" w14:textId="74E6DE60"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20" w:history="1">
            <w:r w:rsidR="00711B59" w:rsidRPr="00711B59">
              <w:rPr>
                <w:rStyle w:val="Hyperlink"/>
                <w:noProof/>
                <w:lang w:val="en-GB"/>
              </w:rPr>
              <w:t>2.1.3 Getaran Akibar Kelonggaran Mekanis</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_Toc107363720 \h </w:instrText>
            </w:r>
            <w:r w:rsidR="00711B59" w:rsidRPr="00711B59">
              <w:rPr>
                <w:noProof/>
                <w:webHidden/>
              </w:rPr>
            </w:r>
            <w:r w:rsidR="00711B59" w:rsidRPr="00711B59">
              <w:rPr>
                <w:noProof/>
                <w:webHidden/>
              </w:rPr>
              <w:fldChar w:fldCharType="separate"/>
            </w:r>
            <w:r w:rsidR="00CE5B8D">
              <w:rPr>
                <w:noProof/>
                <w:webHidden/>
              </w:rPr>
              <w:t>7</w:t>
            </w:r>
            <w:r w:rsidR="00711B59" w:rsidRPr="00711B59">
              <w:rPr>
                <w:noProof/>
                <w:webHidden/>
              </w:rPr>
              <w:fldChar w:fldCharType="end"/>
            </w:r>
          </w:hyperlink>
        </w:p>
        <w:p w14:paraId="1F3FF971" w14:textId="5EF6976E"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21" w:history="1">
            <w:r w:rsidR="00711B59" w:rsidRPr="00711B59">
              <w:rPr>
                <w:rStyle w:val="Hyperlink"/>
                <w:noProof/>
                <w:lang w:val="en-US"/>
              </w:rPr>
              <w:t>2.2 Karakteristik Getaran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_Toc107363721 \h </w:instrText>
            </w:r>
            <w:r w:rsidR="00711B59" w:rsidRPr="00711B59">
              <w:rPr>
                <w:noProof/>
                <w:webHidden/>
              </w:rPr>
            </w:r>
            <w:r w:rsidR="00711B59" w:rsidRPr="00711B59">
              <w:rPr>
                <w:noProof/>
                <w:webHidden/>
              </w:rPr>
              <w:fldChar w:fldCharType="separate"/>
            </w:r>
            <w:r w:rsidR="00CE5B8D">
              <w:rPr>
                <w:noProof/>
                <w:webHidden/>
              </w:rPr>
              <w:t>7</w:t>
            </w:r>
            <w:r w:rsidR="00711B59" w:rsidRPr="00711B59">
              <w:rPr>
                <w:noProof/>
                <w:webHidden/>
              </w:rPr>
              <w:fldChar w:fldCharType="end"/>
            </w:r>
          </w:hyperlink>
        </w:p>
        <w:p w14:paraId="74511E1E" w14:textId="1A31E47A"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22" w:history="1">
            <w:r w:rsidR="00711B59" w:rsidRPr="00711B59">
              <w:rPr>
                <w:rStyle w:val="Hyperlink"/>
                <w:noProof/>
                <w:lang w:val="en-US"/>
              </w:rPr>
              <w:t>2.2.1 Frekuensi Getaran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_Toc107363722 \h </w:instrText>
            </w:r>
            <w:r w:rsidR="00711B59" w:rsidRPr="00711B59">
              <w:rPr>
                <w:noProof/>
                <w:webHidden/>
              </w:rPr>
            </w:r>
            <w:r w:rsidR="00711B59" w:rsidRPr="00711B59">
              <w:rPr>
                <w:noProof/>
                <w:webHidden/>
              </w:rPr>
              <w:fldChar w:fldCharType="separate"/>
            </w:r>
            <w:r w:rsidR="00CE5B8D">
              <w:rPr>
                <w:noProof/>
                <w:webHidden/>
              </w:rPr>
              <w:t>8</w:t>
            </w:r>
            <w:r w:rsidR="00711B59" w:rsidRPr="00711B59">
              <w:rPr>
                <w:noProof/>
                <w:webHidden/>
              </w:rPr>
              <w:fldChar w:fldCharType="end"/>
            </w:r>
          </w:hyperlink>
        </w:p>
        <w:p w14:paraId="66FD5C55" w14:textId="13875BC1"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23" w:history="1">
            <w:r w:rsidR="00711B59" w:rsidRPr="00711B59">
              <w:rPr>
                <w:rStyle w:val="Hyperlink"/>
                <w:noProof/>
                <w:lang w:val="en-US"/>
              </w:rPr>
              <w:t>2.2.2 Amplitudo</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_Toc107363723 \h </w:instrText>
            </w:r>
            <w:r w:rsidR="00711B59" w:rsidRPr="00711B59">
              <w:rPr>
                <w:noProof/>
                <w:webHidden/>
              </w:rPr>
            </w:r>
            <w:r w:rsidR="00711B59" w:rsidRPr="00711B59">
              <w:rPr>
                <w:noProof/>
                <w:webHidden/>
              </w:rPr>
              <w:fldChar w:fldCharType="separate"/>
            </w:r>
            <w:r w:rsidR="00CE5B8D">
              <w:rPr>
                <w:noProof/>
                <w:webHidden/>
              </w:rPr>
              <w:t>8</w:t>
            </w:r>
            <w:r w:rsidR="00711B59" w:rsidRPr="00711B59">
              <w:rPr>
                <w:noProof/>
                <w:webHidden/>
              </w:rPr>
              <w:fldChar w:fldCharType="end"/>
            </w:r>
          </w:hyperlink>
        </w:p>
        <w:p w14:paraId="20CC1766" w14:textId="526824F6"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24" w:history="1">
            <w:r w:rsidR="00711B59" w:rsidRPr="00711B59">
              <w:rPr>
                <w:rStyle w:val="Hyperlink"/>
                <w:noProof/>
                <w:lang w:val="en-GB"/>
              </w:rPr>
              <w:t>2.3 Kondisi Tak Seimbang (</w:t>
            </w:r>
            <w:r w:rsidR="00711B59" w:rsidRPr="00711B59">
              <w:rPr>
                <w:rStyle w:val="Hyperlink"/>
                <w:i/>
                <w:noProof/>
                <w:lang w:val="en-GB"/>
              </w:rPr>
              <w:t>Unbalance</w:t>
            </w:r>
            <w:r w:rsidR="00711B59" w:rsidRPr="00711B59">
              <w:rPr>
                <w:rStyle w:val="Hyperlink"/>
                <w:noProof/>
                <w:lang w:val="en-GB"/>
              </w:rPr>
              <w:t>)</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_Toc107363724 \h </w:instrText>
            </w:r>
            <w:r w:rsidR="00711B59" w:rsidRPr="00711B59">
              <w:rPr>
                <w:noProof/>
                <w:webHidden/>
              </w:rPr>
            </w:r>
            <w:r w:rsidR="00711B59" w:rsidRPr="00711B59">
              <w:rPr>
                <w:noProof/>
                <w:webHidden/>
              </w:rPr>
              <w:fldChar w:fldCharType="separate"/>
            </w:r>
            <w:r w:rsidR="00CE5B8D">
              <w:rPr>
                <w:noProof/>
                <w:webHidden/>
              </w:rPr>
              <w:t>10</w:t>
            </w:r>
            <w:r w:rsidR="00711B59" w:rsidRPr="00711B59">
              <w:rPr>
                <w:noProof/>
                <w:webHidden/>
              </w:rPr>
              <w:fldChar w:fldCharType="end"/>
            </w:r>
          </w:hyperlink>
        </w:p>
        <w:p w14:paraId="50AA7AD2" w14:textId="5238C44F"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25" w:history="1">
            <w:r w:rsidR="00711B59" w:rsidRPr="00711B59">
              <w:rPr>
                <w:rStyle w:val="Hyperlink"/>
                <w:noProof/>
                <w:lang w:val="en-US"/>
              </w:rPr>
              <w:t>2.3.1 Definisi Kondisi Tak Seimbang (</w:t>
            </w:r>
            <w:r w:rsidR="00711B59" w:rsidRPr="00711B59">
              <w:rPr>
                <w:rStyle w:val="Hyperlink"/>
                <w:i/>
                <w:noProof/>
                <w:lang w:val="en-US"/>
              </w:rPr>
              <w:t>Definition of Unbalance Condition</w:t>
            </w:r>
            <w:r w:rsidR="00711B59" w:rsidRPr="00711B59">
              <w:rPr>
                <w:rStyle w:val="Hyperlink"/>
                <w:noProof/>
                <w:lang w:val="en-US"/>
              </w:rPr>
              <w:t>)</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_Toc107363725 \h </w:instrText>
            </w:r>
            <w:r w:rsidR="00711B59" w:rsidRPr="00711B59">
              <w:rPr>
                <w:noProof/>
                <w:webHidden/>
              </w:rPr>
            </w:r>
            <w:r w:rsidR="00711B59" w:rsidRPr="00711B59">
              <w:rPr>
                <w:noProof/>
                <w:webHidden/>
              </w:rPr>
              <w:fldChar w:fldCharType="separate"/>
            </w:r>
            <w:r w:rsidR="00CE5B8D">
              <w:rPr>
                <w:noProof/>
                <w:webHidden/>
              </w:rPr>
              <w:t>11</w:t>
            </w:r>
            <w:r w:rsidR="00711B59" w:rsidRPr="00711B59">
              <w:rPr>
                <w:noProof/>
                <w:webHidden/>
              </w:rPr>
              <w:fldChar w:fldCharType="end"/>
            </w:r>
          </w:hyperlink>
        </w:p>
        <w:p w14:paraId="3736B12B" w14:textId="52BB6874"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26" w:history="1">
            <w:r w:rsidR="00711B59" w:rsidRPr="00711B59">
              <w:rPr>
                <w:rStyle w:val="Hyperlink"/>
                <w:noProof/>
                <w:lang w:val="en-US"/>
              </w:rPr>
              <w:t>2.4 Penyeimbangan Dinamis (</w:t>
            </w:r>
            <w:r w:rsidR="00711B59" w:rsidRPr="00711B59">
              <w:rPr>
                <w:rStyle w:val="Hyperlink"/>
                <w:i/>
                <w:noProof/>
                <w:lang w:val="en-US"/>
              </w:rPr>
              <w:t>Dynamic Balancing</w:t>
            </w:r>
            <w:r w:rsidR="00711B59" w:rsidRPr="00711B59">
              <w:rPr>
                <w:rStyle w:val="Hyperlink"/>
                <w:noProof/>
                <w:lang w:val="en-US"/>
              </w:rPr>
              <w:t>)</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_Toc107363726 \h </w:instrText>
            </w:r>
            <w:r w:rsidR="00711B59" w:rsidRPr="00711B59">
              <w:rPr>
                <w:noProof/>
                <w:webHidden/>
              </w:rPr>
            </w:r>
            <w:r w:rsidR="00711B59" w:rsidRPr="00711B59">
              <w:rPr>
                <w:noProof/>
                <w:webHidden/>
              </w:rPr>
              <w:fldChar w:fldCharType="separate"/>
            </w:r>
            <w:r w:rsidR="00CE5B8D">
              <w:rPr>
                <w:noProof/>
                <w:webHidden/>
              </w:rPr>
              <w:t>13</w:t>
            </w:r>
            <w:r w:rsidR="00711B59" w:rsidRPr="00711B59">
              <w:rPr>
                <w:noProof/>
                <w:webHidden/>
              </w:rPr>
              <w:fldChar w:fldCharType="end"/>
            </w:r>
          </w:hyperlink>
        </w:p>
        <w:p w14:paraId="48378128" w14:textId="5DA845A7"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27" w:history="1">
            <w:r w:rsidR="00711B59" w:rsidRPr="00711B59">
              <w:rPr>
                <w:rStyle w:val="Hyperlink"/>
                <w:noProof/>
                <w:lang w:val="en-US"/>
              </w:rPr>
              <w:t>2.5 Penyeimbangan Dinamis Dua Bidang (</w:t>
            </w:r>
            <w:r w:rsidR="00711B59" w:rsidRPr="00711B59">
              <w:rPr>
                <w:rStyle w:val="Hyperlink"/>
                <w:i/>
                <w:noProof/>
                <w:lang w:val="en-US"/>
              </w:rPr>
              <w:t>Two-Plane Balancing</w:t>
            </w:r>
            <w:r w:rsidR="00711B59" w:rsidRPr="00711B59">
              <w:rPr>
                <w:rStyle w:val="Hyperlink"/>
                <w:noProof/>
                <w:lang w:val="en-US"/>
              </w:rPr>
              <w:t>)</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_Toc107363727 \h </w:instrText>
            </w:r>
            <w:r w:rsidR="00711B59" w:rsidRPr="00711B59">
              <w:rPr>
                <w:noProof/>
                <w:webHidden/>
              </w:rPr>
            </w:r>
            <w:r w:rsidR="00711B59" w:rsidRPr="00711B59">
              <w:rPr>
                <w:noProof/>
                <w:webHidden/>
              </w:rPr>
              <w:fldChar w:fldCharType="separate"/>
            </w:r>
            <w:r w:rsidR="00CE5B8D">
              <w:rPr>
                <w:noProof/>
                <w:webHidden/>
              </w:rPr>
              <w:t>14</w:t>
            </w:r>
            <w:r w:rsidR="00711B59" w:rsidRPr="00711B59">
              <w:rPr>
                <w:noProof/>
                <w:webHidden/>
              </w:rPr>
              <w:fldChar w:fldCharType="end"/>
            </w:r>
          </w:hyperlink>
        </w:p>
        <w:p w14:paraId="1462C0C3" w14:textId="579649DC"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28" w:history="1">
            <w:r w:rsidR="00711B59" w:rsidRPr="00711B59">
              <w:rPr>
                <w:rStyle w:val="Hyperlink"/>
                <w:noProof/>
                <w:lang w:val="en-US"/>
              </w:rPr>
              <w:t xml:space="preserve">2.6 Kajian alat </w:t>
            </w:r>
            <w:r w:rsidR="00711B59" w:rsidRPr="00711B59">
              <w:rPr>
                <w:rStyle w:val="Hyperlink"/>
                <w:i/>
                <w:noProof/>
                <w:lang w:val="en-US"/>
              </w:rPr>
              <w:t>Balancing</w:t>
            </w:r>
            <w:r w:rsidR="00711B59" w:rsidRPr="00711B59">
              <w:rPr>
                <w:rStyle w:val="Hyperlink"/>
                <w:noProof/>
                <w:lang w:val="en-US"/>
              </w:rPr>
              <w:t xml:space="preserve"> dinamis</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_Toc107363728 \h </w:instrText>
            </w:r>
            <w:r w:rsidR="00711B59" w:rsidRPr="00711B59">
              <w:rPr>
                <w:noProof/>
                <w:webHidden/>
              </w:rPr>
            </w:r>
            <w:r w:rsidR="00711B59" w:rsidRPr="00711B59">
              <w:rPr>
                <w:noProof/>
                <w:webHidden/>
              </w:rPr>
              <w:fldChar w:fldCharType="separate"/>
            </w:r>
            <w:r w:rsidR="00CE5B8D">
              <w:rPr>
                <w:noProof/>
                <w:webHidden/>
              </w:rPr>
              <w:t>14</w:t>
            </w:r>
            <w:r w:rsidR="00711B59" w:rsidRPr="00711B59">
              <w:rPr>
                <w:noProof/>
                <w:webHidden/>
              </w:rPr>
              <w:fldChar w:fldCharType="end"/>
            </w:r>
          </w:hyperlink>
        </w:p>
        <w:p w14:paraId="2B89BB87" w14:textId="7B905C47"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29" w:history="1">
            <w:r w:rsidR="00711B59" w:rsidRPr="00711B59">
              <w:rPr>
                <w:rStyle w:val="Hyperlink"/>
                <w:noProof/>
                <w:lang w:val="en-GB"/>
              </w:rPr>
              <w:t xml:space="preserve">2.7 Standar Pengujian </w:t>
            </w:r>
            <w:r w:rsidR="00711B59" w:rsidRPr="00711B59">
              <w:rPr>
                <w:rStyle w:val="Hyperlink"/>
                <w:i/>
                <w:noProof/>
                <w:lang w:val="en-GB"/>
              </w:rPr>
              <w:t>Balancing</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_Toc107363729 \h </w:instrText>
            </w:r>
            <w:r w:rsidR="00711B59" w:rsidRPr="00711B59">
              <w:rPr>
                <w:noProof/>
                <w:webHidden/>
              </w:rPr>
            </w:r>
            <w:r w:rsidR="00711B59" w:rsidRPr="00711B59">
              <w:rPr>
                <w:noProof/>
                <w:webHidden/>
              </w:rPr>
              <w:fldChar w:fldCharType="separate"/>
            </w:r>
            <w:r w:rsidR="00CE5B8D">
              <w:rPr>
                <w:noProof/>
                <w:webHidden/>
              </w:rPr>
              <w:t>15</w:t>
            </w:r>
            <w:r w:rsidR="00711B59" w:rsidRPr="00711B59">
              <w:rPr>
                <w:noProof/>
                <w:webHidden/>
              </w:rPr>
              <w:fldChar w:fldCharType="end"/>
            </w:r>
          </w:hyperlink>
        </w:p>
        <w:p w14:paraId="5DEBF6D8" w14:textId="32AF6AD5"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30" w:history="1">
            <w:r w:rsidR="00711B59" w:rsidRPr="00711B59">
              <w:rPr>
                <w:rStyle w:val="Hyperlink"/>
                <w:noProof/>
              </w:rPr>
              <w:t>2.7.1</w:t>
            </w:r>
            <w:r w:rsidR="00711B59" w:rsidRPr="00711B59">
              <w:rPr>
                <w:rStyle w:val="Hyperlink"/>
                <w:noProof/>
                <w:lang w:val="en-US"/>
              </w:rPr>
              <w:t xml:space="preserve"> Prosedur </w:t>
            </w:r>
            <w:r w:rsidR="00711B59" w:rsidRPr="00711B59">
              <w:rPr>
                <w:rStyle w:val="Hyperlink"/>
                <w:i/>
                <w:noProof/>
                <w:lang w:val="en-US"/>
              </w:rPr>
              <w:t>Balancing</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_Toc107363730 \h </w:instrText>
            </w:r>
            <w:r w:rsidR="00711B59" w:rsidRPr="00711B59">
              <w:rPr>
                <w:noProof/>
                <w:webHidden/>
              </w:rPr>
            </w:r>
            <w:r w:rsidR="00711B59" w:rsidRPr="00711B59">
              <w:rPr>
                <w:noProof/>
                <w:webHidden/>
              </w:rPr>
              <w:fldChar w:fldCharType="separate"/>
            </w:r>
            <w:r w:rsidR="00CE5B8D">
              <w:rPr>
                <w:noProof/>
                <w:webHidden/>
              </w:rPr>
              <w:t>15</w:t>
            </w:r>
            <w:r w:rsidR="00711B59" w:rsidRPr="00711B59">
              <w:rPr>
                <w:noProof/>
                <w:webHidden/>
              </w:rPr>
              <w:fldChar w:fldCharType="end"/>
            </w:r>
          </w:hyperlink>
        </w:p>
        <w:p w14:paraId="40699D47" w14:textId="7F40274B"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31" w:history="1">
            <w:r w:rsidR="00711B59" w:rsidRPr="00711B59">
              <w:rPr>
                <w:rStyle w:val="Hyperlink"/>
                <w:noProof/>
                <w:lang w:val="en-US"/>
              </w:rPr>
              <w:t>2.7.2 Standar Vibrasi</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_Toc107363731 \h </w:instrText>
            </w:r>
            <w:r w:rsidR="00711B59" w:rsidRPr="00711B59">
              <w:rPr>
                <w:noProof/>
                <w:webHidden/>
              </w:rPr>
            </w:r>
            <w:r w:rsidR="00711B59" w:rsidRPr="00711B59">
              <w:rPr>
                <w:noProof/>
                <w:webHidden/>
              </w:rPr>
              <w:fldChar w:fldCharType="separate"/>
            </w:r>
            <w:r w:rsidR="00CE5B8D">
              <w:rPr>
                <w:noProof/>
                <w:webHidden/>
              </w:rPr>
              <w:t>16</w:t>
            </w:r>
            <w:r w:rsidR="00711B59" w:rsidRPr="00711B59">
              <w:rPr>
                <w:noProof/>
                <w:webHidden/>
              </w:rPr>
              <w:fldChar w:fldCharType="end"/>
            </w:r>
          </w:hyperlink>
        </w:p>
        <w:p w14:paraId="2EC37A58" w14:textId="69E7A3BF"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32" w:history="1">
            <w:r w:rsidR="00711B59" w:rsidRPr="00711B59">
              <w:rPr>
                <w:rStyle w:val="Hyperlink"/>
                <w:noProof/>
                <w:lang w:val="en-GB"/>
              </w:rPr>
              <w:t>2.8 Membuat Seimbang Massa yang Berputar pada Dua Bidang</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_Toc107363732 \h </w:instrText>
            </w:r>
            <w:r w:rsidR="00711B59" w:rsidRPr="00711B59">
              <w:rPr>
                <w:noProof/>
                <w:webHidden/>
              </w:rPr>
            </w:r>
            <w:r w:rsidR="00711B59" w:rsidRPr="00711B59">
              <w:rPr>
                <w:noProof/>
                <w:webHidden/>
              </w:rPr>
              <w:fldChar w:fldCharType="separate"/>
            </w:r>
            <w:r w:rsidR="00CE5B8D">
              <w:rPr>
                <w:noProof/>
                <w:webHidden/>
              </w:rPr>
              <w:t>17</w:t>
            </w:r>
            <w:r w:rsidR="00711B59" w:rsidRPr="00711B59">
              <w:rPr>
                <w:noProof/>
                <w:webHidden/>
              </w:rPr>
              <w:fldChar w:fldCharType="end"/>
            </w:r>
          </w:hyperlink>
        </w:p>
        <w:p w14:paraId="1C395BBC" w14:textId="6DFE116E"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33" w:history="1">
            <w:r w:rsidR="00711B59" w:rsidRPr="00711B59">
              <w:rPr>
                <w:rStyle w:val="Hyperlink"/>
                <w:noProof/>
                <w:lang w:val="en-GB"/>
              </w:rPr>
              <w:t>2.9 Dasar Teori Perancangan Alat</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_Toc107363733 \h </w:instrText>
            </w:r>
            <w:r w:rsidR="00711B59" w:rsidRPr="00711B59">
              <w:rPr>
                <w:noProof/>
                <w:webHidden/>
              </w:rPr>
            </w:r>
            <w:r w:rsidR="00711B59" w:rsidRPr="00711B59">
              <w:rPr>
                <w:noProof/>
                <w:webHidden/>
              </w:rPr>
              <w:fldChar w:fldCharType="separate"/>
            </w:r>
            <w:r w:rsidR="00CE5B8D">
              <w:rPr>
                <w:noProof/>
                <w:webHidden/>
              </w:rPr>
              <w:t>23</w:t>
            </w:r>
            <w:r w:rsidR="00711B59" w:rsidRPr="00711B59">
              <w:rPr>
                <w:noProof/>
                <w:webHidden/>
              </w:rPr>
              <w:fldChar w:fldCharType="end"/>
            </w:r>
          </w:hyperlink>
        </w:p>
        <w:p w14:paraId="5F810600" w14:textId="71BE1313"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34" w:history="1">
            <w:r w:rsidR="00711B59" w:rsidRPr="00711B59">
              <w:rPr>
                <w:rStyle w:val="Hyperlink"/>
                <w:noProof/>
                <w:lang w:val="en-GB"/>
              </w:rPr>
              <w:t>2.9.1 Perencanaan Daya Motor dan Poros</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_Toc107363734 \h </w:instrText>
            </w:r>
            <w:r w:rsidR="00711B59" w:rsidRPr="00711B59">
              <w:rPr>
                <w:noProof/>
                <w:webHidden/>
              </w:rPr>
            </w:r>
            <w:r w:rsidR="00711B59" w:rsidRPr="00711B59">
              <w:rPr>
                <w:noProof/>
                <w:webHidden/>
              </w:rPr>
              <w:fldChar w:fldCharType="separate"/>
            </w:r>
            <w:r w:rsidR="00CE5B8D">
              <w:rPr>
                <w:noProof/>
                <w:webHidden/>
              </w:rPr>
              <w:t>23</w:t>
            </w:r>
            <w:r w:rsidR="00711B59" w:rsidRPr="00711B59">
              <w:rPr>
                <w:noProof/>
                <w:webHidden/>
              </w:rPr>
              <w:fldChar w:fldCharType="end"/>
            </w:r>
          </w:hyperlink>
        </w:p>
        <w:p w14:paraId="73D00B82" w14:textId="158F68B3" w:rsidR="00711B59" w:rsidRPr="00711B59" w:rsidRDefault="00000000" w:rsidP="00711B59">
          <w:pPr>
            <w:pStyle w:val="TOC3"/>
            <w:spacing w:line="240" w:lineRule="auto"/>
            <w:rPr>
              <w:rFonts w:asciiTheme="minorHAnsi" w:eastAsiaTheme="minorEastAsia" w:hAnsiTheme="minorHAnsi" w:cstheme="minorBidi"/>
              <w:noProof/>
              <w:sz w:val="22"/>
              <w:lang w:val="en-ID" w:eastAsia="en-ID"/>
            </w:rPr>
          </w:pPr>
          <w:hyperlink w:anchor="_Toc107363735" w:history="1">
            <w:r w:rsidR="00711B59" w:rsidRPr="00711B59">
              <w:rPr>
                <w:rStyle w:val="Hyperlink"/>
                <w:noProof/>
                <w:lang w:val="en-US"/>
              </w:rPr>
              <w:t>2.9.2 Perencanaan Kopling</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_Toc107363735 \h </w:instrText>
            </w:r>
            <w:r w:rsidR="00711B59" w:rsidRPr="00711B59">
              <w:rPr>
                <w:noProof/>
                <w:webHidden/>
              </w:rPr>
            </w:r>
            <w:r w:rsidR="00711B59" w:rsidRPr="00711B59">
              <w:rPr>
                <w:noProof/>
                <w:webHidden/>
              </w:rPr>
              <w:fldChar w:fldCharType="separate"/>
            </w:r>
            <w:r w:rsidR="00CE5B8D">
              <w:rPr>
                <w:noProof/>
                <w:webHidden/>
              </w:rPr>
              <w:t>26</w:t>
            </w:r>
            <w:r w:rsidR="00711B59" w:rsidRPr="00711B59">
              <w:rPr>
                <w:noProof/>
                <w:webHidden/>
              </w:rPr>
              <w:fldChar w:fldCharType="end"/>
            </w:r>
          </w:hyperlink>
        </w:p>
        <w:p w14:paraId="0F566E72" w14:textId="3C759463"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36" w:history="1">
            <w:r w:rsidR="00711B59" w:rsidRPr="00711B59">
              <w:rPr>
                <w:rStyle w:val="Hyperlink"/>
                <w:b w:val="0"/>
                <w:bCs w:val="0"/>
              </w:rPr>
              <w:t>BAB III PROSEDUR PELAKSANAAN PROYEK AKHIR</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_Toc107363736 \h </w:instrText>
            </w:r>
            <w:r w:rsidR="00711B59" w:rsidRPr="00711B59">
              <w:rPr>
                <w:b w:val="0"/>
                <w:bCs w:val="0"/>
                <w:webHidden/>
              </w:rPr>
            </w:r>
            <w:r w:rsidR="00711B59" w:rsidRPr="00711B59">
              <w:rPr>
                <w:b w:val="0"/>
                <w:bCs w:val="0"/>
                <w:webHidden/>
              </w:rPr>
              <w:fldChar w:fldCharType="separate"/>
            </w:r>
            <w:r w:rsidR="00CE5B8D">
              <w:rPr>
                <w:b w:val="0"/>
                <w:bCs w:val="0"/>
                <w:webHidden/>
              </w:rPr>
              <w:t>28</w:t>
            </w:r>
            <w:r w:rsidR="00711B59" w:rsidRPr="00711B59">
              <w:rPr>
                <w:b w:val="0"/>
                <w:bCs w:val="0"/>
                <w:webHidden/>
              </w:rPr>
              <w:fldChar w:fldCharType="end"/>
            </w:r>
          </w:hyperlink>
        </w:p>
        <w:p w14:paraId="01D7B467" w14:textId="440E48E5"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37" w:history="1">
            <w:r w:rsidR="00711B59" w:rsidRPr="00711B59">
              <w:rPr>
                <w:rStyle w:val="Hyperlink"/>
                <w:noProof/>
              </w:rPr>
              <w:t>3.1</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Diagram Alir Penelitian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_Toc107363737 \h </w:instrText>
            </w:r>
            <w:r w:rsidR="00711B59" w:rsidRPr="00711B59">
              <w:rPr>
                <w:noProof/>
                <w:webHidden/>
              </w:rPr>
            </w:r>
            <w:r w:rsidR="00711B59" w:rsidRPr="00711B59">
              <w:rPr>
                <w:noProof/>
                <w:webHidden/>
              </w:rPr>
              <w:fldChar w:fldCharType="separate"/>
            </w:r>
            <w:r w:rsidR="00CE5B8D">
              <w:rPr>
                <w:noProof/>
                <w:webHidden/>
              </w:rPr>
              <w:t>28</w:t>
            </w:r>
            <w:r w:rsidR="00711B59" w:rsidRPr="00711B59">
              <w:rPr>
                <w:noProof/>
                <w:webHidden/>
              </w:rPr>
              <w:fldChar w:fldCharType="end"/>
            </w:r>
          </w:hyperlink>
        </w:p>
        <w:p w14:paraId="4B30949B" w14:textId="2D13D58A"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40" w:history="1">
            <w:r w:rsidR="00711B59" w:rsidRPr="00711B59">
              <w:rPr>
                <w:rStyle w:val="Hyperlink"/>
                <w:noProof/>
                <w:lang w:val="en-GB"/>
              </w:rPr>
              <w:t>3.2</w:t>
            </w:r>
            <w:r w:rsidR="00711B59" w:rsidRPr="00711B59">
              <w:rPr>
                <w:rStyle w:val="Hyperlink"/>
                <w:noProof/>
                <w:lang w:val="en-US"/>
              </w:rPr>
              <w:t xml:space="preserve"> Tahapan Penelitian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_Toc107363740 \h </w:instrText>
            </w:r>
            <w:r w:rsidR="00711B59" w:rsidRPr="00711B59">
              <w:rPr>
                <w:noProof/>
                <w:webHidden/>
              </w:rPr>
            </w:r>
            <w:r w:rsidR="00711B59" w:rsidRPr="00711B59">
              <w:rPr>
                <w:noProof/>
                <w:webHidden/>
              </w:rPr>
              <w:fldChar w:fldCharType="separate"/>
            </w:r>
            <w:r w:rsidR="00CE5B8D">
              <w:rPr>
                <w:noProof/>
                <w:webHidden/>
              </w:rPr>
              <w:t>29</w:t>
            </w:r>
            <w:r w:rsidR="00711B59" w:rsidRPr="00711B59">
              <w:rPr>
                <w:noProof/>
                <w:webHidden/>
              </w:rPr>
              <w:fldChar w:fldCharType="end"/>
            </w:r>
          </w:hyperlink>
        </w:p>
        <w:p w14:paraId="21C1D933" w14:textId="5FFEDB03"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41" w:history="1">
            <w:r w:rsidR="00711B59" w:rsidRPr="00711B59">
              <w:rPr>
                <w:rStyle w:val="Hyperlink"/>
                <w:noProof/>
                <w:lang w:val="en-US"/>
              </w:rPr>
              <w:t xml:space="preserve">3.3 Kalkulasi Perancangan Alat Uji </w:t>
            </w:r>
            <w:r w:rsidR="00711B59" w:rsidRPr="00711B59">
              <w:rPr>
                <w:rStyle w:val="Hyperlink"/>
                <w:i/>
                <w:noProof/>
                <w:lang w:val="en-US"/>
              </w:rPr>
              <w:t>Balancing</w:t>
            </w:r>
            <w:r w:rsidR="00711B59" w:rsidRPr="00711B59">
              <w:rPr>
                <w:rStyle w:val="Hyperlink"/>
                <w:noProof/>
                <w:lang w:val="en-US"/>
              </w:rPr>
              <w:t xml:space="preserve"> Dinamis</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_Toc107363741 \h </w:instrText>
            </w:r>
            <w:r w:rsidR="00711B59" w:rsidRPr="00711B59">
              <w:rPr>
                <w:noProof/>
                <w:webHidden/>
              </w:rPr>
            </w:r>
            <w:r w:rsidR="00711B59" w:rsidRPr="00711B59">
              <w:rPr>
                <w:noProof/>
                <w:webHidden/>
              </w:rPr>
              <w:fldChar w:fldCharType="separate"/>
            </w:r>
            <w:r w:rsidR="00CE5B8D">
              <w:rPr>
                <w:noProof/>
                <w:webHidden/>
              </w:rPr>
              <w:t>30</w:t>
            </w:r>
            <w:r w:rsidR="00711B59" w:rsidRPr="00711B59">
              <w:rPr>
                <w:noProof/>
                <w:webHidden/>
              </w:rPr>
              <w:fldChar w:fldCharType="end"/>
            </w:r>
          </w:hyperlink>
        </w:p>
        <w:p w14:paraId="24B650AC" w14:textId="577FE3D1"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44" w:history="1">
            <w:r w:rsidR="00711B59" w:rsidRPr="00711B59">
              <w:rPr>
                <w:rStyle w:val="Hyperlink"/>
                <w:noProof/>
              </w:rPr>
              <w:t>3.3.1</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Kalkulasi  Daya Motor dan Poros</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_Toc107363744 \h </w:instrText>
            </w:r>
            <w:r w:rsidR="00711B59" w:rsidRPr="00711B59">
              <w:rPr>
                <w:noProof/>
                <w:webHidden/>
              </w:rPr>
            </w:r>
            <w:r w:rsidR="00711B59" w:rsidRPr="00711B59">
              <w:rPr>
                <w:noProof/>
                <w:webHidden/>
              </w:rPr>
              <w:fldChar w:fldCharType="separate"/>
            </w:r>
            <w:r w:rsidR="00CE5B8D">
              <w:rPr>
                <w:noProof/>
                <w:webHidden/>
              </w:rPr>
              <w:t>30</w:t>
            </w:r>
            <w:r w:rsidR="00711B59" w:rsidRPr="00711B59">
              <w:rPr>
                <w:noProof/>
                <w:webHidden/>
              </w:rPr>
              <w:fldChar w:fldCharType="end"/>
            </w:r>
          </w:hyperlink>
        </w:p>
        <w:p w14:paraId="0141937B" w14:textId="0580B4E5"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45" w:history="1">
            <w:r w:rsidR="00711B59" w:rsidRPr="00711B59">
              <w:rPr>
                <w:rStyle w:val="Hyperlink"/>
                <w:noProof/>
              </w:rPr>
              <w:t>3.3.2</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Kalkulasi Kopling</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_Toc107363745 \h </w:instrText>
            </w:r>
            <w:r w:rsidR="00711B59" w:rsidRPr="00711B59">
              <w:rPr>
                <w:noProof/>
                <w:webHidden/>
              </w:rPr>
            </w:r>
            <w:r w:rsidR="00711B59" w:rsidRPr="00711B59">
              <w:rPr>
                <w:noProof/>
                <w:webHidden/>
              </w:rPr>
              <w:fldChar w:fldCharType="separate"/>
            </w:r>
            <w:r w:rsidR="00CE5B8D">
              <w:rPr>
                <w:noProof/>
                <w:webHidden/>
              </w:rPr>
              <w:t>33</w:t>
            </w:r>
            <w:r w:rsidR="00711B59" w:rsidRPr="00711B59">
              <w:rPr>
                <w:noProof/>
                <w:webHidden/>
              </w:rPr>
              <w:fldChar w:fldCharType="end"/>
            </w:r>
          </w:hyperlink>
        </w:p>
        <w:p w14:paraId="4BC3839D" w14:textId="1731CBE7"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46" w:history="1">
            <w:r w:rsidR="00711B59" w:rsidRPr="00711B59">
              <w:rPr>
                <w:rStyle w:val="Hyperlink"/>
                <w:noProof/>
                <w:lang w:val="en-US"/>
              </w:rPr>
              <w:t xml:space="preserve">3.4 Desain Mesin Uji </w:t>
            </w:r>
            <w:r w:rsidR="00711B59" w:rsidRPr="00711B59">
              <w:rPr>
                <w:rStyle w:val="Hyperlink"/>
                <w:i/>
                <w:noProof/>
                <w:lang w:val="en-US"/>
              </w:rPr>
              <w:t>Balancing</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_Toc107363746 \h </w:instrText>
            </w:r>
            <w:r w:rsidR="00711B59" w:rsidRPr="00711B59">
              <w:rPr>
                <w:noProof/>
                <w:webHidden/>
              </w:rPr>
            </w:r>
            <w:r w:rsidR="00711B59" w:rsidRPr="00711B59">
              <w:rPr>
                <w:noProof/>
                <w:webHidden/>
              </w:rPr>
              <w:fldChar w:fldCharType="separate"/>
            </w:r>
            <w:r w:rsidR="00CE5B8D">
              <w:rPr>
                <w:noProof/>
                <w:webHidden/>
              </w:rPr>
              <w:t>35</w:t>
            </w:r>
            <w:r w:rsidR="00711B59" w:rsidRPr="00711B59">
              <w:rPr>
                <w:noProof/>
                <w:webHidden/>
              </w:rPr>
              <w:fldChar w:fldCharType="end"/>
            </w:r>
          </w:hyperlink>
        </w:p>
        <w:p w14:paraId="269D0524" w14:textId="6F72028D"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47" w:history="1">
            <w:r w:rsidR="00711B59" w:rsidRPr="00711B59">
              <w:rPr>
                <w:rStyle w:val="Hyperlink"/>
                <w:noProof/>
              </w:rPr>
              <w:t>3.4</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Proses Fabrikasi</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_Toc107363747 \h </w:instrText>
            </w:r>
            <w:r w:rsidR="00711B59" w:rsidRPr="00711B59">
              <w:rPr>
                <w:noProof/>
                <w:webHidden/>
              </w:rPr>
            </w:r>
            <w:r w:rsidR="00711B59" w:rsidRPr="00711B59">
              <w:rPr>
                <w:noProof/>
                <w:webHidden/>
              </w:rPr>
              <w:fldChar w:fldCharType="separate"/>
            </w:r>
            <w:r w:rsidR="00CE5B8D">
              <w:rPr>
                <w:noProof/>
                <w:webHidden/>
              </w:rPr>
              <w:t>41</w:t>
            </w:r>
            <w:r w:rsidR="00711B59" w:rsidRPr="00711B59">
              <w:rPr>
                <w:noProof/>
                <w:webHidden/>
              </w:rPr>
              <w:fldChar w:fldCharType="end"/>
            </w:r>
          </w:hyperlink>
        </w:p>
        <w:p w14:paraId="70DAF29E" w14:textId="2E6FD87D"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48" w:history="1">
            <w:r w:rsidR="00711B59" w:rsidRPr="00711B59">
              <w:rPr>
                <w:rStyle w:val="Hyperlink"/>
                <w:noProof/>
              </w:rPr>
              <w:t>3.4.1</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Meja</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_Toc107363748 \h </w:instrText>
            </w:r>
            <w:r w:rsidR="00711B59" w:rsidRPr="00711B59">
              <w:rPr>
                <w:noProof/>
                <w:webHidden/>
              </w:rPr>
            </w:r>
            <w:r w:rsidR="00711B59" w:rsidRPr="00711B59">
              <w:rPr>
                <w:noProof/>
                <w:webHidden/>
              </w:rPr>
              <w:fldChar w:fldCharType="separate"/>
            </w:r>
            <w:r w:rsidR="00CE5B8D">
              <w:rPr>
                <w:noProof/>
                <w:webHidden/>
              </w:rPr>
              <w:t>41</w:t>
            </w:r>
            <w:r w:rsidR="00711B59" w:rsidRPr="00711B59">
              <w:rPr>
                <w:noProof/>
                <w:webHidden/>
              </w:rPr>
              <w:fldChar w:fldCharType="end"/>
            </w:r>
          </w:hyperlink>
        </w:p>
        <w:p w14:paraId="1A9A8E9D" w14:textId="53416117"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49" w:history="1">
            <w:r w:rsidR="00711B59" w:rsidRPr="00711B59">
              <w:rPr>
                <w:rStyle w:val="Hyperlink"/>
                <w:noProof/>
              </w:rPr>
              <w:t>3.4.2</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Dudukan Bearing dan Motor</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_Toc107363749 \h </w:instrText>
            </w:r>
            <w:r w:rsidR="00711B59" w:rsidRPr="00711B59">
              <w:rPr>
                <w:noProof/>
                <w:webHidden/>
              </w:rPr>
            </w:r>
            <w:r w:rsidR="00711B59" w:rsidRPr="00711B59">
              <w:rPr>
                <w:noProof/>
                <w:webHidden/>
              </w:rPr>
              <w:fldChar w:fldCharType="separate"/>
            </w:r>
            <w:r w:rsidR="00CE5B8D">
              <w:rPr>
                <w:noProof/>
                <w:webHidden/>
              </w:rPr>
              <w:t>42</w:t>
            </w:r>
            <w:r w:rsidR="00711B59" w:rsidRPr="00711B59">
              <w:rPr>
                <w:noProof/>
                <w:webHidden/>
              </w:rPr>
              <w:fldChar w:fldCharType="end"/>
            </w:r>
          </w:hyperlink>
        </w:p>
        <w:p w14:paraId="365DD036" w14:textId="5C84FCFB"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50" w:history="1">
            <w:r w:rsidR="00711B59" w:rsidRPr="00711B59">
              <w:rPr>
                <w:rStyle w:val="Hyperlink"/>
                <w:noProof/>
              </w:rPr>
              <w:t>3.4.3</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Poros dan Benda uji</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_Toc107363750 \h </w:instrText>
            </w:r>
            <w:r w:rsidR="00711B59" w:rsidRPr="00711B59">
              <w:rPr>
                <w:noProof/>
                <w:webHidden/>
              </w:rPr>
            </w:r>
            <w:r w:rsidR="00711B59" w:rsidRPr="00711B59">
              <w:rPr>
                <w:noProof/>
                <w:webHidden/>
              </w:rPr>
              <w:fldChar w:fldCharType="separate"/>
            </w:r>
            <w:r w:rsidR="00CE5B8D">
              <w:rPr>
                <w:noProof/>
                <w:webHidden/>
              </w:rPr>
              <w:t>43</w:t>
            </w:r>
            <w:r w:rsidR="00711B59" w:rsidRPr="00711B59">
              <w:rPr>
                <w:noProof/>
                <w:webHidden/>
              </w:rPr>
              <w:fldChar w:fldCharType="end"/>
            </w:r>
          </w:hyperlink>
        </w:p>
        <w:p w14:paraId="480983C7" w14:textId="54DB3CCD"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51" w:history="1">
            <w:r w:rsidR="00711B59" w:rsidRPr="00711B59">
              <w:rPr>
                <w:rStyle w:val="Hyperlink"/>
                <w:noProof/>
              </w:rPr>
              <w:t>3.5</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Proses Perakitan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_Toc107363751 \h </w:instrText>
            </w:r>
            <w:r w:rsidR="00711B59" w:rsidRPr="00711B59">
              <w:rPr>
                <w:noProof/>
                <w:webHidden/>
              </w:rPr>
            </w:r>
            <w:r w:rsidR="00711B59" w:rsidRPr="00711B59">
              <w:rPr>
                <w:noProof/>
                <w:webHidden/>
              </w:rPr>
              <w:fldChar w:fldCharType="separate"/>
            </w:r>
            <w:r w:rsidR="00CE5B8D">
              <w:rPr>
                <w:noProof/>
                <w:webHidden/>
              </w:rPr>
              <w:t>44</w:t>
            </w:r>
            <w:r w:rsidR="00711B59" w:rsidRPr="00711B59">
              <w:rPr>
                <w:noProof/>
                <w:webHidden/>
              </w:rPr>
              <w:fldChar w:fldCharType="end"/>
            </w:r>
          </w:hyperlink>
        </w:p>
        <w:p w14:paraId="3011532B" w14:textId="336E190F"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52" w:history="1">
            <w:r w:rsidR="00711B59" w:rsidRPr="00711B59">
              <w:rPr>
                <w:rStyle w:val="Hyperlink"/>
                <w:noProof/>
              </w:rPr>
              <w:t>3.5.1</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Langkah Perakitan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_Toc107363752 \h </w:instrText>
            </w:r>
            <w:r w:rsidR="00711B59" w:rsidRPr="00711B59">
              <w:rPr>
                <w:noProof/>
                <w:webHidden/>
              </w:rPr>
            </w:r>
            <w:r w:rsidR="00711B59" w:rsidRPr="00711B59">
              <w:rPr>
                <w:noProof/>
                <w:webHidden/>
              </w:rPr>
              <w:fldChar w:fldCharType="separate"/>
            </w:r>
            <w:r w:rsidR="00CE5B8D">
              <w:rPr>
                <w:noProof/>
                <w:webHidden/>
              </w:rPr>
              <w:t>45</w:t>
            </w:r>
            <w:r w:rsidR="00711B59" w:rsidRPr="00711B59">
              <w:rPr>
                <w:noProof/>
                <w:webHidden/>
              </w:rPr>
              <w:fldChar w:fldCharType="end"/>
            </w:r>
          </w:hyperlink>
        </w:p>
        <w:p w14:paraId="23B0655A" w14:textId="7E309E8D"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53" w:history="1">
            <w:r w:rsidR="00711B59" w:rsidRPr="00711B59">
              <w:rPr>
                <w:rStyle w:val="Hyperlink"/>
                <w:noProof/>
              </w:rPr>
              <w:t>3.6</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 xml:space="preserve">Hasil Alat Uji </w:t>
            </w:r>
            <w:r w:rsidR="00711B59" w:rsidRPr="00711B59">
              <w:rPr>
                <w:rStyle w:val="Hyperlink"/>
                <w:i/>
                <w:noProof/>
              </w:rPr>
              <w:t>Balancing</w:t>
            </w:r>
            <w:r w:rsidR="00711B59" w:rsidRPr="00711B59">
              <w:rPr>
                <w:rStyle w:val="Hyperlink"/>
                <w:noProof/>
              </w:rPr>
              <w:t xml:space="preserve"> Dinamis</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_Toc107363753 \h </w:instrText>
            </w:r>
            <w:r w:rsidR="00711B59" w:rsidRPr="00711B59">
              <w:rPr>
                <w:noProof/>
                <w:webHidden/>
              </w:rPr>
            </w:r>
            <w:r w:rsidR="00711B59" w:rsidRPr="00711B59">
              <w:rPr>
                <w:noProof/>
                <w:webHidden/>
              </w:rPr>
              <w:fldChar w:fldCharType="separate"/>
            </w:r>
            <w:r w:rsidR="00CE5B8D">
              <w:rPr>
                <w:noProof/>
                <w:webHidden/>
              </w:rPr>
              <w:t>45</w:t>
            </w:r>
            <w:r w:rsidR="00711B59" w:rsidRPr="00711B59">
              <w:rPr>
                <w:noProof/>
                <w:webHidden/>
              </w:rPr>
              <w:fldChar w:fldCharType="end"/>
            </w:r>
          </w:hyperlink>
        </w:p>
        <w:p w14:paraId="412CE12C" w14:textId="6229F31E"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54" w:history="1">
            <w:r w:rsidR="00711B59" w:rsidRPr="00711B59">
              <w:rPr>
                <w:rStyle w:val="Hyperlink"/>
                <w:noProof/>
              </w:rPr>
              <w:t>3.7</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Prosedur Pengujian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_Toc107363754 \h </w:instrText>
            </w:r>
            <w:r w:rsidR="00711B59" w:rsidRPr="00711B59">
              <w:rPr>
                <w:noProof/>
                <w:webHidden/>
              </w:rPr>
            </w:r>
            <w:r w:rsidR="00711B59" w:rsidRPr="00711B59">
              <w:rPr>
                <w:noProof/>
                <w:webHidden/>
              </w:rPr>
              <w:fldChar w:fldCharType="separate"/>
            </w:r>
            <w:r w:rsidR="00CE5B8D">
              <w:rPr>
                <w:noProof/>
                <w:webHidden/>
              </w:rPr>
              <w:t>46</w:t>
            </w:r>
            <w:r w:rsidR="00711B59" w:rsidRPr="00711B59">
              <w:rPr>
                <w:noProof/>
                <w:webHidden/>
              </w:rPr>
              <w:fldChar w:fldCharType="end"/>
            </w:r>
          </w:hyperlink>
        </w:p>
        <w:p w14:paraId="71C726A7" w14:textId="608B9167"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55" w:history="1">
            <w:r w:rsidR="00711B59" w:rsidRPr="00711B59">
              <w:rPr>
                <w:rStyle w:val="Hyperlink"/>
                <w:b w:val="0"/>
                <w:bCs w:val="0"/>
              </w:rPr>
              <w:t>BAB IV HASIL DAN PEMBAHASAN</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_Toc107363755 \h </w:instrText>
            </w:r>
            <w:r w:rsidR="00711B59" w:rsidRPr="00711B59">
              <w:rPr>
                <w:b w:val="0"/>
                <w:bCs w:val="0"/>
                <w:webHidden/>
              </w:rPr>
            </w:r>
            <w:r w:rsidR="00711B59" w:rsidRPr="00711B59">
              <w:rPr>
                <w:b w:val="0"/>
                <w:bCs w:val="0"/>
                <w:webHidden/>
              </w:rPr>
              <w:fldChar w:fldCharType="separate"/>
            </w:r>
            <w:r w:rsidR="00CE5B8D">
              <w:rPr>
                <w:b w:val="0"/>
                <w:bCs w:val="0"/>
                <w:webHidden/>
              </w:rPr>
              <w:t>50</w:t>
            </w:r>
            <w:r w:rsidR="00711B59" w:rsidRPr="00711B59">
              <w:rPr>
                <w:b w:val="0"/>
                <w:bCs w:val="0"/>
                <w:webHidden/>
              </w:rPr>
              <w:fldChar w:fldCharType="end"/>
            </w:r>
          </w:hyperlink>
        </w:p>
        <w:p w14:paraId="0022D46D" w14:textId="2EF486B8"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57" w:history="1">
            <w:r w:rsidR="00711B59" w:rsidRPr="00711B59">
              <w:rPr>
                <w:rStyle w:val="Hyperlink"/>
                <w:noProof/>
              </w:rPr>
              <w:t>4.1</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Data Pengujian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_Toc107363757 \h </w:instrText>
            </w:r>
            <w:r w:rsidR="00711B59" w:rsidRPr="00711B59">
              <w:rPr>
                <w:noProof/>
                <w:webHidden/>
              </w:rPr>
            </w:r>
            <w:r w:rsidR="00711B59" w:rsidRPr="00711B59">
              <w:rPr>
                <w:noProof/>
                <w:webHidden/>
              </w:rPr>
              <w:fldChar w:fldCharType="separate"/>
            </w:r>
            <w:r w:rsidR="00CE5B8D">
              <w:rPr>
                <w:noProof/>
                <w:webHidden/>
              </w:rPr>
              <w:t>50</w:t>
            </w:r>
            <w:r w:rsidR="00711B59" w:rsidRPr="00711B59">
              <w:rPr>
                <w:noProof/>
                <w:webHidden/>
              </w:rPr>
              <w:fldChar w:fldCharType="end"/>
            </w:r>
          </w:hyperlink>
        </w:p>
        <w:p w14:paraId="533C0189" w14:textId="5373EF2A"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58" w:history="1">
            <w:r w:rsidR="00711B59" w:rsidRPr="00711B59">
              <w:rPr>
                <w:rStyle w:val="Hyperlink"/>
                <w:noProof/>
              </w:rPr>
              <w:t>4.2</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Analisa Pengujian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_Toc107363758 \h </w:instrText>
            </w:r>
            <w:r w:rsidR="00711B59" w:rsidRPr="00711B59">
              <w:rPr>
                <w:noProof/>
                <w:webHidden/>
              </w:rPr>
            </w:r>
            <w:r w:rsidR="00711B59" w:rsidRPr="00711B59">
              <w:rPr>
                <w:noProof/>
                <w:webHidden/>
              </w:rPr>
              <w:fldChar w:fldCharType="separate"/>
            </w:r>
            <w:r w:rsidR="00CE5B8D">
              <w:rPr>
                <w:noProof/>
                <w:webHidden/>
              </w:rPr>
              <w:t>54</w:t>
            </w:r>
            <w:r w:rsidR="00711B59" w:rsidRPr="00711B59">
              <w:rPr>
                <w:noProof/>
                <w:webHidden/>
              </w:rPr>
              <w:fldChar w:fldCharType="end"/>
            </w:r>
          </w:hyperlink>
        </w:p>
        <w:p w14:paraId="4013B77E" w14:textId="39978AC0"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59" w:history="1">
            <w:r w:rsidR="00711B59" w:rsidRPr="00711B59">
              <w:rPr>
                <w:rStyle w:val="Hyperlink"/>
                <w:noProof/>
              </w:rPr>
              <w:t>4.3</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Perhitungan Penyeimbangan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_Toc107363759 \h </w:instrText>
            </w:r>
            <w:r w:rsidR="00711B59" w:rsidRPr="00711B59">
              <w:rPr>
                <w:noProof/>
                <w:webHidden/>
              </w:rPr>
            </w:r>
            <w:r w:rsidR="00711B59" w:rsidRPr="00711B59">
              <w:rPr>
                <w:noProof/>
                <w:webHidden/>
              </w:rPr>
              <w:fldChar w:fldCharType="separate"/>
            </w:r>
            <w:r w:rsidR="00CE5B8D">
              <w:rPr>
                <w:noProof/>
                <w:webHidden/>
              </w:rPr>
              <w:t>55</w:t>
            </w:r>
            <w:r w:rsidR="00711B59" w:rsidRPr="00711B59">
              <w:rPr>
                <w:noProof/>
                <w:webHidden/>
              </w:rPr>
              <w:fldChar w:fldCharType="end"/>
            </w:r>
          </w:hyperlink>
        </w:p>
        <w:p w14:paraId="4F733304" w14:textId="361B4B22"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60" w:history="1">
            <w:r w:rsidR="00711B59" w:rsidRPr="00711B59">
              <w:rPr>
                <w:rStyle w:val="Hyperlink"/>
                <w:noProof/>
              </w:rPr>
              <w:t>4.4</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Analisa Hasil Penyeimbangan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_Toc107363760 \h </w:instrText>
            </w:r>
            <w:r w:rsidR="00711B59" w:rsidRPr="00711B59">
              <w:rPr>
                <w:noProof/>
                <w:webHidden/>
              </w:rPr>
            </w:r>
            <w:r w:rsidR="00711B59" w:rsidRPr="00711B59">
              <w:rPr>
                <w:noProof/>
                <w:webHidden/>
              </w:rPr>
              <w:fldChar w:fldCharType="separate"/>
            </w:r>
            <w:r w:rsidR="00CE5B8D">
              <w:rPr>
                <w:noProof/>
                <w:webHidden/>
              </w:rPr>
              <w:t>59</w:t>
            </w:r>
            <w:r w:rsidR="00711B59" w:rsidRPr="00711B59">
              <w:rPr>
                <w:noProof/>
                <w:webHidden/>
              </w:rPr>
              <w:fldChar w:fldCharType="end"/>
            </w:r>
          </w:hyperlink>
        </w:p>
        <w:p w14:paraId="1178FCEB" w14:textId="2D80A272"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61" w:history="1">
            <w:r w:rsidR="00711B59" w:rsidRPr="00711B59">
              <w:rPr>
                <w:rStyle w:val="Hyperlink"/>
                <w:noProof/>
              </w:rPr>
              <w:t>4.4.1</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Hasil Penyeimbangan Pada putaran 1000</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_Toc107363761 \h </w:instrText>
            </w:r>
            <w:r w:rsidR="00711B59" w:rsidRPr="00711B59">
              <w:rPr>
                <w:noProof/>
                <w:webHidden/>
              </w:rPr>
            </w:r>
            <w:r w:rsidR="00711B59" w:rsidRPr="00711B59">
              <w:rPr>
                <w:noProof/>
                <w:webHidden/>
              </w:rPr>
              <w:fldChar w:fldCharType="separate"/>
            </w:r>
            <w:r w:rsidR="00CE5B8D">
              <w:rPr>
                <w:noProof/>
                <w:webHidden/>
              </w:rPr>
              <w:t>62</w:t>
            </w:r>
            <w:r w:rsidR="00711B59" w:rsidRPr="00711B59">
              <w:rPr>
                <w:noProof/>
                <w:webHidden/>
              </w:rPr>
              <w:fldChar w:fldCharType="end"/>
            </w:r>
          </w:hyperlink>
        </w:p>
        <w:p w14:paraId="698B7C64" w14:textId="733AF49D"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62" w:history="1">
            <w:r w:rsidR="00711B59" w:rsidRPr="00711B59">
              <w:rPr>
                <w:rStyle w:val="Hyperlink"/>
                <w:noProof/>
              </w:rPr>
              <w:t>4.4.2</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Hasil Penyeimbangan Pada putaran 1200</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_Toc107363762 \h </w:instrText>
            </w:r>
            <w:r w:rsidR="00711B59" w:rsidRPr="00711B59">
              <w:rPr>
                <w:noProof/>
                <w:webHidden/>
              </w:rPr>
            </w:r>
            <w:r w:rsidR="00711B59" w:rsidRPr="00711B59">
              <w:rPr>
                <w:noProof/>
                <w:webHidden/>
              </w:rPr>
              <w:fldChar w:fldCharType="separate"/>
            </w:r>
            <w:r w:rsidR="00CE5B8D">
              <w:rPr>
                <w:noProof/>
                <w:webHidden/>
              </w:rPr>
              <w:t>63</w:t>
            </w:r>
            <w:r w:rsidR="00711B59" w:rsidRPr="00711B59">
              <w:rPr>
                <w:noProof/>
                <w:webHidden/>
              </w:rPr>
              <w:fldChar w:fldCharType="end"/>
            </w:r>
          </w:hyperlink>
        </w:p>
        <w:p w14:paraId="272FEAF0" w14:textId="6DEC9F40"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63" w:history="1">
            <w:r w:rsidR="00711B59" w:rsidRPr="00711B59">
              <w:rPr>
                <w:rStyle w:val="Hyperlink"/>
                <w:noProof/>
              </w:rPr>
              <w:t>4.4.3</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Hasil Penyeimbangan Pada putaran 1400</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_Toc107363763 \h </w:instrText>
            </w:r>
            <w:r w:rsidR="00711B59" w:rsidRPr="00711B59">
              <w:rPr>
                <w:noProof/>
                <w:webHidden/>
              </w:rPr>
            </w:r>
            <w:r w:rsidR="00711B59" w:rsidRPr="00711B59">
              <w:rPr>
                <w:noProof/>
                <w:webHidden/>
              </w:rPr>
              <w:fldChar w:fldCharType="separate"/>
            </w:r>
            <w:r w:rsidR="00CE5B8D">
              <w:rPr>
                <w:noProof/>
                <w:webHidden/>
              </w:rPr>
              <w:t>64</w:t>
            </w:r>
            <w:r w:rsidR="00711B59" w:rsidRPr="00711B59">
              <w:rPr>
                <w:noProof/>
                <w:webHidden/>
              </w:rPr>
              <w:fldChar w:fldCharType="end"/>
            </w:r>
          </w:hyperlink>
        </w:p>
        <w:p w14:paraId="7454AE29" w14:textId="6C8D159C" w:rsidR="00711B59" w:rsidRPr="00711B59" w:rsidRDefault="00000000" w:rsidP="00711B59">
          <w:pPr>
            <w:pStyle w:val="TOC3"/>
            <w:tabs>
              <w:tab w:val="left" w:pos="1320"/>
            </w:tabs>
            <w:spacing w:line="240" w:lineRule="auto"/>
            <w:rPr>
              <w:rFonts w:asciiTheme="minorHAnsi" w:eastAsiaTheme="minorEastAsia" w:hAnsiTheme="minorHAnsi" w:cstheme="minorBidi"/>
              <w:noProof/>
              <w:sz w:val="22"/>
              <w:lang w:val="en-ID" w:eastAsia="en-ID"/>
            </w:rPr>
          </w:pPr>
          <w:hyperlink w:anchor="_Toc107363764" w:history="1">
            <w:r w:rsidR="00711B59" w:rsidRPr="00711B59">
              <w:rPr>
                <w:rStyle w:val="Hyperlink"/>
                <w:noProof/>
              </w:rPr>
              <w:t>4.4.4</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Hasil Penyeimbangan Pada putaran 1485</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_Toc107363764 \h </w:instrText>
            </w:r>
            <w:r w:rsidR="00711B59" w:rsidRPr="00711B59">
              <w:rPr>
                <w:noProof/>
                <w:webHidden/>
              </w:rPr>
            </w:r>
            <w:r w:rsidR="00711B59" w:rsidRPr="00711B59">
              <w:rPr>
                <w:noProof/>
                <w:webHidden/>
              </w:rPr>
              <w:fldChar w:fldCharType="separate"/>
            </w:r>
            <w:r w:rsidR="00CE5B8D">
              <w:rPr>
                <w:noProof/>
                <w:webHidden/>
              </w:rPr>
              <w:t>65</w:t>
            </w:r>
            <w:r w:rsidR="00711B59" w:rsidRPr="00711B59">
              <w:rPr>
                <w:noProof/>
                <w:webHidden/>
              </w:rPr>
              <w:fldChar w:fldCharType="end"/>
            </w:r>
          </w:hyperlink>
        </w:p>
        <w:p w14:paraId="6FAA44D7" w14:textId="682E8B43" w:rsidR="00711B59" w:rsidRPr="00711B59" w:rsidRDefault="00000000" w:rsidP="00711B59">
          <w:pPr>
            <w:pStyle w:val="TOC2"/>
            <w:rPr>
              <w:rFonts w:asciiTheme="minorHAnsi" w:eastAsiaTheme="minorEastAsia" w:hAnsiTheme="minorHAnsi" w:cstheme="minorBidi"/>
              <w:noProof/>
              <w:sz w:val="22"/>
              <w:lang w:val="en-ID" w:eastAsia="en-ID"/>
            </w:rPr>
          </w:pPr>
          <w:hyperlink w:anchor="_Toc107363765" w:history="1">
            <w:r w:rsidR="00711B59" w:rsidRPr="00711B59">
              <w:rPr>
                <w:rStyle w:val="Hyperlink"/>
                <w:noProof/>
              </w:rPr>
              <w:t>4.5  Prestasi penyeimbangan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_Toc107363765 \h </w:instrText>
            </w:r>
            <w:r w:rsidR="00711B59" w:rsidRPr="00711B59">
              <w:rPr>
                <w:noProof/>
                <w:webHidden/>
              </w:rPr>
            </w:r>
            <w:r w:rsidR="00711B59" w:rsidRPr="00711B59">
              <w:rPr>
                <w:noProof/>
                <w:webHidden/>
              </w:rPr>
              <w:fldChar w:fldCharType="separate"/>
            </w:r>
            <w:r w:rsidR="00CE5B8D">
              <w:rPr>
                <w:noProof/>
                <w:webHidden/>
              </w:rPr>
              <w:t>65</w:t>
            </w:r>
            <w:r w:rsidR="00711B59" w:rsidRPr="00711B59">
              <w:rPr>
                <w:noProof/>
                <w:webHidden/>
              </w:rPr>
              <w:fldChar w:fldCharType="end"/>
            </w:r>
          </w:hyperlink>
        </w:p>
        <w:p w14:paraId="721FE650" w14:textId="371EA51B"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67" w:history="1">
            <w:r w:rsidR="00711B59" w:rsidRPr="00711B59">
              <w:rPr>
                <w:rStyle w:val="Hyperlink"/>
                <w:b w:val="0"/>
                <w:bCs w:val="0"/>
              </w:rPr>
              <w:t>BAB V PENUTUP</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_Toc107363767 \h </w:instrText>
            </w:r>
            <w:r w:rsidR="00711B59" w:rsidRPr="00711B59">
              <w:rPr>
                <w:b w:val="0"/>
                <w:bCs w:val="0"/>
                <w:webHidden/>
              </w:rPr>
            </w:r>
            <w:r w:rsidR="00711B59" w:rsidRPr="00711B59">
              <w:rPr>
                <w:b w:val="0"/>
                <w:bCs w:val="0"/>
                <w:webHidden/>
              </w:rPr>
              <w:fldChar w:fldCharType="separate"/>
            </w:r>
            <w:r w:rsidR="00CE5B8D">
              <w:rPr>
                <w:b w:val="0"/>
                <w:bCs w:val="0"/>
                <w:webHidden/>
              </w:rPr>
              <w:t>68</w:t>
            </w:r>
            <w:r w:rsidR="00711B59" w:rsidRPr="00711B59">
              <w:rPr>
                <w:b w:val="0"/>
                <w:bCs w:val="0"/>
                <w:webHidden/>
              </w:rPr>
              <w:fldChar w:fldCharType="end"/>
            </w:r>
          </w:hyperlink>
        </w:p>
        <w:p w14:paraId="4CD36ECB" w14:textId="74CE2879"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70" w:history="1">
            <w:r w:rsidR="00711B59" w:rsidRPr="00711B59">
              <w:rPr>
                <w:rStyle w:val="Hyperlink"/>
                <w:noProof/>
              </w:rPr>
              <w:t>5.1</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Kesimpulan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_Toc107363770 \h </w:instrText>
            </w:r>
            <w:r w:rsidR="00711B59" w:rsidRPr="00711B59">
              <w:rPr>
                <w:noProof/>
                <w:webHidden/>
              </w:rPr>
            </w:r>
            <w:r w:rsidR="00711B59" w:rsidRPr="00711B59">
              <w:rPr>
                <w:noProof/>
                <w:webHidden/>
              </w:rPr>
              <w:fldChar w:fldCharType="separate"/>
            </w:r>
            <w:r w:rsidR="00CE5B8D">
              <w:rPr>
                <w:noProof/>
                <w:webHidden/>
              </w:rPr>
              <w:t>68</w:t>
            </w:r>
            <w:r w:rsidR="00711B59" w:rsidRPr="00711B59">
              <w:rPr>
                <w:noProof/>
                <w:webHidden/>
              </w:rPr>
              <w:fldChar w:fldCharType="end"/>
            </w:r>
          </w:hyperlink>
        </w:p>
        <w:p w14:paraId="664E3297" w14:textId="546F48AD" w:rsidR="00711B59" w:rsidRPr="00711B59" w:rsidRDefault="00000000" w:rsidP="00711B59">
          <w:pPr>
            <w:pStyle w:val="TOC2"/>
            <w:tabs>
              <w:tab w:val="left" w:pos="880"/>
            </w:tabs>
            <w:rPr>
              <w:rFonts w:asciiTheme="minorHAnsi" w:eastAsiaTheme="minorEastAsia" w:hAnsiTheme="minorHAnsi" w:cstheme="minorBidi"/>
              <w:noProof/>
              <w:sz w:val="22"/>
              <w:lang w:val="en-ID" w:eastAsia="en-ID"/>
            </w:rPr>
          </w:pPr>
          <w:hyperlink w:anchor="_Toc107363771" w:history="1">
            <w:r w:rsidR="00711B59" w:rsidRPr="00711B59">
              <w:rPr>
                <w:rStyle w:val="Hyperlink"/>
                <w:noProof/>
              </w:rPr>
              <w:t>5.2</w:t>
            </w:r>
            <w:r w:rsidR="00711B59" w:rsidRPr="00711B59">
              <w:rPr>
                <w:rFonts w:asciiTheme="minorHAnsi" w:eastAsiaTheme="minorEastAsia" w:hAnsiTheme="minorHAnsi" w:cstheme="minorBidi"/>
                <w:noProof/>
                <w:sz w:val="22"/>
                <w:lang w:val="en-ID" w:eastAsia="en-ID"/>
              </w:rPr>
              <w:tab/>
            </w:r>
            <w:r w:rsidR="00711B59" w:rsidRPr="00711B59">
              <w:rPr>
                <w:rStyle w:val="Hyperlink"/>
                <w:noProof/>
              </w:rPr>
              <w:t>Saran</w:t>
            </w:r>
            <w:r w:rsidR="00711B59" w:rsidRPr="00711B59">
              <w:rPr>
                <w:noProof/>
                <w:webHidden/>
              </w:rPr>
              <w:tab/>
            </w:r>
            <w:r w:rsidR="00711B59" w:rsidRPr="00711B59">
              <w:rPr>
                <w:noProof/>
                <w:webHidden/>
              </w:rPr>
              <w:fldChar w:fldCharType="begin"/>
            </w:r>
            <w:r w:rsidR="00711B59" w:rsidRPr="00711B59">
              <w:rPr>
                <w:noProof/>
                <w:webHidden/>
              </w:rPr>
              <w:instrText xml:space="preserve"> PAGEREF _Toc107363771 \h </w:instrText>
            </w:r>
            <w:r w:rsidR="00711B59" w:rsidRPr="00711B59">
              <w:rPr>
                <w:noProof/>
                <w:webHidden/>
              </w:rPr>
            </w:r>
            <w:r w:rsidR="00711B59" w:rsidRPr="00711B59">
              <w:rPr>
                <w:noProof/>
                <w:webHidden/>
              </w:rPr>
              <w:fldChar w:fldCharType="separate"/>
            </w:r>
            <w:r w:rsidR="00CE5B8D">
              <w:rPr>
                <w:noProof/>
                <w:webHidden/>
              </w:rPr>
              <w:t>69</w:t>
            </w:r>
            <w:r w:rsidR="00711B59" w:rsidRPr="00711B59">
              <w:rPr>
                <w:noProof/>
                <w:webHidden/>
              </w:rPr>
              <w:fldChar w:fldCharType="end"/>
            </w:r>
          </w:hyperlink>
        </w:p>
        <w:p w14:paraId="60F7CAAE" w14:textId="67FA2725" w:rsidR="00711B59" w:rsidRPr="00711B59" w:rsidRDefault="00000000" w:rsidP="00711B59">
          <w:pPr>
            <w:pStyle w:val="TOC1"/>
            <w:rPr>
              <w:rFonts w:asciiTheme="minorHAnsi" w:eastAsiaTheme="minorEastAsia" w:hAnsiTheme="minorHAnsi" w:cstheme="minorBidi"/>
              <w:b w:val="0"/>
              <w:bCs w:val="0"/>
              <w:sz w:val="22"/>
              <w:szCs w:val="22"/>
              <w:lang w:val="en-ID" w:eastAsia="en-ID"/>
            </w:rPr>
          </w:pPr>
          <w:hyperlink w:anchor="_Toc107363772" w:history="1">
            <w:r w:rsidR="00711B59" w:rsidRPr="00711B59">
              <w:rPr>
                <w:rStyle w:val="Hyperlink"/>
                <w:b w:val="0"/>
                <w:bCs w:val="0"/>
              </w:rPr>
              <w:t>DAFTAR PUSTAKA</w:t>
            </w:r>
            <w:r w:rsidR="00711B59" w:rsidRPr="00711B59">
              <w:rPr>
                <w:b w:val="0"/>
                <w:bCs w:val="0"/>
                <w:webHidden/>
              </w:rPr>
              <w:tab/>
            </w:r>
            <w:r w:rsidR="00711B59" w:rsidRPr="00711B59">
              <w:rPr>
                <w:b w:val="0"/>
                <w:bCs w:val="0"/>
                <w:webHidden/>
              </w:rPr>
              <w:fldChar w:fldCharType="begin"/>
            </w:r>
            <w:r w:rsidR="00711B59" w:rsidRPr="00711B59">
              <w:rPr>
                <w:b w:val="0"/>
                <w:bCs w:val="0"/>
                <w:webHidden/>
              </w:rPr>
              <w:instrText xml:space="preserve"> PAGEREF _Toc107363772 \h </w:instrText>
            </w:r>
            <w:r w:rsidR="00711B59" w:rsidRPr="00711B59">
              <w:rPr>
                <w:b w:val="0"/>
                <w:bCs w:val="0"/>
                <w:webHidden/>
              </w:rPr>
            </w:r>
            <w:r w:rsidR="00711B59" w:rsidRPr="00711B59">
              <w:rPr>
                <w:b w:val="0"/>
                <w:bCs w:val="0"/>
                <w:webHidden/>
              </w:rPr>
              <w:fldChar w:fldCharType="separate"/>
            </w:r>
            <w:r w:rsidR="00CE5B8D">
              <w:rPr>
                <w:b w:val="0"/>
                <w:bCs w:val="0"/>
                <w:webHidden/>
              </w:rPr>
              <w:t>70</w:t>
            </w:r>
            <w:r w:rsidR="00711B59" w:rsidRPr="00711B59">
              <w:rPr>
                <w:b w:val="0"/>
                <w:bCs w:val="0"/>
                <w:webHidden/>
              </w:rPr>
              <w:fldChar w:fldCharType="end"/>
            </w:r>
          </w:hyperlink>
        </w:p>
        <w:p w14:paraId="0E169F2F" w14:textId="1D2770C5" w:rsidR="00E05DD8" w:rsidRPr="00711B59" w:rsidRDefault="00E05DD8" w:rsidP="00711B59">
          <w:pPr>
            <w:spacing w:line="240" w:lineRule="auto"/>
          </w:pPr>
          <w:r w:rsidRPr="00711B59">
            <w:rPr>
              <w:noProof/>
            </w:rPr>
            <w:fldChar w:fldCharType="end"/>
          </w:r>
        </w:p>
      </w:sdtContent>
    </w:sdt>
    <w:p w14:paraId="4FF18F73" w14:textId="74084083" w:rsidR="00DF364A" w:rsidRDefault="00DF364A" w:rsidP="00EC1BFF">
      <w:pPr>
        <w:rPr>
          <w:rFonts w:cs="Times New Roman"/>
        </w:rPr>
      </w:pPr>
    </w:p>
    <w:p w14:paraId="7B9FE336" w14:textId="3FDC981C" w:rsidR="00502582" w:rsidRDefault="00502582" w:rsidP="00EC1BFF">
      <w:pPr>
        <w:rPr>
          <w:rFonts w:cs="Times New Roman"/>
        </w:rPr>
      </w:pPr>
    </w:p>
    <w:p w14:paraId="0CC45001" w14:textId="623DE411" w:rsidR="00502582" w:rsidRDefault="00502582" w:rsidP="00EC1BFF">
      <w:pPr>
        <w:rPr>
          <w:rFonts w:cs="Times New Roman"/>
        </w:rPr>
      </w:pPr>
    </w:p>
    <w:p w14:paraId="7B6358BB" w14:textId="2D50081A" w:rsidR="00502582" w:rsidRDefault="00502582" w:rsidP="00EC1BFF">
      <w:pPr>
        <w:rPr>
          <w:rFonts w:cs="Times New Roman"/>
        </w:rPr>
      </w:pPr>
    </w:p>
    <w:p w14:paraId="7253A52F" w14:textId="0DF4F0D1" w:rsidR="00502582" w:rsidRDefault="00502582" w:rsidP="00EC1BFF">
      <w:pPr>
        <w:rPr>
          <w:rFonts w:cs="Times New Roman"/>
        </w:rPr>
      </w:pPr>
    </w:p>
    <w:p w14:paraId="08C73568" w14:textId="5D588217" w:rsidR="00502582" w:rsidRDefault="00502582" w:rsidP="00EC1BFF">
      <w:pPr>
        <w:rPr>
          <w:rFonts w:cs="Times New Roman"/>
        </w:rPr>
      </w:pPr>
    </w:p>
    <w:p w14:paraId="278385BF" w14:textId="7BAEBE9C" w:rsidR="00502582" w:rsidRDefault="00502582" w:rsidP="00EC1BFF">
      <w:pPr>
        <w:rPr>
          <w:rFonts w:cs="Times New Roman"/>
        </w:rPr>
      </w:pPr>
    </w:p>
    <w:p w14:paraId="79D358C9" w14:textId="3C020970" w:rsidR="00502582" w:rsidRDefault="00502582" w:rsidP="00EC1BFF">
      <w:pPr>
        <w:rPr>
          <w:rFonts w:cs="Times New Roman"/>
        </w:rPr>
      </w:pPr>
    </w:p>
    <w:p w14:paraId="3530CF40" w14:textId="2C8BA19E" w:rsidR="00502582" w:rsidRDefault="00502582" w:rsidP="00EC1BFF">
      <w:pPr>
        <w:rPr>
          <w:rFonts w:cs="Times New Roman"/>
        </w:rPr>
      </w:pPr>
    </w:p>
    <w:p w14:paraId="03C3FC4D" w14:textId="5EE63924" w:rsidR="00502582" w:rsidRDefault="00502582" w:rsidP="00EC1BFF">
      <w:pPr>
        <w:rPr>
          <w:rFonts w:cs="Times New Roman"/>
        </w:rPr>
      </w:pPr>
    </w:p>
    <w:p w14:paraId="412AF7D0" w14:textId="2871C952" w:rsidR="00A2561A" w:rsidRDefault="00A2561A" w:rsidP="00EC1BFF">
      <w:pPr>
        <w:rPr>
          <w:rFonts w:cs="Times New Roman"/>
        </w:rPr>
      </w:pPr>
    </w:p>
    <w:p w14:paraId="304511B4" w14:textId="64C4E1BB" w:rsidR="00A2561A" w:rsidRDefault="00A2561A" w:rsidP="00EC1BFF">
      <w:pPr>
        <w:rPr>
          <w:rFonts w:cs="Times New Roman"/>
        </w:rPr>
      </w:pPr>
    </w:p>
    <w:p w14:paraId="7014BDBD" w14:textId="66BFF0B2" w:rsidR="00A2561A" w:rsidRDefault="00A2561A" w:rsidP="00EC1BFF">
      <w:pPr>
        <w:rPr>
          <w:rFonts w:cs="Times New Roman"/>
        </w:rPr>
      </w:pPr>
    </w:p>
    <w:p w14:paraId="6C81D260" w14:textId="4B70946D" w:rsidR="00A2561A" w:rsidRDefault="00A2561A" w:rsidP="00EC1BFF">
      <w:pPr>
        <w:rPr>
          <w:rFonts w:cs="Times New Roman"/>
        </w:rPr>
      </w:pPr>
    </w:p>
    <w:p w14:paraId="38FAF4A3" w14:textId="0E87DF4B" w:rsidR="00A2561A" w:rsidRDefault="00A2561A" w:rsidP="00EC1BFF">
      <w:pPr>
        <w:rPr>
          <w:rFonts w:cs="Times New Roman"/>
        </w:rPr>
      </w:pPr>
    </w:p>
    <w:p w14:paraId="0D8DFE11" w14:textId="1B588009" w:rsidR="00A2561A" w:rsidRDefault="00A2561A" w:rsidP="00EC1BFF">
      <w:pPr>
        <w:rPr>
          <w:rFonts w:cs="Times New Roman"/>
        </w:rPr>
      </w:pPr>
    </w:p>
    <w:p w14:paraId="2D34930A" w14:textId="54F9C232" w:rsidR="00A2561A" w:rsidRDefault="00A2561A" w:rsidP="00EC1BFF">
      <w:pPr>
        <w:rPr>
          <w:rFonts w:cs="Times New Roman"/>
        </w:rPr>
      </w:pPr>
    </w:p>
    <w:p w14:paraId="0C9BD0A8" w14:textId="50A0845D" w:rsidR="00A2561A" w:rsidRDefault="00A2561A" w:rsidP="00EC1BFF">
      <w:pPr>
        <w:rPr>
          <w:rFonts w:cs="Times New Roman"/>
        </w:rPr>
      </w:pPr>
    </w:p>
    <w:p w14:paraId="3902BAA1" w14:textId="38BE79F8" w:rsidR="00A2561A" w:rsidRDefault="00A2561A" w:rsidP="00EC1BFF">
      <w:pPr>
        <w:rPr>
          <w:rFonts w:cs="Times New Roman"/>
        </w:rPr>
      </w:pPr>
    </w:p>
    <w:p w14:paraId="7E5A03DE" w14:textId="5E53679D" w:rsidR="00A2561A" w:rsidRDefault="00A2561A" w:rsidP="00EC1BFF">
      <w:pPr>
        <w:rPr>
          <w:rFonts w:cs="Times New Roman"/>
        </w:rPr>
      </w:pPr>
    </w:p>
    <w:p w14:paraId="40BAD790" w14:textId="5AEC8DDF" w:rsidR="00A2561A" w:rsidRDefault="00A2561A" w:rsidP="00EC1BFF">
      <w:pPr>
        <w:rPr>
          <w:rFonts w:cs="Times New Roman"/>
        </w:rPr>
      </w:pPr>
    </w:p>
    <w:p w14:paraId="400B86B1" w14:textId="3B14C748" w:rsidR="00A2561A" w:rsidRDefault="00A2561A" w:rsidP="00EC1BFF">
      <w:pPr>
        <w:rPr>
          <w:rFonts w:cs="Times New Roman"/>
        </w:rPr>
      </w:pPr>
    </w:p>
    <w:p w14:paraId="272DEDE0" w14:textId="77777777" w:rsidR="00711B59" w:rsidRDefault="00711B59" w:rsidP="00EC1BFF">
      <w:pPr>
        <w:rPr>
          <w:rFonts w:cs="Times New Roman"/>
        </w:rPr>
      </w:pPr>
    </w:p>
    <w:p w14:paraId="16DF1E24" w14:textId="0893F8CA" w:rsidR="00A2561A" w:rsidRDefault="00A2561A" w:rsidP="00EC1BFF">
      <w:pPr>
        <w:rPr>
          <w:rFonts w:cs="Times New Roman"/>
        </w:rPr>
      </w:pPr>
    </w:p>
    <w:p w14:paraId="2FBC0938" w14:textId="5BBA66C9" w:rsidR="00A2561A" w:rsidRDefault="00A2561A" w:rsidP="00EC1BFF">
      <w:pPr>
        <w:rPr>
          <w:rFonts w:cs="Times New Roman"/>
        </w:rPr>
      </w:pPr>
    </w:p>
    <w:p w14:paraId="190604C3" w14:textId="77777777" w:rsidR="00A2561A" w:rsidRDefault="00A2561A" w:rsidP="00EC1BFF">
      <w:pPr>
        <w:rPr>
          <w:rFonts w:cs="Times New Roman"/>
        </w:rPr>
      </w:pPr>
    </w:p>
    <w:p w14:paraId="3338115C" w14:textId="08FEC34D" w:rsidR="00502582" w:rsidRDefault="00502582" w:rsidP="00EC1BFF">
      <w:pPr>
        <w:rPr>
          <w:rFonts w:cs="Times New Roman"/>
        </w:rPr>
      </w:pPr>
    </w:p>
    <w:p w14:paraId="564ACDC3" w14:textId="4A9FA522" w:rsidR="00632751" w:rsidRPr="009E5DB6" w:rsidRDefault="00632751">
      <w:pPr>
        <w:spacing w:line="240" w:lineRule="auto"/>
        <w:rPr>
          <w:rFonts w:eastAsia="Times New Roman" w:cs="Times New Roman"/>
          <w:b/>
          <w:color w:val="000000"/>
          <w:sz w:val="28"/>
          <w:szCs w:val="32"/>
          <w:lang w:val="en-US"/>
        </w:rPr>
      </w:pPr>
    </w:p>
    <w:p w14:paraId="7E8B3DA0" w14:textId="23A27839" w:rsidR="00E05DD8" w:rsidRDefault="00E05DD8" w:rsidP="00632751">
      <w:pPr>
        <w:pStyle w:val="Heading1"/>
        <w:numPr>
          <w:ilvl w:val="0"/>
          <w:numId w:val="0"/>
        </w:numPr>
        <w:rPr>
          <w:lang w:val="en-US"/>
        </w:rPr>
      </w:pPr>
      <w:bookmarkStart w:id="17" w:name="_Toc107363703"/>
      <w:r w:rsidRPr="009E5DB6">
        <w:rPr>
          <w:lang w:val="en-US"/>
        </w:rPr>
        <w:t>DAFTAR GAMBAR</w:t>
      </w:r>
      <w:bookmarkEnd w:id="17"/>
    </w:p>
    <w:p w14:paraId="2AEADDFA" w14:textId="0F528D4D" w:rsidR="00A2561A" w:rsidRDefault="00A2561A" w:rsidP="00A2561A">
      <w:pPr>
        <w:rPr>
          <w:lang w:val="en-US"/>
        </w:rPr>
      </w:pPr>
    </w:p>
    <w:p w14:paraId="6D036F67" w14:textId="77777777" w:rsidR="00A2561A" w:rsidRPr="00A2561A" w:rsidRDefault="00A2561A" w:rsidP="00A2561A">
      <w:pPr>
        <w:rPr>
          <w:lang w:val="en-US"/>
        </w:rPr>
      </w:pPr>
    </w:p>
    <w:p w14:paraId="159AED19" w14:textId="70FA99F9" w:rsidR="000146F3" w:rsidRDefault="008D54F6">
      <w:pPr>
        <w:pStyle w:val="TableofFigures"/>
        <w:tabs>
          <w:tab w:val="right" w:leader="dot" w:pos="7928"/>
        </w:tabs>
        <w:rPr>
          <w:rFonts w:asciiTheme="minorHAnsi" w:eastAsiaTheme="minorEastAsia" w:hAnsiTheme="minorHAnsi" w:cstheme="minorBidi"/>
          <w:noProof/>
          <w:sz w:val="22"/>
          <w:lang w:val="en-ID" w:eastAsia="en-ID"/>
        </w:rPr>
      </w:pPr>
      <w:r w:rsidRPr="009E5DB6">
        <w:rPr>
          <w:lang w:val="en-US"/>
        </w:rPr>
        <w:fldChar w:fldCharType="begin"/>
      </w:r>
      <w:r w:rsidRPr="009E5DB6">
        <w:rPr>
          <w:lang w:val="en-US"/>
        </w:rPr>
        <w:instrText xml:space="preserve"> TOC \f F \h \z \t "GAMBAR" \c "Gambar 2." </w:instrText>
      </w:r>
      <w:r w:rsidRPr="009E5DB6">
        <w:rPr>
          <w:lang w:val="en-US"/>
        </w:rPr>
        <w:fldChar w:fldCharType="separate"/>
      </w:r>
      <w:hyperlink w:anchor="_Toc106837260" w:history="1">
        <w:r w:rsidR="000146F3" w:rsidRPr="009666E1">
          <w:rPr>
            <w:rStyle w:val="Hyperlink"/>
            <w:noProof/>
          </w:rPr>
          <w:t>Gambar 2. 1</w:t>
        </w:r>
        <w:r w:rsidR="000146F3" w:rsidRPr="009666E1">
          <w:rPr>
            <w:rStyle w:val="Hyperlink"/>
            <w:noProof/>
            <w:lang w:val="en-US"/>
          </w:rPr>
          <w:t xml:space="preserve">. </w:t>
        </w:r>
        <w:r w:rsidR="000146F3" w:rsidRPr="009666E1">
          <w:rPr>
            <w:rStyle w:val="Hyperlink"/>
            <w:i/>
            <w:noProof/>
            <w:lang w:val="en-US"/>
          </w:rPr>
          <w:t>Angular Misalignment</w:t>
        </w:r>
        <w:r w:rsidR="000146F3">
          <w:rPr>
            <w:noProof/>
            <w:webHidden/>
          </w:rPr>
          <w:tab/>
        </w:r>
        <w:r w:rsidR="000146F3">
          <w:rPr>
            <w:noProof/>
            <w:webHidden/>
          </w:rPr>
          <w:fldChar w:fldCharType="begin"/>
        </w:r>
        <w:r w:rsidR="000146F3">
          <w:rPr>
            <w:noProof/>
            <w:webHidden/>
          </w:rPr>
          <w:instrText xml:space="preserve"> PAGEREF _Toc106837260 \h </w:instrText>
        </w:r>
        <w:r w:rsidR="000146F3">
          <w:rPr>
            <w:noProof/>
            <w:webHidden/>
          </w:rPr>
        </w:r>
        <w:r w:rsidR="000146F3">
          <w:rPr>
            <w:noProof/>
            <w:webHidden/>
          </w:rPr>
          <w:fldChar w:fldCharType="separate"/>
        </w:r>
        <w:r w:rsidR="00CE5B8D">
          <w:rPr>
            <w:noProof/>
            <w:webHidden/>
          </w:rPr>
          <w:t>6</w:t>
        </w:r>
        <w:r w:rsidR="000146F3">
          <w:rPr>
            <w:noProof/>
            <w:webHidden/>
          </w:rPr>
          <w:fldChar w:fldCharType="end"/>
        </w:r>
      </w:hyperlink>
    </w:p>
    <w:p w14:paraId="7386A0C2" w14:textId="51F6224C"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1" w:history="1">
        <w:r w:rsidR="000146F3" w:rsidRPr="009666E1">
          <w:rPr>
            <w:rStyle w:val="Hyperlink"/>
            <w:noProof/>
          </w:rPr>
          <w:t>Gambar 2. 2</w:t>
        </w:r>
        <w:r w:rsidR="000146F3" w:rsidRPr="009666E1">
          <w:rPr>
            <w:rStyle w:val="Hyperlink"/>
            <w:noProof/>
            <w:lang w:val="en-US"/>
          </w:rPr>
          <w:t xml:space="preserve">. </w:t>
        </w:r>
        <w:r w:rsidR="000146F3" w:rsidRPr="009666E1">
          <w:rPr>
            <w:rStyle w:val="Hyperlink"/>
            <w:i/>
            <w:noProof/>
            <w:lang w:val="en-US"/>
          </w:rPr>
          <w:t>Offset Alignment</w:t>
        </w:r>
        <w:r w:rsidR="000146F3">
          <w:rPr>
            <w:noProof/>
            <w:webHidden/>
          </w:rPr>
          <w:tab/>
        </w:r>
        <w:r w:rsidR="000146F3">
          <w:rPr>
            <w:noProof/>
            <w:webHidden/>
          </w:rPr>
          <w:fldChar w:fldCharType="begin"/>
        </w:r>
        <w:r w:rsidR="000146F3">
          <w:rPr>
            <w:noProof/>
            <w:webHidden/>
          </w:rPr>
          <w:instrText xml:space="preserve"> PAGEREF _Toc106837261 \h </w:instrText>
        </w:r>
        <w:r w:rsidR="000146F3">
          <w:rPr>
            <w:noProof/>
            <w:webHidden/>
          </w:rPr>
        </w:r>
        <w:r w:rsidR="000146F3">
          <w:rPr>
            <w:noProof/>
            <w:webHidden/>
          </w:rPr>
          <w:fldChar w:fldCharType="separate"/>
        </w:r>
        <w:r w:rsidR="00CE5B8D">
          <w:rPr>
            <w:noProof/>
            <w:webHidden/>
          </w:rPr>
          <w:t>6</w:t>
        </w:r>
        <w:r w:rsidR="000146F3">
          <w:rPr>
            <w:noProof/>
            <w:webHidden/>
          </w:rPr>
          <w:fldChar w:fldCharType="end"/>
        </w:r>
      </w:hyperlink>
    </w:p>
    <w:p w14:paraId="0ED23A06" w14:textId="7CDEB6BA"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2" w:history="1">
        <w:r w:rsidR="000146F3" w:rsidRPr="009666E1">
          <w:rPr>
            <w:rStyle w:val="Hyperlink"/>
            <w:noProof/>
          </w:rPr>
          <w:t>Gambar 2. 3</w:t>
        </w:r>
        <w:r w:rsidR="000146F3" w:rsidRPr="009666E1">
          <w:rPr>
            <w:rStyle w:val="Hyperlink"/>
            <w:noProof/>
            <w:lang w:val="en-US"/>
          </w:rPr>
          <w:t>.</w:t>
        </w:r>
        <w:r w:rsidR="000146F3" w:rsidRPr="009666E1">
          <w:rPr>
            <w:rStyle w:val="Hyperlink"/>
            <w:i/>
            <w:noProof/>
            <w:lang w:val="en-US"/>
          </w:rPr>
          <w:t>Combination Angular/Offset Misalignment</w:t>
        </w:r>
        <w:r w:rsidR="000146F3">
          <w:rPr>
            <w:noProof/>
            <w:webHidden/>
          </w:rPr>
          <w:tab/>
        </w:r>
        <w:r w:rsidR="000146F3">
          <w:rPr>
            <w:noProof/>
            <w:webHidden/>
          </w:rPr>
          <w:fldChar w:fldCharType="begin"/>
        </w:r>
        <w:r w:rsidR="000146F3">
          <w:rPr>
            <w:noProof/>
            <w:webHidden/>
          </w:rPr>
          <w:instrText xml:space="preserve"> PAGEREF _Toc106837262 \h </w:instrText>
        </w:r>
        <w:r w:rsidR="000146F3">
          <w:rPr>
            <w:noProof/>
            <w:webHidden/>
          </w:rPr>
        </w:r>
        <w:r w:rsidR="000146F3">
          <w:rPr>
            <w:noProof/>
            <w:webHidden/>
          </w:rPr>
          <w:fldChar w:fldCharType="separate"/>
        </w:r>
        <w:r w:rsidR="00CE5B8D">
          <w:rPr>
            <w:noProof/>
            <w:webHidden/>
          </w:rPr>
          <w:t>6</w:t>
        </w:r>
        <w:r w:rsidR="000146F3">
          <w:rPr>
            <w:noProof/>
            <w:webHidden/>
          </w:rPr>
          <w:fldChar w:fldCharType="end"/>
        </w:r>
      </w:hyperlink>
    </w:p>
    <w:p w14:paraId="3208C249" w14:textId="4CE7F4C6"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3" w:history="1">
        <w:r w:rsidR="000146F3" w:rsidRPr="009666E1">
          <w:rPr>
            <w:rStyle w:val="Hyperlink"/>
            <w:noProof/>
          </w:rPr>
          <w:t>Gambar 2. 4</w:t>
        </w:r>
        <w:r w:rsidR="000146F3" w:rsidRPr="009666E1">
          <w:rPr>
            <w:rStyle w:val="Hyperlink"/>
            <w:noProof/>
            <w:lang w:val="en-US"/>
          </w:rPr>
          <w:t>. Karakteristik Getaran</w:t>
        </w:r>
        <w:r w:rsidR="000146F3">
          <w:rPr>
            <w:noProof/>
            <w:webHidden/>
          </w:rPr>
          <w:tab/>
        </w:r>
        <w:r w:rsidR="000146F3">
          <w:rPr>
            <w:noProof/>
            <w:webHidden/>
          </w:rPr>
          <w:fldChar w:fldCharType="begin"/>
        </w:r>
        <w:r w:rsidR="000146F3">
          <w:rPr>
            <w:noProof/>
            <w:webHidden/>
          </w:rPr>
          <w:instrText xml:space="preserve"> PAGEREF _Toc106837263 \h </w:instrText>
        </w:r>
        <w:r w:rsidR="000146F3">
          <w:rPr>
            <w:noProof/>
            <w:webHidden/>
          </w:rPr>
        </w:r>
        <w:r w:rsidR="000146F3">
          <w:rPr>
            <w:noProof/>
            <w:webHidden/>
          </w:rPr>
          <w:fldChar w:fldCharType="separate"/>
        </w:r>
        <w:r w:rsidR="00CE5B8D">
          <w:rPr>
            <w:noProof/>
            <w:webHidden/>
          </w:rPr>
          <w:t>7</w:t>
        </w:r>
        <w:r w:rsidR="000146F3">
          <w:rPr>
            <w:noProof/>
            <w:webHidden/>
          </w:rPr>
          <w:fldChar w:fldCharType="end"/>
        </w:r>
      </w:hyperlink>
    </w:p>
    <w:p w14:paraId="151236A6" w14:textId="7907406E"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4" w:history="1">
        <w:r w:rsidR="000146F3" w:rsidRPr="009666E1">
          <w:rPr>
            <w:rStyle w:val="Hyperlink"/>
            <w:noProof/>
          </w:rPr>
          <w:t>Gambar 2. 5</w:t>
        </w:r>
        <w:r w:rsidR="000146F3" w:rsidRPr="009666E1">
          <w:rPr>
            <w:rStyle w:val="Hyperlink"/>
            <w:noProof/>
            <w:lang w:val="en-US"/>
          </w:rPr>
          <w:t>. Hubungan Antara Simpangan, Kecepatan, dan Percepatan Getaran</w:t>
        </w:r>
        <w:r w:rsidR="000146F3">
          <w:rPr>
            <w:noProof/>
            <w:webHidden/>
          </w:rPr>
          <w:tab/>
        </w:r>
        <w:r w:rsidR="000146F3">
          <w:rPr>
            <w:noProof/>
            <w:webHidden/>
          </w:rPr>
          <w:fldChar w:fldCharType="begin"/>
        </w:r>
        <w:r w:rsidR="000146F3">
          <w:rPr>
            <w:noProof/>
            <w:webHidden/>
          </w:rPr>
          <w:instrText xml:space="preserve"> PAGEREF _Toc106837264 \h </w:instrText>
        </w:r>
        <w:r w:rsidR="000146F3">
          <w:rPr>
            <w:noProof/>
            <w:webHidden/>
          </w:rPr>
        </w:r>
        <w:r w:rsidR="000146F3">
          <w:rPr>
            <w:noProof/>
            <w:webHidden/>
          </w:rPr>
          <w:fldChar w:fldCharType="separate"/>
        </w:r>
        <w:r w:rsidR="00CE5B8D">
          <w:rPr>
            <w:noProof/>
            <w:webHidden/>
          </w:rPr>
          <w:t>9</w:t>
        </w:r>
        <w:r w:rsidR="000146F3">
          <w:rPr>
            <w:noProof/>
            <w:webHidden/>
          </w:rPr>
          <w:fldChar w:fldCharType="end"/>
        </w:r>
      </w:hyperlink>
    </w:p>
    <w:p w14:paraId="76C746C2" w14:textId="75872FFC"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5" w:history="1">
        <w:r w:rsidR="000146F3" w:rsidRPr="009666E1">
          <w:rPr>
            <w:rStyle w:val="Hyperlink"/>
            <w:noProof/>
          </w:rPr>
          <w:t>Gambar 2. 6</w:t>
        </w:r>
        <w:r w:rsidR="000146F3" w:rsidRPr="009666E1">
          <w:rPr>
            <w:rStyle w:val="Hyperlink"/>
            <w:noProof/>
            <w:lang w:val="en-US"/>
          </w:rPr>
          <w:t xml:space="preserve">. </w:t>
        </w:r>
        <w:r w:rsidR="000146F3" w:rsidRPr="009666E1">
          <w:rPr>
            <w:rStyle w:val="Hyperlink"/>
            <w:i/>
            <w:noProof/>
            <w:lang w:val="en-US"/>
          </w:rPr>
          <w:t xml:space="preserve">Static </w:t>
        </w:r>
        <w:r w:rsidR="00C67256" w:rsidRPr="00C67256">
          <w:rPr>
            <w:rStyle w:val="Hyperlink"/>
            <w:i/>
            <w:noProof/>
            <w:lang w:val="en-US"/>
          </w:rPr>
          <w:t>Unbalance</w:t>
        </w:r>
        <w:r w:rsidR="000146F3">
          <w:rPr>
            <w:noProof/>
            <w:webHidden/>
          </w:rPr>
          <w:tab/>
        </w:r>
        <w:r w:rsidR="000146F3">
          <w:rPr>
            <w:noProof/>
            <w:webHidden/>
          </w:rPr>
          <w:fldChar w:fldCharType="begin"/>
        </w:r>
        <w:r w:rsidR="000146F3">
          <w:rPr>
            <w:noProof/>
            <w:webHidden/>
          </w:rPr>
          <w:instrText xml:space="preserve"> PAGEREF _Toc106837265 \h </w:instrText>
        </w:r>
        <w:r w:rsidR="000146F3">
          <w:rPr>
            <w:noProof/>
            <w:webHidden/>
          </w:rPr>
        </w:r>
        <w:r w:rsidR="000146F3">
          <w:rPr>
            <w:noProof/>
            <w:webHidden/>
          </w:rPr>
          <w:fldChar w:fldCharType="separate"/>
        </w:r>
        <w:r w:rsidR="00CE5B8D">
          <w:rPr>
            <w:noProof/>
            <w:webHidden/>
          </w:rPr>
          <w:t>12</w:t>
        </w:r>
        <w:r w:rsidR="000146F3">
          <w:rPr>
            <w:noProof/>
            <w:webHidden/>
          </w:rPr>
          <w:fldChar w:fldCharType="end"/>
        </w:r>
      </w:hyperlink>
    </w:p>
    <w:p w14:paraId="55F2731E" w14:textId="2B38375D"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6" w:history="1">
        <w:r w:rsidR="000146F3" w:rsidRPr="009666E1">
          <w:rPr>
            <w:rStyle w:val="Hyperlink"/>
            <w:noProof/>
          </w:rPr>
          <w:t>Gambar 2. 7</w:t>
        </w:r>
        <w:r w:rsidR="000146F3" w:rsidRPr="009666E1">
          <w:rPr>
            <w:rStyle w:val="Hyperlink"/>
            <w:noProof/>
            <w:lang w:val="en-US"/>
          </w:rPr>
          <w:t xml:space="preserve">. </w:t>
        </w:r>
        <w:r w:rsidR="000146F3" w:rsidRPr="009666E1">
          <w:rPr>
            <w:rStyle w:val="Hyperlink"/>
            <w:i/>
            <w:noProof/>
            <w:lang w:val="en-US"/>
          </w:rPr>
          <w:t xml:space="preserve">Couple </w:t>
        </w:r>
        <w:r w:rsidR="00C67256" w:rsidRPr="00C67256">
          <w:rPr>
            <w:rStyle w:val="Hyperlink"/>
            <w:i/>
            <w:noProof/>
            <w:lang w:val="en-US"/>
          </w:rPr>
          <w:t>Unbalance</w:t>
        </w:r>
        <w:r w:rsidR="000146F3">
          <w:rPr>
            <w:noProof/>
            <w:webHidden/>
          </w:rPr>
          <w:tab/>
        </w:r>
        <w:r w:rsidR="000146F3">
          <w:rPr>
            <w:noProof/>
            <w:webHidden/>
          </w:rPr>
          <w:fldChar w:fldCharType="begin"/>
        </w:r>
        <w:r w:rsidR="000146F3">
          <w:rPr>
            <w:noProof/>
            <w:webHidden/>
          </w:rPr>
          <w:instrText xml:space="preserve"> PAGEREF _Toc106837266 \h </w:instrText>
        </w:r>
        <w:r w:rsidR="000146F3">
          <w:rPr>
            <w:noProof/>
            <w:webHidden/>
          </w:rPr>
        </w:r>
        <w:r w:rsidR="000146F3">
          <w:rPr>
            <w:noProof/>
            <w:webHidden/>
          </w:rPr>
          <w:fldChar w:fldCharType="separate"/>
        </w:r>
        <w:r w:rsidR="00CE5B8D">
          <w:rPr>
            <w:noProof/>
            <w:webHidden/>
          </w:rPr>
          <w:t>12</w:t>
        </w:r>
        <w:r w:rsidR="000146F3">
          <w:rPr>
            <w:noProof/>
            <w:webHidden/>
          </w:rPr>
          <w:fldChar w:fldCharType="end"/>
        </w:r>
      </w:hyperlink>
    </w:p>
    <w:p w14:paraId="51371C71" w14:textId="6426BA4F"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7" w:history="1">
        <w:r w:rsidR="000146F3" w:rsidRPr="009666E1">
          <w:rPr>
            <w:rStyle w:val="Hyperlink"/>
            <w:noProof/>
          </w:rPr>
          <w:t>Gambar 2. 8</w:t>
        </w:r>
        <w:r w:rsidR="000146F3" w:rsidRPr="009666E1">
          <w:rPr>
            <w:rStyle w:val="Hyperlink"/>
            <w:noProof/>
            <w:lang w:val="en-US"/>
          </w:rPr>
          <w:t xml:space="preserve">. </w:t>
        </w:r>
        <w:r w:rsidR="000146F3" w:rsidRPr="009666E1">
          <w:rPr>
            <w:rStyle w:val="Hyperlink"/>
            <w:i/>
            <w:noProof/>
            <w:lang w:val="en-US"/>
          </w:rPr>
          <w:t xml:space="preserve">Dynamic </w:t>
        </w:r>
        <w:r w:rsidR="00C67256" w:rsidRPr="00C67256">
          <w:rPr>
            <w:rStyle w:val="Hyperlink"/>
            <w:i/>
            <w:noProof/>
            <w:lang w:val="en-US"/>
          </w:rPr>
          <w:t>Unbalance</w:t>
        </w:r>
        <w:r w:rsidR="000146F3">
          <w:rPr>
            <w:noProof/>
            <w:webHidden/>
          </w:rPr>
          <w:tab/>
        </w:r>
        <w:r w:rsidR="000146F3">
          <w:rPr>
            <w:noProof/>
            <w:webHidden/>
          </w:rPr>
          <w:fldChar w:fldCharType="begin"/>
        </w:r>
        <w:r w:rsidR="000146F3">
          <w:rPr>
            <w:noProof/>
            <w:webHidden/>
          </w:rPr>
          <w:instrText xml:space="preserve"> PAGEREF _Toc106837267 \h </w:instrText>
        </w:r>
        <w:r w:rsidR="000146F3">
          <w:rPr>
            <w:noProof/>
            <w:webHidden/>
          </w:rPr>
        </w:r>
        <w:r w:rsidR="000146F3">
          <w:rPr>
            <w:noProof/>
            <w:webHidden/>
          </w:rPr>
          <w:fldChar w:fldCharType="separate"/>
        </w:r>
        <w:r w:rsidR="00CE5B8D">
          <w:rPr>
            <w:noProof/>
            <w:webHidden/>
          </w:rPr>
          <w:t>13</w:t>
        </w:r>
        <w:r w:rsidR="000146F3">
          <w:rPr>
            <w:noProof/>
            <w:webHidden/>
          </w:rPr>
          <w:fldChar w:fldCharType="end"/>
        </w:r>
      </w:hyperlink>
    </w:p>
    <w:p w14:paraId="4A4AED06" w14:textId="1D01D929"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8" w:history="1">
        <w:r w:rsidR="000146F3" w:rsidRPr="009666E1">
          <w:rPr>
            <w:rStyle w:val="Hyperlink"/>
            <w:noProof/>
          </w:rPr>
          <w:t>Gambar 2. 9</w:t>
        </w:r>
        <w:r w:rsidR="000146F3" w:rsidRPr="009666E1">
          <w:rPr>
            <w:rStyle w:val="Hyperlink"/>
            <w:noProof/>
            <w:lang w:val="en-US"/>
          </w:rPr>
          <w:t>. Jenis-jenis Kondisi Tak Seimbang</w:t>
        </w:r>
        <w:r w:rsidR="000146F3">
          <w:rPr>
            <w:noProof/>
            <w:webHidden/>
          </w:rPr>
          <w:tab/>
        </w:r>
        <w:r w:rsidR="000146F3">
          <w:rPr>
            <w:noProof/>
            <w:webHidden/>
          </w:rPr>
          <w:fldChar w:fldCharType="begin"/>
        </w:r>
        <w:r w:rsidR="000146F3">
          <w:rPr>
            <w:noProof/>
            <w:webHidden/>
          </w:rPr>
          <w:instrText xml:space="preserve"> PAGEREF _Toc106837268 \h </w:instrText>
        </w:r>
        <w:r w:rsidR="000146F3">
          <w:rPr>
            <w:noProof/>
            <w:webHidden/>
          </w:rPr>
        </w:r>
        <w:r w:rsidR="000146F3">
          <w:rPr>
            <w:noProof/>
            <w:webHidden/>
          </w:rPr>
          <w:fldChar w:fldCharType="separate"/>
        </w:r>
        <w:r w:rsidR="00CE5B8D">
          <w:rPr>
            <w:noProof/>
            <w:webHidden/>
          </w:rPr>
          <w:t>13</w:t>
        </w:r>
        <w:r w:rsidR="000146F3">
          <w:rPr>
            <w:noProof/>
            <w:webHidden/>
          </w:rPr>
          <w:fldChar w:fldCharType="end"/>
        </w:r>
      </w:hyperlink>
    </w:p>
    <w:p w14:paraId="3773CE14" w14:textId="4A43E94F"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69" w:history="1">
        <w:r w:rsidR="000146F3" w:rsidRPr="009666E1">
          <w:rPr>
            <w:rStyle w:val="Hyperlink"/>
            <w:noProof/>
          </w:rPr>
          <w:t>Gambar 2. 10. Penyeimbangan Dua Bidang Dengan Benda Dua Disk</w:t>
        </w:r>
        <w:r w:rsidR="000146F3">
          <w:rPr>
            <w:noProof/>
            <w:webHidden/>
          </w:rPr>
          <w:tab/>
        </w:r>
        <w:r w:rsidR="000146F3">
          <w:rPr>
            <w:noProof/>
            <w:webHidden/>
          </w:rPr>
          <w:fldChar w:fldCharType="begin"/>
        </w:r>
        <w:r w:rsidR="000146F3">
          <w:rPr>
            <w:noProof/>
            <w:webHidden/>
          </w:rPr>
          <w:instrText xml:space="preserve"> PAGEREF _Toc106837269 \h </w:instrText>
        </w:r>
        <w:r w:rsidR="000146F3">
          <w:rPr>
            <w:noProof/>
            <w:webHidden/>
          </w:rPr>
        </w:r>
        <w:r w:rsidR="000146F3">
          <w:rPr>
            <w:noProof/>
            <w:webHidden/>
          </w:rPr>
          <w:fldChar w:fldCharType="separate"/>
        </w:r>
        <w:r w:rsidR="00CE5B8D">
          <w:rPr>
            <w:noProof/>
            <w:webHidden/>
          </w:rPr>
          <w:t>14</w:t>
        </w:r>
        <w:r w:rsidR="000146F3">
          <w:rPr>
            <w:noProof/>
            <w:webHidden/>
          </w:rPr>
          <w:fldChar w:fldCharType="end"/>
        </w:r>
      </w:hyperlink>
    </w:p>
    <w:p w14:paraId="70B5B95E" w14:textId="6793152A"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70" w:history="1">
        <w:r w:rsidR="000146F3" w:rsidRPr="009666E1">
          <w:rPr>
            <w:rStyle w:val="Hyperlink"/>
            <w:bCs/>
            <w:noProof/>
          </w:rPr>
          <w:t>Gambar 2. 11</w:t>
        </w:r>
        <w:r w:rsidR="000146F3" w:rsidRPr="009666E1">
          <w:rPr>
            <w:rStyle w:val="Hyperlink"/>
            <w:bCs/>
            <w:noProof/>
            <w:lang w:val="en-US"/>
          </w:rPr>
          <w:t>. Grafik Klasifikasi Toleransi Getaran</w:t>
        </w:r>
        <w:r w:rsidR="000146F3">
          <w:rPr>
            <w:noProof/>
            <w:webHidden/>
          </w:rPr>
          <w:tab/>
        </w:r>
        <w:r w:rsidR="000146F3">
          <w:rPr>
            <w:noProof/>
            <w:webHidden/>
          </w:rPr>
          <w:fldChar w:fldCharType="begin"/>
        </w:r>
        <w:r w:rsidR="000146F3">
          <w:rPr>
            <w:noProof/>
            <w:webHidden/>
          </w:rPr>
          <w:instrText xml:space="preserve"> PAGEREF _Toc106837270 \h </w:instrText>
        </w:r>
        <w:r w:rsidR="000146F3">
          <w:rPr>
            <w:noProof/>
            <w:webHidden/>
          </w:rPr>
        </w:r>
        <w:r w:rsidR="000146F3">
          <w:rPr>
            <w:noProof/>
            <w:webHidden/>
          </w:rPr>
          <w:fldChar w:fldCharType="separate"/>
        </w:r>
        <w:r w:rsidR="00CE5B8D">
          <w:rPr>
            <w:noProof/>
            <w:webHidden/>
          </w:rPr>
          <w:t>17</w:t>
        </w:r>
        <w:r w:rsidR="000146F3">
          <w:rPr>
            <w:noProof/>
            <w:webHidden/>
          </w:rPr>
          <w:fldChar w:fldCharType="end"/>
        </w:r>
      </w:hyperlink>
    </w:p>
    <w:p w14:paraId="06953EC4" w14:textId="5E56E98B"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71" w:history="1">
        <w:r w:rsidR="000146F3" w:rsidRPr="009666E1">
          <w:rPr>
            <w:rStyle w:val="Hyperlink"/>
            <w:bCs/>
            <w:noProof/>
          </w:rPr>
          <w:t>Gambar 2. 12</w:t>
        </w:r>
        <w:r w:rsidR="000146F3" w:rsidRPr="009666E1">
          <w:rPr>
            <w:rStyle w:val="Hyperlink"/>
            <w:bCs/>
            <w:noProof/>
            <w:lang w:val="en-US"/>
          </w:rPr>
          <w:t xml:space="preserve"> </w:t>
        </w:r>
        <w:r w:rsidR="000146F3" w:rsidRPr="009666E1">
          <w:rPr>
            <w:rStyle w:val="Hyperlink"/>
            <w:bCs/>
            <w:noProof/>
          </w:rPr>
          <w:t>Bidang Penyeimbangan Dinamis</w:t>
        </w:r>
        <w:r w:rsidR="000146F3">
          <w:rPr>
            <w:noProof/>
            <w:webHidden/>
          </w:rPr>
          <w:tab/>
        </w:r>
        <w:r w:rsidR="000146F3">
          <w:rPr>
            <w:noProof/>
            <w:webHidden/>
          </w:rPr>
          <w:fldChar w:fldCharType="begin"/>
        </w:r>
        <w:r w:rsidR="000146F3">
          <w:rPr>
            <w:noProof/>
            <w:webHidden/>
          </w:rPr>
          <w:instrText xml:space="preserve"> PAGEREF _Toc106837271 \h </w:instrText>
        </w:r>
        <w:r w:rsidR="000146F3">
          <w:rPr>
            <w:noProof/>
            <w:webHidden/>
          </w:rPr>
        </w:r>
        <w:r w:rsidR="000146F3">
          <w:rPr>
            <w:noProof/>
            <w:webHidden/>
          </w:rPr>
          <w:fldChar w:fldCharType="separate"/>
        </w:r>
        <w:r w:rsidR="00CE5B8D">
          <w:rPr>
            <w:noProof/>
            <w:webHidden/>
          </w:rPr>
          <w:t>18</w:t>
        </w:r>
        <w:r w:rsidR="000146F3">
          <w:rPr>
            <w:noProof/>
            <w:webHidden/>
          </w:rPr>
          <w:fldChar w:fldCharType="end"/>
        </w:r>
      </w:hyperlink>
    </w:p>
    <w:p w14:paraId="0E50496A" w14:textId="0B8E0358" w:rsidR="000146F3" w:rsidRPr="000146F3" w:rsidRDefault="00000000" w:rsidP="000146F3">
      <w:pPr>
        <w:pStyle w:val="TableofFigures"/>
        <w:tabs>
          <w:tab w:val="right" w:leader="dot" w:pos="7928"/>
        </w:tabs>
        <w:rPr>
          <w:noProof/>
          <w:color w:val="0563C1"/>
          <w:u w:val="single"/>
        </w:rPr>
      </w:pPr>
      <w:hyperlink w:anchor="_Toc106837272" w:history="1">
        <w:r w:rsidR="000146F3" w:rsidRPr="009666E1">
          <w:rPr>
            <w:rStyle w:val="Hyperlink"/>
            <w:bCs/>
            <w:noProof/>
          </w:rPr>
          <w:t>Gambar 2. 13</w:t>
        </w:r>
        <w:r w:rsidR="000146F3" w:rsidRPr="009666E1">
          <w:rPr>
            <w:rStyle w:val="Hyperlink"/>
            <w:bCs/>
            <w:noProof/>
            <w:lang w:val="en-US"/>
          </w:rPr>
          <w:t>. Diagram Vektor Bantalan A Karena Massa Coba di Bidang 1</w:t>
        </w:r>
        <w:r w:rsidR="000146F3">
          <w:rPr>
            <w:noProof/>
            <w:webHidden/>
          </w:rPr>
          <w:tab/>
        </w:r>
        <w:r w:rsidR="000146F3">
          <w:rPr>
            <w:noProof/>
            <w:webHidden/>
          </w:rPr>
          <w:fldChar w:fldCharType="begin"/>
        </w:r>
        <w:r w:rsidR="000146F3">
          <w:rPr>
            <w:noProof/>
            <w:webHidden/>
          </w:rPr>
          <w:instrText xml:space="preserve"> PAGEREF _Toc106837272 \h </w:instrText>
        </w:r>
        <w:r w:rsidR="000146F3">
          <w:rPr>
            <w:noProof/>
            <w:webHidden/>
          </w:rPr>
        </w:r>
        <w:r w:rsidR="000146F3">
          <w:rPr>
            <w:noProof/>
            <w:webHidden/>
          </w:rPr>
          <w:fldChar w:fldCharType="separate"/>
        </w:r>
        <w:r w:rsidR="00CE5B8D">
          <w:rPr>
            <w:noProof/>
            <w:webHidden/>
          </w:rPr>
          <w:t>18</w:t>
        </w:r>
        <w:r w:rsidR="000146F3">
          <w:rPr>
            <w:noProof/>
            <w:webHidden/>
          </w:rPr>
          <w:fldChar w:fldCharType="end"/>
        </w:r>
      </w:hyperlink>
    </w:p>
    <w:p w14:paraId="60D01F79" w14:textId="77777777" w:rsidR="000146F3" w:rsidRDefault="008D54F6" w:rsidP="000146F3">
      <w:pPr>
        <w:spacing w:line="20" w:lineRule="exact"/>
        <w:rPr>
          <w:noProof/>
        </w:rPr>
      </w:pPr>
      <w:r w:rsidRPr="009E5DB6">
        <w:rPr>
          <w:lang w:val="en-US"/>
        </w:rPr>
        <w:fldChar w:fldCharType="end"/>
      </w:r>
      <w:r w:rsidR="000146F3">
        <w:rPr>
          <w:lang w:val="en-US"/>
        </w:rPr>
        <w:fldChar w:fldCharType="begin"/>
      </w:r>
      <w:r w:rsidR="000146F3">
        <w:rPr>
          <w:lang w:val="en-US"/>
        </w:rPr>
        <w:instrText xml:space="preserve"> TOC \h \z \c "Gambar 3." </w:instrText>
      </w:r>
      <w:r w:rsidR="000146F3">
        <w:rPr>
          <w:lang w:val="en-US"/>
        </w:rPr>
        <w:fldChar w:fldCharType="separate"/>
      </w:r>
    </w:p>
    <w:p w14:paraId="2B545786" w14:textId="764192CD"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89" w:history="1">
        <w:r w:rsidR="000146F3" w:rsidRPr="005C5D0B">
          <w:rPr>
            <w:rStyle w:val="Hyperlink"/>
            <w:noProof/>
          </w:rPr>
          <w:t>Gambar 3. 1</w:t>
        </w:r>
        <w:r w:rsidR="000146F3" w:rsidRPr="005C5D0B">
          <w:rPr>
            <w:rStyle w:val="Hyperlink"/>
            <w:noProof/>
            <w:lang w:val="en-US"/>
          </w:rPr>
          <w:t>. Diagram Alir Penelitian</w:t>
        </w:r>
        <w:r w:rsidR="000146F3">
          <w:rPr>
            <w:noProof/>
            <w:webHidden/>
          </w:rPr>
          <w:tab/>
        </w:r>
        <w:r w:rsidR="000146F3">
          <w:rPr>
            <w:noProof/>
            <w:webHidden/>
          </w:rPr>
          <w:fldChar w:fldCharType="begin"/>
        </w:r>
        <w:r w:rsidR="000146F3">
          <w:rPr>
            <w:noProof/>
            <w:webHidden/>
          </w:rPr>
          <w:instrText xml:space="preserve"> PAGEREF _Toc106837289 \h </w:instrText>
        </w:r>
        <w:r w:rsidR="000146F3">
          <w:rPr>
            <w:noProof/>
            <w:webHidden/>
          </w:rPr>
        </w:r>
        <w:r w:rsidR="000146F3">
          <w:rPr>
            <w:noProof/>
            <w:webHidden/>
          </w:rPr>
          <w:fldChar w:fldCharType="separate"/>
        </w:r>
        <w:r w:rsidR="00CE5B8D">
          <w:rPr>
            <w:noProof/>
            <w:webHidden/>
          </w:rPr>
          <w:t>28</w:t>
        </w:r>
        <w:r w:rsidR="000146F3">
          <w:rPr>
            <w:noProof/>
            <w:webHidden/>
          </w:rPr>
          <w:fldChar w:fldCharType="end"/>
        </w:r>
      </w:hyperlink>
    </w:p>
    <w:p w14:paraId="5DAE7F1A" w14:textId="28B7EBEC"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0" w:history="1">
        <w:r w:rsidR="000146F3" w:rsidRPr="005C5D0B">
          <w:rPr>
            <w:rStyle w:val="Hyperlink"/>
            <w:noProof/>
          </w:rPr>
          <w:t xml:space="preserve">Gambar 3. 2. Sketsa Modifikasi Rancangan Mesin Uji </w:t>
        </w:r>
        <w:r w:rsidR="00C67256" w:rsidRPr="00C67256">
          <w:rPr>
            <w:rStyle w:val="Hyperlink"/>
            <w:i/>
            <w:noProof/>
          </w:rPr>
          <w:t>Balancing</w:t>
        </w:r>
        <w:r w:rsidR="000146F3">
          <w:rPr>
            <w:noProof/>
            <w:webHidden/>
          </w:rPr>
          <w:tab/>
        </w:r>
        <w:r w:rsidR="000146F3">
          <w:rPr>
            <w:noProof/>
            <w:webHidden/>
          </w:rPr>
          <w:fldChar w:fldCharType="begin"/>
        </w:r>
        <w:r w:rsidR="000146F3">
          <w:rPr>
            <w:noProof/>
            <w:webHidden/>
          </w:rPr>
          <w:instrText xml:space="preserve"> PAGEREF _Toc106837290 \h </w:instrText>
        </w:r>
        <w:r w:rsidR="000146F3">
          <w:rPr>
            <w:noProof/>
            <w:webHidden/>
          </w:rPr>
        </w:r>
        <w:r w:rsidR="000146F3">
          <w:rPr>
            <w:noProof/>
            <w:webHidden/>
          </w:rPr>
          <w:fldChar w:fldCharType="separate"/>
        </w:r>
        <w:r w:rsidR="00CE5B8D">
          <w:rPr>
            <w:noProof/>
            <w:webHidden/>
          </w:rPr>
          <w:t>35</w:t>
        </w:r>
        <w:r w:rsidR="000146F3">
          <w:rPr>
            <w:noProof/>
            <w:webHidden/>
          </w:rPr>
          <w:fldChar w:fldCharType="end"/>
        </w:r>
      </w:hyperlink>
    </w:p>
    <w:p w14:paraId="0A4EF6F8" w14:textId="37A94EBE"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1" w:history="1">
        <w:r w:rsidR="000146F3" w:rsidRPr="005C5D0B">
          <w:rPr>
            <w:rStyle w:val="Hyperlink"/>
            <w:noProof/>
          </w:rPr>
          <w:t>Gambar 3. 3</w:t>
        </w:r>
        <w:r w:rsidR="000146F3" w:rsidRPr="005C5D0B">
          <w:rPr>
            <w:rStyle w:val="Hyperlink"/>
            <w:noProof/>
            <w:lang w:val="en-US"/>
          </w:rPr>
          <w:t xml:space="preserve">. </w:t>
        </w:r>
        <w:r w:rsidR="000146F3" w:rsidRPr="005C5D0B">
          <w:rPr>
            <w:rStyle w:val="Hyperlink"/>
            <w:noProof/>
          </w:rPr>
          <w:t>Gambar  Spesimen</w:t>
        </w:r>
        <w:r w:rsidR="000146F3">
          <w:rPr>
            <w:noProof/>
            <w:webHidden/>
          </w:rPr>
          <w:tab/>
        </w:r>
        <w:r w:rsidR="000146F3">
          <w:rPr>
            <w:noProof/>
            <w:webHidden/>
          </w:rPr>
          <w:fldChar w:fldCharType="begin"/>
        </w:r>
        <w:r w:rsidR="000146F3">
          <w:rPr>
            <w:noProof/>
            <w:webHidden/>
          </w:rPr>
          <w:instrText xml:space="preserve"> PAGEREF _Toc106837291 \h </w:instrText>
        </w:r>
        <w:r w:rsidR="000146F3">
          <w:rPr>
            <w:noProof/>
            <w:webHidden/>
          </w:rPr>
        </w:r>
        <w:r w:rsidR="000146F3">
          <w:rPr>
            <w:noProof/>
            <w:webHidden/>
          </w:rPr>
          <w:fldChar w:fldCharType="separate"/>
        </w:r>
        <w:r w:rsidR="00CE5B8D">
          <w:rPr>
            <w:noProof/>
            <w:webHidden/>
          </w:rPr>
          <w:t>35</w:t>
        </w:r>
        <w:r w:rsidR="000146F3">
          <w:rPr>
            <w:noProof/>
            <w:webHidden/>
          </w:rPr>
          <w:fldChar w:fldCharType="end"/>
        </w:r>
      </w:hyperlink>
    </w:p>
    <w:p w14:paraId="12653880" w14:textId="7DD8AF5D"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2" w:history="1">
        <w:r w:rsidR="000146F3" w:rsidRPr="005C5D0B">
          <w:rPr>
            <w:rStyle w:val="Hyperlink"/>
            <w:noProof/>
          </w:rPr>
          <w:t>Gambar 3. 4</w:t>
        </w:r>
        <w:r w:rsidR="000146F3" w:rsidRPr="005C5D0B">
          <w:rPr>
            <w:rStyle w:val="Hyperlink"/>
            <w:noProof/>
            <w:lang w:val="en-US"/>
          </w:rPr>
          <w:t>. P</w:t>
        </w:r>
        <w:r w:rsidR="000146F3" w:rsidRPr="005C5D0B">
          <w:rPr>
            <w:rStyle w:val="Hyperlink"/>
            <w:noProof/>
          </w:rPr>
          <w:t>illow Block Bearing</w:t>
        </w:r>
        <w:r w:rsidR="000146F3">
          <w:rPr>
            <w:noProof/>
            <w:webHidden/>
          </w:rPr>
          <w:tab/>
        </w:r>
        <w:r w:rsidR="000146F3">
          <w:rPr>
            <w:noProof/>
            <w:webHidden/>
          </w:rPr>
          <w:fldChar w:fldCharType="begin"/>
        </w:r>
        <w:r w:rsidR="000146F3">
          <w:rPr>
            <w:noProof/>
            <w:webHidden/>
          </w:rPr>
          <w:instrText xml:space="preserve"> PAGEREF _Toc106837292 \h </w:instrText>
        </w:r>
        <w:r w:rsidR="000146F3">
          <w:rPr>
            <w:noProof/>
            <w:webHidden/>
          </w:rPr>
        </w:r>
        <w:r w:rsidR="000146F3">
          <w:rPr>
            <w:noProof/>
            <w:webHidden/>
          </w:rPr>
          <w:fldChar w:fldCharType="separate"/>
        </w:r>
        <w:r w:rsidR="00CE5B8D">
          <w:rPr>
            <w:noProof/>
            <w:webHidden/>
          </w:rPr>
          <w:t>36</w:t>
        </w:r>
        <w:r w:rsidR="000146F3">
          <w:rPr>
            <w:noProof/>
            <w:webHidden/>
          </w:rPr>
          <w:fldChar w:fldCharType="end"/>
        </w:r>
      </w:hyperlink>
    </w:p>
    <w:p w14:paraId="50354703" w14:textId="49885B29"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3" w:history="1">
        <w:r w:rsidR="000146F3" w:rsidRPr="005C5D0B">
          <w:rPr>
            <w:rStyle w:val="Hyperlink"/>
            <w:noProof/>
          </w:rPr>
          <w:t>Gambar 3. 5</w:t>
        </w:r>
        <w:r w:rsidR="000146F3" w:rsidRPr="005C5D0B">
          <w:rPr>
            <w:rStyle w:val="Hyperlink"/>
            <w:noProof/>
            <w:lang w:val="en-US"/>
          </w:rPr>
          <w:t xml:space="preserve">. </w:t>
        </w:r>
        <w:r w:rsidR="000146F3" w:rsidRPr="005C5D0B">
          <w:rPr>
            <w:rStyle w:val="Hyperlink"/>
            <w:noProof/>
          </w:rPr>
          <w:t>Motor Listrik</w:t>
        </w:r>
        <w:r w:rsidR="000146F3">
          <w:rPr>
            <w:noProof/>
            <w:webHidden/>
          </w:rPr>
          <w:tab/>
        </w:r>
        <w:r w:rsidR="000146F3">
          <w:rPr>
            <w:noProof/>
            <w:webHidden/>
          </w:rPr>
          <w:fldChar w:fldCharType="begin"/>
        </w:r>
        <w:r w:rsidR="000146F3">
          <w:rPr>
            <w:noProof/>
            <w:webHidden/>
          </w:rPr>
          <w:instrText xml:space="preserve"> PAGEREF _Toc106837293 \h </w:instrText>
        </w:r>
        <w:r w:rsidR="000146F3">
          <w:rPr>
            <w:noProof/>
            <w:webHidden/>
          </w:rPr>
        </w:r>
        <w:r w:rsidR="000146F3">
          <w:rPr>
            <w:noProof/>
            <w:webHidden/>
          </w:rPr>
          <w:fldChar w:fldCharType="separate"/>
        </w:r>
        <w:r w:rsidR="00CE5B8D">
          <w:rPr>
            <w:noProof/>
            <w:webHidden/>
          </w:rPr>
          <w:t>36</w:t>
        </w:r>
        <w:r w:rsidR="000146F3">
          <w:rPr>
            <w:noProof/>
            <w:webHidden/>
          </w:rPr>
          <w:fldChar w:fldCharType="end"/>
        </w:r>
      </w:hyperlink>
    </w:p>
    <w:p w14:paraId="26F226FE" w14:textId="10DEE181"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4" w:history="1">
        <w:r w:rsidR="000146F3" w:rsidRPr="005C5D0B">
          <w:rPr>
            <w:rStyle w:val="Hyperlink"/>
            <w:noProof/>
          </w:rPr>
          <w:t>Gambar 3. 6</w:t>
        </w:r>
        <w:r w:rsidR="000146F3" w:rsidRPr="005C5D0B">
          <w:rPr>
            <w:rStyle w:val="Hyperlink"/>
            <w:noProof/>
            <w:lang w:val="en-US"/>
          </w:rPr>
          <w:t xml:space="preserve">. </w:t>
        </w:r>
        <w:r w:rsidR="000146F3" w:rsidRPr="005C5D0B">
          <w:rPr>
            <w:rStyle w:val="Hyperlink"/>
            <w:noProof/>
          </w:rPr>
          <w:t>Inverter</w:t>
        </w:r>
        <w:r w:rsidR="000146F3">
          <w:rPr>
            <w:noProof/>
            <w:webHidden/>
          </w:rPr>
          <w:tab/>
        </w:r>
        <w:r w:rsidR="000146F3">
          <w:rPr>
            <w:noProof/>
            <w:webHidden/>
          </w:rPr>
          <w:fldChar w:fldCharType="begin"/>
        </w:r>
        <w:r w:rsidR="000146F3">
          <w:rPr>
            <w:noProof/>
            <w:webHidden/>
          </w:rPr>
          <w:instrText xml:space="preserve"> PAGEREF _Toc106837294 \h </w:instrText>
        </w:r>
        <w:r w:rsidR="000146F3">
          <w:rPr>
            <w:noProof/>
            <w:webHidden/>
          </w:rPr>
        </w:r>
        <w:r w:rsidR="000146F3">
          <w:rPr>
            <w:noProof/>
            <w:webHidden/>
          </w:rPr>
          <w:fldChar w:fldCharType="separate"/>
        </w:r>
        <w:r w:rsidR="00CE5B8D">
          <w:rPr>
            <w:noProof/>
            <w:webHidden/>
          </w:rPr>
          <w:t>37</w:t>
        </w:r>
        <w:r w:rsidR="000146F3">
          <w:rPr>
            <w:noProof/>
            <w:webHidden/>
          </w:rPr>
          <w:fldChar w:fldCharType="end"/>
        </w:r>
      </w:hyperlink>
    </w:p>
    <w:p w14:paraId="32CE9D24" w14:textId="61EE61EE"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5" w:history="1">
        <w:r w:rsidR="000146F3" w:rsidRPr="005C5D0B">
          <w:rPr>
            <w:rStyle w:val="Hyperlink"/>
            <w:noProof/>
          </w:rPr>
          <w:t>Gambar 3. 7</w:t>
        </w:r>
        <w:r w:rsidR="000146F3" w:rsidRPr="005C5D0B">
          <w:rPr>
            <w:rStyle w:val="Hyperlink"/>
            <w:noProof/>
            <w:lang w:val="en-US"/>
          </w:rPr>
          <w:t>. Vibrasi meter</w:t>
        </w:r>
        <w:r w:rsidR="000146F3">
          <w:rPr>
            <w:noProof/>
            <w:webHidden/>
          </w:rPr>
          <w:tab/>
        </w:r>
        <w:r w:rsidR="000146F3">
          <w:rPr>
            <w:noProof/>
            <w:webHidden/>
          </w:rPr>
          <w:fldChar w:fldCharType="begin"/>
        </w:r>
        <w:r w:rsidR="000146F3">
          <w:rPr>
            <w:noProof/>
            <w:webHidden/>
          </w:rPr>
          <w:instrText xml:space="preserve"> PAGEREF _Toc106837295 \h </w:instrText>
        </w:r>
        <w:r w:rsidR="000146F3">
          <w:rPr>
            <w:noProof/>
            <w:webHidden/>
          </w:rPr>
        </w:r>
        <w:r w:rsidR="000146F3">
          <w:rPr>
            <w:noProof/>
            <w:webHidden/>
          </w:rPr>
          <w:fldChar w:fldCharType="separate"/>
        </w:r>
        <w:r w:rsidR="00CE5B8D">
          <w:rPr>
            <w:noProof/>
            <w:webHidden/>
          </w:rPr>
          <w:t>38</w:t>
        </w:r>
        <w:r w:rsidR="000146F3">
          <w:rPr>
            <w:noProof/>
            <w:webHidden/>
          </w:rPr>
          <w:fldChar w:fldCharType="end"/>
        </w:r>
      </w:hyperlink>
    </w:p>
    <w:p w14:paraId="3B6F30C4" w14:textId="725C1E85"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6" w:history="1">
        <w:r w:rsidR="000146F3" w:rsidRPr="005C5D0B">
          <w:rPr>
            <w:rStyle w:val="Hyperlink"/>
            <w:noProof/>
          </w:rPr>
          <w:t>Gambar 3. 8</w:t>
        </w:r>
        <w:r w:rsidR="000146F3" w:rsidRPr="005C5D0B">
          <w:rPr>
            <w:rStyle w:val="Hyperlink"/>
            <w:noProof/>
            <w:lang w:val="en-US"/>
          </w:rPr>
          <w:t xml:space="preserve">. </w:t>
        </w:r>
        <w:r w:rsidR="000146F3" w:rsidRPr="005C5D0B">
          <w:rPr>
            <w:rStyle w:val="Hyperlink"/>
            <w:noProof/>
            <w:lang w:val="en-GB"/>
          </w:rPr>
          <w:t>Timbangan Digital</w:t>
        </w:r>
        <w:r w:rsidR="000146F3">
          <w:rPr>
            <w:noProof/>
            <w:webHidden/>
          </w:rPr>
          <w:tab/>
        </w:r>
        <w:r w:rsidR="000146F3">
          <w:rPr>
            <w:noProof/>
            <w:webHidden/>
          </w:rPr>
          <w:fldChar w:fldCharType="begin"/>
        </w:r>
        <w:r w:rsidR="000146F3">
          <w:rPr>
            <w:noProof/>
            <w:webHidden/>
          </w:rPr>
          <w:instrText xml:space="preserve"> PAGEREF _Toc106837296 \h </w:instrText>
        </w:r>
        <w:r w:rsidR="000146F3">
          <w:rPr>
            <w:noProof/>
            <w:webHidden/>
          </w:rPr>
        </w:r>
        <w:r w:rsidR="000146F3">
          <w:rPr>
            <w:noProof/>
            <w:webHidden/>
          </w:rPr>
          <w:fldChar w:fldCharType="separate"/>
        </w:r>
        <w:r w:rsidR="00CE5B8D">
          <w:rPr>
            <w:noProof/>
            <w:webHidden/>
          </w:rPr>
          <w:t>38</w:t>
        </w:r>
        <w:r w:rsidR="000146F3">
          <w:rPr>
            <w:noProof/>
            <w:webHidden/>
          </w:rPr>
          <w:fldChar w:fldCharType="end"/>
        </w:r>
      </w:hyperlink>
    </w:p>
    <w:p w14:paraId="33AE9C01" w14:textId="03CE7324"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7" w:history="1">
        <w:r w:rsidR="000146F3" w:rsidRPr="005C5D0B">
          <w:rPr>
            <w:rStyle w:val="Hyperlink"/>
            <w:noProof/>
          </w:rPr>
          <w:t>Gambar 3. 9</w:t>
        </w:r>
        <w:r w:rsidR="000146F3" w:rsidRPr="005C5D0B">
          <w:rPr>
            <w:rStyle w:val="Hyperlink"/>
            <w:noProof/>
            <w:lang w:val="en-US"/>
          </w:rPr>
          <w:t>. Tachometer</w:t>
        </w:r>
        <w:r w:rsidR="000146F3">
          <w:rPr>
            <w:noProof/>
            <w:webHidden/>
          </w:rPr>
          <w:tab/>
        </w:r>
        <w:r w:rsidR="000146F3">
          <w:rPr>
            <w:noProof/>
            <w:webHidden/>
          </w:rPr>
          <w:fldChar w:fldCharType="begin"/>
        </w:r>
        <w:r w:rsidR="000146F3">
          <w:rPr>
            <w:noProof/>
            <w:webHidden/>
          </w:rPr>
          <w:instrText xml:space="preserve"> PAGEREF _Toc106837297 \h </w:instrText>
        </w:r>
        <w:r w:rsidR="000146F3">
          <w:rPr>
            <w:noProof/>
            <w:webHidden/>
          </w:rPr>
        </w:r>
        <w:r w:rsidR="000146F3">
          <w:rPr>
            <w:noProof/>
            <w:webHidden/>
          </w:rPr>
          <w:fldChar w:fldCharType="separate"/>
        </w:r>
        <w:r w:rsidR="00CE5B8D">
          <w:rPr>
            <w:noProof/>
            <w:webHidden/>
          </w:rPr>
          <w:t>39</w:t>
        </w:r>
        <w:r w:rsidR="000146F3">
          <w:rPr>
            <w:noProof/>
            <w:webHidden/>
          </w:rPr>
          <w:fldChar w:fldCharType="end"/>
        </w:r>
      </w:hyperlink>
    </w:p>
    <w:p w14:paraId="4CA3B32C" w14:textId="56D3AA48"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8" w:history="1">
        <w:r w:rsidR="000146F3" w:rsidRPr="005C5D0B">
          <w:rPr>
            <w:rStyle w:val="Hyperlink"/>
            <w:noProof/>
          </w:rPr>
          <w:t>Gambar 3. 10</w:t>
        </w:r>
        <w:r w:rsidR="000146F3" w:rsidRPr="005C5D0B">
          <w:rPr>
            <w:rStyle w:val="Hyperlink"/>
            <w:noProof/>
            <w:lang w:val="en-US"/>
          </w:rPr>
          <w:t xml:space="preserve">. </w:t>
        </w:r>
        <w:r w:rsidR="000146F3" w:rsidRPr="005C5D0B">
          <w:rPr>
            <w:rStyle w:val="Hyperlink"/>
            <w:noProof/>
          </w:rPr>
          <w:t>Sleeve Coupler</w:t>
        </w:r>
        <w:r w:rsidR="000146F3">
          <w:rPr>
            <w:noProof/>
            <w:webHidden/>
          </w:rPr>
          <w:tab/>
        </w:r>
        <w:r w:rsidR="000146F3">
          <w:rPr>
            <w:noProof/>
            <w:webHidden/>
          </w:rPr>
          <w:fldChar w:fldCharType="begin"/>
        </w:r>
        <w:r w:rsidR="000146F3">
          <w:rPr>
            <w:noProof/>
            <w:webHidden/>
          </w:rPr>
          <w:instrText xml:space="preserve"> PAGEREF _Toc106837298 \h </w:instrText>
        </w:r>
        <w:r w:rsidR="000146F3">
          <w:rPr>
            <w:noProof/>
            <w:webHidden/>
          </w:rPr>
        </w:r>
        <w:r w:rsidR="000146F3">
          <w:rPr>
            <w:noProof/>
            <w:webHidden/>
          </w:rPr>
          <w:fldChar w:fldCharType="separate"/>
        </w:r>
        <w:r w:rsidR="00CE5B8D">
          <w:rPr>
            <w:noProof/>
            <w:webHidden/>
          </w:rPr>
          <w:t>39</w:t>
        </w:r>
        <w:r w:rsidR="000146F3">
          <w:rPr>
            <w:noProof/>
            <w:webHidden/>
          </w:rPr>
          <w:fldChar w:fldCharType="end"/>
        </w:r>
      </w:hyperlink>
    </w:p>
    <w:p w14:paraId="3F1D6C89" w14:textId="3C01158F"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299" w:history="1">
        <w:r w:rsidR="000146F3" w:rsidRPr="005C5D0B">
          <w:rPr>
            <w:rStyle w:val="Hyperlink"/>
            <w:noProof/>
          </w:rPr>
          <w:t>Gambar 3. 11</w:t>
        </w:r>
        <w:r w:rsidR="000146F3" w:rsidRPr="005C5D0B">
          <w:rPr>
            <w:rStyle w:val="Hyperlink"/>
            <w:noProof/>
            <w:lang w:val="en-US"/>
          </w:rPr>
          <w:t xml:space="preserve">. </w:t>
        </w:r>
        <w:r w:rsidR="000146F3" w:rsidRPr="005C5D0B">
          <w:rPr>
            <w:rStyle w:val="Hyperlink"/>
            <w:noProof/>
          </w:rPr>
          <w:t>Besi Hollow</w:t>
        </w:r>
        <w:r w:rsidR="000146F3">
          <w:rPr>
            <w:noProof/>
            <w:webHidden/>
          </w:rPr>
          <w:tab/>
        </w:r>
        <w:r w:rsidR="000146F3">
          <w:rPr>
            <w:noProof/>
            <w:webHidden/>
          </w:rPr>
          <w:fldChar w:fldCharType="begin"/>
        </w:r>
        <w:r w:rsidR="000146F3">
          <w:rPr>
            <w:noProof/>
            <w:webHidden/>
          </w:rPr>
          <w:instrText xml:space="preserve"> PAGEREF _Toc106837299 \h </w:instrText>
        </w:r>
        <w:r w:rsidR="000146F3">
          <w:rPr>
            <w:noProof/>
            <w:webHidden/>
          </w:rPr>
        </w:r>
        <w:r w:rsidR="000146F3">
          <w:rPr>
            <w:noProof/>
            <w:webHidden/>
          </w:rPr>
          <w:fldChar w:fldCharType="separate"/>
        </w:r>
        <w:r w:rsidR="00CE5B8D">
          <w:rPr>
            <w:noProof/>
            <w:webHidden/>
          </w:rPr>
          <w:t>40</w:t>
        </w:r>
        <w:r w:rsidR="000146F3">
          <w:rPr>
            <w:noProof/>
            <w:webHidden/>
          </w:rPr>
          <w:fldChar w:fldCharType="end"/>
        </w:r>
      </w:hyperlink>
    </w:p>
    <w:p w14:paraId="66D99D88" w14:textId="20C88777"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0" w:history="1">
        <w:r w:rsidR="000146F3" w:rsidRPr="005C5D0B">
          <w:rPr>
            <w:rStyle w:val="Hyperlink"/>
            <w:noProof/>
          </w:rPr>
          <w:t>Gambar 3. 12</w:t>
        </w:r>
        <w:r w:rsidR="000146F3" w:rsidRPr="005C5D0B">
          <w:rPr>
            <w:rStyle w:val="Hyperlink"/>
            <w:noProof/>
            <w:lang w:val="en-US"/>
          </w:rPr>
          <w:t xml:space="preserve">. </w:t>
        </w:r>
        <w:r w:rsidR="000146F3" w:rsidRPr="005C5D0B">
          <w:rPr>
            <w:rStyle w:val="Hyperlink"/>
            <w:noProof/>
          </w:rPr>
          <w:t>Besi Plat</w:t>
        </w:r>
        <w:r w:rsidR="000146F3">
          <w:rPr>
            <w:noProof/>
            <w:webHidden/>
          </w:rPr>
          <w:tab/>
        </w:r>
        <w:r w:rsidR="000146F3">
          <w:rPr>
            <w:noProof/>
            <w:webHidden/>
          </w:rPr>
          <w:fldChar w:fldCharType="begin"/>
        </w:r>
        <w:r w:rsidR="000146F3">
          <w:rPr>
            <w:noProof/>
            <w:webHidden/>
          </w:rPr>
          <w:instrText xml:space="preserve"> PAGEREF _Toc106837300 \h </w:instrText>
        </w:r>
        <w:r w:rsidR="000146F3">
          <w:rPr>
            <w:noProof/>
            <w:webHidden/>
          </w:rPr>
        </w:r>
        <w:r w:rsidR="000146F3">
          <w:rPr>
            <w:noProof/>
            <w:webHidden/>
          </w:rPr>
          <w:fldChar w:fldCharType="separate"/>
        </w:r>
        <w:r w:rsidR="00CE5B8D">
          <w:rPr>
            <w:noProof/>
            <w:webHidden/>
          </w:rPr>
          <w:t>40</w:t>
        </w:r>
        <w:r w:rsidR="000146F3">
          <w:rPr>
            <w:noProof/>
            <w:webHidden/>
          </w:rPr>
          <w:fldChar w:fldCharType="end"/>
        </w:r>
      </w:hyperlink>
    </w:p>
    <w:p w14:paraId="457D5B79" w14:textId="7F613A5D"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1" w:history="1">
        <w:r w:rsidR="000146F3" w:rsidRPr="005C5D0B">
          <w:rPr>
            <w:rStyle w:val="Hyperlink"/>
            <w:noProof/>
          </w:rPr>
          <w:t>Gambar 3. 13</w:t>
        </w:r>
        <w:r w:rsidR="000146F3" w:rsidRPr="005C5D0B">
          <w:rPr>
            <w:rStyle w:val="Hyperlink"/>
            <w:noProof/>
            <w:lang w:val="en-US"/>
          </w:rPr>
          <w:t xml:space="preserve">. </w:t>
        </w:r>
        <w:r w:rsidR="000146F3" w:rsidRPr="005C5D0B">
          <w:rPr>
            <w:rStyle w:val="Hyperlink"/>
            <w:noProof/>
          </w:rPr>
          <w:t>Besi Silinder</w:t>
        </w:r>
        <w:r w:rsidR="000146F3">
          <w:rPr>
            <w:noProof/>
            <w:webHidden/>
          </w:rPr>
          <w:tab/>
        </w:r>
        <w:r w:rsidR="000146F3">
          <w:rPr>
            <w:noProof/>
            <w:webHidden/>
          </w:rPr>
          <w:fldChar w:fldCharType="begin"/>
        </w:r>
        <w:r w:rsidR="000146F3">
          <w:rPr>
            <w:noProof/>
            <w:webHidden/>
          </w:rPr>
          <w:instrText xml:space="preserve"> PAGEREF _Toc106837301 \h </w:instrText>
        </w:r>
        <w:r w:rsidR="000146F3">
          <w:rPr>
            <w:noProof/>
            <w:webHidden/>
          </w:rPr>
        </w:r>
        <w:r w:rsidR="000146F3">
          <w:rPr>
            <w:noProof/>
            <w:webHidden/>
          </w:rPr>
          <w:fldChar w:fldCharType="separate"/>
        </w:r>
        <w:r w:rsidR="00CE5B8D">
          <w:rPr>
            <w:noProof/>
            <w:webHidden/>
          </w:rPr>
          <w:t>40</w:t>
        </w:r>
        <w:r w:rsidR="000146F3">
          <w:rPr>
            <w:noProof/>
            <w:webHidden/>
          </w:rPr>
          <w:fldChar w:fldCharType="end"/>
        </w:r>
      </w:hyperlink>
    </w:p>
    <w:p w14:paraId="752B0E77" w14:textId="0250D33F"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2" w:history="1">
        <w:r w:rsidR="000146F3" w:rsidRPr="005C5D0B">
          <w:rPr>
            <w:rStyle w:val="Hyperlink"/>
            <w:noProof/>
          </w:rPr>
          <w:t>Gambar 3. 14</w:t>
        </w:r>
        <w:r w:rsidR="000146F3" w:rsidRPr="005C5D0B">
          <w:rPr>
            <w:rStyle w:val="Hyperlink"/>
            <w:noProof/>
            <w:lang w:val="en-US"/>
          </w:rPr>
          <w:t>. Keadaan Beban</w:t>
        </w:r>
        <w:r w:rsidR="000146F3">
          <w:rPr>
            <w:noProof/>
            <w:webHidden/>
          </w:rPr>
          <w:tab/>
        </w:r>
        <w:r w:rsidR="000146F3">
          <w:rPr>
            <w:noProof/>
            <w:webHidden/>
          </w:rPr>
          <w:fldChar w:fldCharType="begin"/>
        </w:r>
        <w:r w:rsidR="000146F3">
          <w:rPr>
            <w:noProof/>
            <w:webHidden/>
          </w:rPr>
          <w:instrText xml:space="preserve"> PAGEREF _Toc106837302 \h </w:instrText>
        </w:r>
        <w:r w:rsidR="000146F3">
          <w:rPr>
            <w:noProof/>
            <w:webHidden/>
          </w:rPr>
        </w:r>
        <w:r w:rsidR="000146F3">
          <w:rPr>
            <w:noProof/>
            <w:webHidden/>
          </w:rPr>
          <w:fldChar w:fldCharType="separate"/>
        </w:r>
        <w:r w:rsidR="00CE5B8D">
          <w:rPr>
            <w:noProof/>
            <w:webHidden/>
          </w:rPr>
          <w:t>30</w:t>
        </w:r>
        <w:r w:rsidR="000146F3">
          <w:rPr>
            <w:noProof/>
            <w:webHidden/>
          </w:rPr>
          <w:fldChar w:fldCharType="end"/>
        </w:r>
      </w:hyperlink>
    </w:p>
    <w:p w14:paraId="0FD6DF73" w14:textId="27DF87C3"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3" w:history="1">
        <w:r w:rsidR="000146F3" w:rsidRPr="005C5D0B">
          <w:rPr>
            <w:rStyle w:val="Hyperlink"/>
            <w:noProof/>
          </w:rPr>
          <w:t>Gambar 3. 15</w:t>
        </w:r>
        <w:r w:rsidR="000146F3" w:rsidRPr="005C5D0B">
          <w:rPr>
            <w:rStyle w:val="Hyperlink"/>
            <w:noProof/>
            <w:lang w:val="en-US"/>
          </w:rPr>
          <w:t>. Bagian Bawah Meja</w:t>
        </w:r>
        <w:r w:rsidR="000146F3">
          <w:rPr>
            <w:noProof/>
            <w:webHidden/>
          </w:rPr>
          <w:tab/>
        </w:r>
        <w:r w:rsidR="000146F3">
          <w:rPr>
            <w:noProof/>
            <w:webHidden/>
          </w:rPr>
          <w:fldChar w:fldCharType="begin"/>
        </w:r>
        <w:r w:rsidR="000146F3">
          <w:rPr>
            <w:noProof/>
            <w:webHidden/>
          </w:rPr>
          <w:instrText xml:space="preserve"> PAGEREF _Toc106837303 \h </w:instrText>
        </w:r>
        <w:r w:rsidR="000146F3">
          <w:rPr>
            <w:noProof/>
            <w:webHidden/>
          </w:rPr>
        </w:r>
        <w:r w:rsidR="000146F3">
          <w:rPr>
            <w:noProof/>
            <w:webHidden/>
          </w:rPr>
          <w:fldChar w:fldCharType="separate"/>
        </w:r>
        <w:r w:rsidR="00CE5B8D">
          <w:rPr>
            <w:noProof/>
            <w:webHidden/>
          </w:rPr>
          <w:t>41</w:t>
        </w:r>
        <w:r w:rsidR="000146F3">
          <w:rPr>
            <w:noProof/>
            <w:webHidden/>
          </w:rPr>
          <w:fldChar w:fldCharType="end"/>
        </w:r>
      </w:hyperlink>
    </w:p>
    <w:p w14:paraId="4146E7C3" w14:textId="40EF2B71"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4" w:history="1">
        <w:r w:rsidR="000146F3" w:rsidRPr="005C5D0B">
          <w:rPr>
            <w:rStyle w:val="Hyperlink"/>
            <w:noProof/>
          </w:rPr>
          <w:t>Gambar 3. 16</w:t>
        </w:r>
        <w:r w:rsidR="000146F3" w:rsidRPr="005C5D0B">
          <w:rPr>
            <w:rStyle w:val="Hyperlink"/>
            <w:noProof/>
            <w:lang w:val="en-US"/>
          </w:rPr>
          <w:t>. Bagian Atas Meja</w:t>
        </w:r>
        <w:r w:rsidR="000146F3">
          <w:rPr>
            <w:noProof/>
            <w:webHidden/>
          </w:rPr>
          <w:tab/>
        </w:r>
        <w:r w:rsidR="000146F3">
          <w:rPr>
            <w:noProof/>
            <w:webHidden/>
          </w:rPr>
          <w:fldChar w:fldCharType="begin"/>
        </w:r>
        <w:r w:rsidR="000146F3">
          <w:rPr>
            <w:noProof/>
            <w:webHidden/>
          </w:rPr>
          <w:instrText xml:space="preserve"> PAGEREF _Toc106837304 \h </w:instrText>
        </w:r>
        <w:r w:rsidR="000146F3">
          <w:rPr>
            <w:noProof/>
            <w:webHidden/>
          </w:rPr>
        </w:r>
        <w:r w:rsidR="000146F3">
          <w:rPr>
            <w:noProof/>
            <w:webHidden/>
          </w:rPr>
          <w:fldChar w:fldCharType="separate"/>
        </w:r>
        <w:r w:rsidR="00CE5B8D">
          <w:rPr>
            <w:noProof/>
            <w:webHidden/>
          </w:rPr>
          <w:t>42</w:t>
        </w:r>
        <w:r w:rsidR="000146F3">
          <w:rPr>
            <w:noProof/>
            <w:webHidden/>
          </w:rPr>
          <w:fldChar w:fldCharType="end"/>
        </w:r>
      </w:hyperlink>
    </w:p>
    <w:p w14:paraId="58360B64" w14:textId="04EA9F7C"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5" w:history="1">
        <w:r w:rsidR="000146F3" w:rsidRPr="005C5D0B">
          <w:rPr>
            <w:rStyle w:val="Hyperlink"/>
            <w:noProof/>
          </w:rPr>
          <w:t>Gambar 3. 17</w:t>
        </w:r>
        <w:r w:rsidR="000146F3" w:rsidRPr="005C5D0B">
          <w:rPr>
            <w:rStyle w:val="Hyperlink"/>
            <w:noProof/>
            <w:lang w:val="en-US"/>
          </w:rPr>
          <w:t>. Bagian Dudukan Motor dan Bearing</w:t>
        </w:r>
        <w:r w:rsidR="000146F3">
          <w:rPr>
            <w:noProof/>
            <w:webHidden/>
          </w:rPr>
          <w:tab/>
        </w:r>
        <w:r w:rsidR="000146F3">
          <w:rPr>
            <w:noProof/>
            <w:webHidden/>
          </w:rPr>
          <w:fldChar w:fldCharType="begin"/>
        </w:r>
        <w:r w:rsidR="000146F3">
          <w:rPr>
            <w:noProof/>
            <w:webHidden/>
          </w:rPr>
          <w:instrText xml:space="preserve"> PAGEREF _Toc106837305 \h </w:instrText>
        </w:r>
        <w:r w:rsidR="000146F3">
          <w:rPr>
            <w:noProof/>
            <w:webHidden/>
          </w:rPr>
        </w:r>
        <w:r w:rsidR="000146F3">
          <w:rPr>
            <w:noProof/>
            <w:webHidden/>
          </w:rPr>
          <w:fldChar w:fldCharType="separate"/>
        </w:r>
        <w:r w:rsidR="00CE5B8D">
          <w:rPr>
            <w:noProof/>
            <w:webHidden/>
          </w:rPr>
          <w:t>43</w:t>
        </w:r>
        <w:r w:rsidR="000146F3">
          <w:rPr>
            <w:noProof/>
            <w:webHidden/>
          </w:rPr>
          <w:fldChar w:fldCharType="end"/>
        </w:r>
      </w:hyperlink>
    </w:p>
    <w:p w14:paraId="2C5FD638" w14:textId="50AACFA0"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6" w:history="1">
        <w:r w:rsidR="000146F3" w:rsidRPr="005C5D0B">
          <w:rPr>
            <w:rStyle w:val="Hyperlink"/>
            <w:noProof/>
          </w:rPr>
          <w:t>Gambar 3. 18</w:t>
        </w:r>
        <w:r w:rsidR="000146F3" w:rsidRPr="005C5D0B">
          <w:rPr>
            <w:rStyle w:val="Hyperlink"/>
            <w:noProof/>
            <w:lang w:val="en-US"/>
          </w:rPr>
          <w:t xml:space="preserve">. Komponen Benda Uji Berupa </w:t>
        </w:r>
        <w:r w:rsidR="000146F3" w:rsidRPr="005C5D0B">
          <w:rPr>
            <w:rStyle w:val="Hyperlink"/>
            <w:i/>
            <w:noProof/>
            <w:lang w:val="en-US"/>
          </w:rPr>
          <w:t>Disk</w:t>
        </w:r>
        <w:r w:rsidR="000146F3">
          <w:rPr>
            <w:noProof/>
            <w:webHidden/>
          </w:rPr>
          <w:tab/>
        </w:r>
        <w:r w:rsidR="000146F3">
          <w:rPr>
            <w:noProof/>
            <w:webHidden/>
          </w:rPr>
          <w:fldChar w:fldCharType="begin"/>
        </w:r>
        <w:r w:rsidR="000146F3">
          <w:rPr>
            <w:noProof/>
            <w:webHidden/>
          </w:rPr>
          <w:instrText xml:space="preserve"> PAGEREF _Toc106837306 \h </w:instrText>
        </w:r>
        <w:r w:rsidR="000146F3">
          <w:rPr>
            <w:noProof/>
            <w:webHidden/>
          </w:rPr>
        </w:r>
        <w:r w:rsidR="000146F3">
          <w:rPr>
            <w:noProof/>
            <w:webHidden/>
          </w:rPr>
          <w:fldChar w:fldCharType="separate"/>
        </w:r>
        <w:r w:rsidR="00CE5B8D">
          <w:rPr>
            <w:noProof/>
            <w:webHidden/>
          </w:rPr>
          <w:t>44</w:t>
        </w:r>
        <w:r w:rsidR="000146F3">
          <w:rPr>
            <w:noProof/>
            <w:webHidden/>
          </w:rPr>
          <w:fldChar w:fldCharType="end"/>
        </w:r>
      </w:hyperlink>
    </w:p>
    <w:p w14:paraId="73A9E27B" w14:textId="507DC748"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7" w:history="1">
        <w:r w:rsidR="000146F3" w:rsidRPr="005C5D0B">
          <w:rPr>
            <w:rStyle w:val="Hyperlink"/>
            <w:noProof/>
          </w:rPr>
          <w:t>Gambar 3. 19</w:t>
        </w:r>
        <w:r w:rsidR="000146F3" w:rsidRPr="005C5D0B">
          <w:rPr>
            <w:rStyle w:val="Hyperlink"/>
            <w:noProof/>
            <w:lang w:val="en-US"/>
          </w:rPr>
          <w:t>. Komponen Benda Uji dan Poros</w:t>
        </w:r>
        <w:r w:rsidR="000146F3">
          <w:rPr>
            <w:noProof/>
            <w:webHidden/>
          </w:rPr>
          <w:tab/>
        </w:r>
        <w:r w:rsidR="000146F3">
          <w:rPr>
            <w:noProof/>
            <w:webHidden/>
          </w:rPr>
          <w:fldChar w:fldCharType="begin"/>
        </w:r>
        <w:r w:rsidR="000146F3">
          <w:rPr>
            <w:noProof/>
            <w:webHidden/>
          </w:rPr>
          <w:instrText xml:space="preserve"> PAGEREF _Toc106837307 \h </w:instrText>
        </w:r>
        <w:r w:rsidR="000146F3">
          <w:rPr>
            <w:noProof/>
            <w:webHidden/>
          </w:rPr>
        </w:r>
        <w:r w:rsidR="000146F3">
          <w:rPr>
            <w:noProof/>
            <w:webHidden/>
          </w:rPr>
          <w:fldChar w:fldCharType="separate"/>
        </w:r>
        <w:r w:rsidR="00CE5B8D">
          <w:rPr>
            <w:noProof/>
            <w:webHidden/>
          </w:rPr>
          <w:t>44</w:t>
        </w:r>
        <w:r w:rsidR="000146F3">
          <w:rPr>
            <w:noProof/>
            <w:webHidden/>
          </w:rPr>
          <w:fldChar w:fldCharType="end"/>
        </w:r>
      </w:hyperlink>
    </w:p>
    <w:p w14:paraId="5762751B" w14:textId="7DDDF057"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08" w:history="1">
        <w:r w:rsidR="000146F3" w:rsidRPr="005C5D0B">
          <w:rPr>
            <w:rStyle w:val="Hyperlink"/>
            <w:noProof/>
          </w:rPr>
          <w:t>Gambar 3. 20</w:t>
        </w:r>
        <w:r w:rsidR="000146F3" w:rsidRPr="005C5D0B">
          <w:rPr>
            <w:rStyle w:val="Hyperlink"/>
            <w:noProof/>
            <w:lang w:val="en-US"/>
          </w:rPr>
          <w:t xml:space="preserve">. Alat Uji </w:t>
        </w:r>
        <w:r w:rsidR="00C67256" w:rsidRPr="00C67256">
          <w:rPr>
            <w:rStyle w:val="Hyperlink"/>
            <w:i/>
            <w:noProof/>
            <w:lang w:val="en-US"/>
          </w:rPr>
          <w:t>Balancing</w:t>
        </w:r>
        <w:r w:rsidR="000146F3" w:rsidRPr="005C5D0B">
          <w:rPr>
            <w:rStyle w:val="Hyperlink"/>
            <w:noProof/>
            <w:lang w:val="en-US"/>
          </w:rPr>
          <w:t xml:space="preserve"> Dinamis</w:t>
        </w:r>
        <w:r w:rsidR="000146F3">
          <w:rPr>
            <w:noProof/>
            <w:webHidden/>
          </w:rPr>
          <w:tab/>
        </w:r>
        <w:r w:rsidR="000146F3">
          <w:rPr>
            <w:noProof/>
            <w:webHidden/>
          </w:rPr>
          <w:fldChar w:fldCharType="begin"/>
        </w:r>
        <w:r w:rsidR="000146F3">
          <w:rPr>
            <w:noProof/>
            <w:webHidden/>
          </w:rPr>
          <w:instrText xml:space="preserve"> PAGEREF _Toc106837308 \h </w:instrText>
        </w:r>
        <w:r w:rsidR="000146F3">
          <w:rPr>
            <w:noProof/>
            <w:webHidden/>
          </w:rPr>
        </w:r>
        <w:r w:rsidR="000146F3">
          <w:rPr>
            <w:noProof/>
            <w:webHidden/>
          </w:rPr>
          <w:fldChar w:fldCharType="separate"/>
        </w:r>
        <w:r w:rsidR="00CE5B8D">
          <w:rPr>
            <w:noProof/>
            <w:webHidden/>
          </w:rPr>
          <w:t>46</w:t>
        </w:r>
        <w:r w:rsidR="000146F3">
          <w:rPr>
            <w:noProof/>
            <w:webHidden/>
          </w:rPr>
          <w:fldChar w:fldCharType="end"/>
        </w:r>
      </w:hyperlink>
    </w:p>
    <w:p w14:paraId="0F79BBF9" w14:textId="3E96C73B" w:rsidR="000146F3" w:rsidRPr="000146F3" w:rsidRDefault="000146F3" w:rsidP="000146F3">
      <w:pPr>
        <w:spacing w:line="20" w:lineRule="exact"/>
        <w:rPr>
          <w:noProof/>
          <w:lang w:val="en-US"/>
        </w:rPr>
      </w:pPr>
      <w:r>
        <w:rPr>
          <w:lang w:val="en-US"/>
        </w:rPr>
        <w:fldChar w:fldCharType="end"/>
      </w:r>
      <w:r>
        <w:rPr>
          <w:lang w:val="en-US"/>
        </w:rPr>
        <w:fldChar w:fldCharType="begin"/>
      </w:r>
      <w:r>
        <w:rPr>
          <w:lang w:val="en-US"/>
        </w:rPr>
        <w:instrText xml:space="preserve"> TOC \h \z \c "Gambar 4." </w:instrText>
      </w:r>
      <w:r>
        <w:rPr>
          <w:lang w:val="en-US"/>
        </w:rPr>
        <w:fldChar w:fldCharType="separate"/>
      </w:r>
    </w:p>
    <w:p w14:paraId="4C2D036B" w14:textId="0AE1F48F"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29" w:history="1">
        <w:r w:rsidR="000146F3" w:rsidRPr="00A04CE5">
          <w:rPr>
            <w:rStyle w:val="Hyperlink"/>
            <w:bCs/>
            <w:noProof/>
          </w:rPr>
          <w:t>Gambar 4. 1</w:t>
        </w:r>
        <w:r w:rsidR="000146F3" w:rsidRPr="00A04CE5">
          <w:rPr>
            <w:rStyle w:val="Hyperlink"/>
            <w:bCs/>
            <w:noProof/>
            <w:lang w:val="en-US"/>
          </w:rPr>
          <w:t xml:space="preserve"> Pengukuran awal getaran</w:t>
        </w:r>
        <w:r w:rsidR="000146F3">
          <w:rPr>
            <w:noProof/>
            <w:webHidden/>
          </w:rPr>
          <w:tab/>
        </w:r>
        <w:r w:rsidR="000146F3">
          <w:rPr>
            <w:noProof/>
            <w:webHidden/>
          </w:rPr>
          <w:fldChar w:fldCharType="begin"/>
        </w:r>
        <w:r w:rsidR="000146F3">
          <w:rPr>
            <w:noProof/>
            <w:webHidden/>
          </w:rPr>
          <w:instrText xml:space="preserve"> PAGEREF _Toc106837329 \h </w:instrText>
        </w:r>
        <w:r w:rsidR="000146F3">
          <w:rPr>
            <w:noProof/>
            <w:webHidden/>
          </w:rPr>
        </w:r>
        <w:r w:rsidR="000146F3">
          <w:rPr>
            <w:noProof/>
            <w:webHidden/>
          </w:rPr>
          <w:fldChar w:fldCharType="separate"/>
        </w:r>
        <w:r w:rsidR="00CE5B8D">
          <w:rPr>
            <w:noProof/>
            <w:webHidden/>
          </w:rPr>
          <w:t>50</w:t>
        </w:r>
        <w:r w:rsidR="000146F3">
          <w:rPr>
            <w:noProof/>
            <w:webHidden/>
          </w:rPr>
          <w:fldChar w:fldCharType="end"/>
        </w:r>
      </w:hyperlink>
    </w:p>
    <w:p w14:paraId="75E8F00B" w14:textId="6F631EDD"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0" w:history="1">
        <w:r w:rsidR="000146F3" w:rsidRPr="00A04CE5">
          <w:rPr>
            <w:rStyle w:val="Hyperlink"/>
            <w:noProof/>
          </w:rPr>
          <w:t>Gambar 4. 2</w:t>
        </w:r>
        <w:r w:rsidR="000146F3" w:rsidRPr="00A04CE5">
          <w:rPr>
            <w:rStyle w:val="Hyperlink"/>
            <w:noProof/>
            <w:lang w:val="en-US"/>
          </w:rPr>
          <w:t xml:space="preserve">. Pemasangan massa </w:t>
        </w:r>
        <w:r w:rsidR="00C67256" w:rsidRPr="00C67256">
          <w:rPr>
            <w:rStyle w:val="Hyperlink"/>
            <w:i/>
            <w:noProof/>
            <w:lang w:val="en-US"/>
          </w:rPr>
          <w:t>unbalance</w:t>
        </w:r>
        <w:r w:rsidR="000146F3">
          <w:rPr>
            <w:noProof/>
            <w:webHidden/>
          </w:rPr>
          <w:tab/>
        </w:r>
        <w:r w:rsidR="000146F3">
          <w:rPr>
            <w:noProof/>
            <w:webHidden/>
          </w:rPr>
          <w:fldChar w:fldCharType="begin"/>
        </w:r>
        <w:r w:rsidR="000146F3">
          <w:rPr>
            <w:noProof/>
            <w:webHidden/>
          </w:rPr>
          <w:instrText xml:space="preserve"> PAGEREF _Toc106837330 \h </w:instrText>
        </w:r>
        <w:r w:rsidR="000146F3">
          <w:rPr>
            <w:noProof/>
            <w:webHidden/>
          </w:rPr>
        </w:r>
        <w:r w:rsidR="000146F3">
          <w:rPr>
            <w:noProof/>
            <w:webHidden/>
          </w:rPr>
          <w:fldChar w:fldCharType="separate"/>
        </w:r>
        <w:r w:rsidR="00CE5B8D">
          <w:rPr>
            <w:noProof/>
            <w:webHidden/>
          </w:rPr>
          <w:t>51</w:t>
        </w:r>
        <w:r w:rsidR="000146F3">
          <w:rPr>
            <w:noProof/>
            <w:webHidden/>
          </w:rPr>
          <w:fldChar w:fldCharType="end"/>
        </w:r>
      </w:hyperlink>
    </w:p>
    <w:p w14:paraId="044DBD7A" w14:textId="543C4489"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1" w:history="1">
        <w:r w:rsidR="000146F3" w:rsidRPr="00A04CE5">
          <w:rPr>
            <w:rStyle w:val="Hyperlink"/>
            <w:bCs/>
            <w:noProof/>
          </w:rPr>
          <w:t>Gambar 4. 3</w:t>
        </w:r>
        <w:r w:rsidR="000146F3" w:rsidRPr="00A04CE5">
          <w:rPr>
            <w:rStyle w:val="Hyperlink"/>
            <w:bCs/>
            <w:noProof/>
            <w:lang w:val="en-US"/>
          </w:rPr>
          <w:t xml:space="preserve"> Pengukuran getaran setelah dipasang massa tak seimbang</w:t>
        </w:r>
        <w:r w:rsidR="000146F3">
          <w:rPr>
            <w:noProof/>
            <w:webHidden/>
          </w:rPr>
          <w:tab/>
        </w:r>
        <w:r w:rsidR="000146F3">
          <w:rPr>
            <w:noProof/>
            <w:webHidden/>
          </w:rPr>
          <w:fldChar w:fldCharType="begin"/>
        </w:r>
        <w:r w:rsidR="000146F3">
          <w:rPr>
            <w:noProof/>
            <w:webHidden/>
          </w:rPr>
          <w:instrText xml:space="preserve"> PAGEREF _Toc106837331 \h </w:instrText>
        </w:r>
        <w:r w:rsidR="000146F3">
          <w:rPr>
            <w:noProof/>
            <w:webHidden/>
          </w:rPr>
        </w:r>
        <w:r w:rsidR="000146F3">
          <w:rPr>
            <w:noProof/>
            <w:webHidden/>
          </w:rPr>
          <w:fldChar w:fldCharType="separate"/>
        </w:r>
        <w:r w:rsidR="00CE5B8D">
          <w:rPr>
            <w:noProof/>
            <w:webHidden/>
          </w:rPr>
          <w:t>51</w:t>
        </w:r>
        <w:r w:rsidR="000146F3">
          <w:rPr>
            <w:noProof/>
            <w:webHidden/>
          </w:rPr>
          <w:fldChar w:fldCharType="end"/>
        </w:r>
      </w:hyperlink>
    </w:p>
    <w:p w14:paraId="356A9EF4" w14:textId="4C154678"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2" w:history="1">
        <w:r w:rsidR="000146F3" w:rsidRPr="00A04CE5">
          <w:rPr>
            <w:rStyle w:val="Hyperlink"/>
            <w:bCs/>
            <w:noProof/>
          </w:rPr>
          <w:t>Gambar 4. 4</w:t>
        </w:r>
        <w:r w:rsidR="000146F3" w:rsidRPr="00A04CE5">
          <w:rPr>
            <w:rStyle w:val="Hyperlink"/>
            <w:bCs/>
            <w:noProof/>
            <w:lang w:val="en-US"/>
          </w:rPr>
          <w:t>. Posisi pemasangan massa coba untuk pengukuran</w:t>
        </w:r>
        <w:r w:rsidR="000146F3">
          <w:rPr>
            <w:noProof/>
            <w:webHidden/>
          </w:rPr>
          <w:tab/>
        </w:r>
        <w:r w:rsidR="000146F3">
          <w:rPr>
            <w:noProof/>
            <w:webHidden/>
          </w:rPr>
          <w:fldChar w:fldCharType="begin"/>
        </w:r>
        <w:r w:rsidR="000146F3">
          <w:rPr>
            <w:noProof/>
            <w:webHidden/>
          </w:rPr>
          <w:instrText xml:space="preserve"> PAGEREF _Toc106837332 \h </w:instrText>
        </w:r>
        <w:r w:rsidR="000146F3">
          <w:rPr>
            <w:noProof/>
            <w:webHidden/>
          </w:rPr>
        </w:r>
        <w:r w:rsidR="000146F3">
          <w:rPr>
            <w:noProof/>
            <w:webHidden/>
          </w:rPr>
          <w:fldChar w:fldCharType="separate"/>
        </w:r>
        <w:r w:rsidR="00CE5B8D">
          <w:rPr>
            <w:noProof/>
            <w:webHidden/>
          </w:rPr>
          <w:t>53</w:t>
        </w:r>
        <w:r w:rsidR="000146F3">
          <w:rPr>
            <w:noProof/>
            <w:webHidden/>
          </w:rPr>
          <w:fldChar w:fldCharType="end"/>
        </w:r>
      </w:hyperlink>
    </w:p>
    <w:p w14:paraId="5660C1DE" w14:textId="32AA3E02"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3" w:history="1">
        <w:r w:rsidR="000146F3" w:rsidRPr="00A04CE5">
          <w:rPr>
            <w:rStyle w:val="Hyperlink"/>
            <w:bCs/>
            <w:noProof/>
          </w:rPr>
          <w:t>Gambar 4. 5</w:t>
        </w:r>
        <w:r w:rsidR="000146F3" w:rsidRPr="00A04CE5">
          <w:rPr>
            <w:rStyle w:val="Hyperlink"/>
            <w:bCs/>
            <w:noProof/>
            <w:lang w:val="en-US"/>
          </w:rPr>
          <w:t xml:space="preserve"> Grafik Kenaikan Nilai Getaran Akibat Massa Tak seimbang</w:t>
        </w:r>
        <w:r w:rsidR="000146F3">
          <w:rPr>
            <w:noProof/>
            <w:webHidden/>
          </w:rPr>
          <w:tab/>
        </w:r>
        <w:r w:rsidR="000146F3">
          <w:rPr>
            <w:noProof/>
            <w:webHidden/>
          </w:rPr>
          <w:fldChar w:fldCharType="begin"/>
        </w:r>
        <w:r w:rsidR="000146F3">
          <w:rPr>
            <w:noProof/>
            <w:webHidden/>
          </w:rPr>
          <w:instrText xml:space="preserve"> PAGEREF _Toc106837333 \h </w:instrText>
        </w:r>
        <w:r w:rsidR="000146F3">
          <w:rPr>
            <w:noProof/>
            <w:webHidden/>
          </w:rPr>
        </w:r>
        <w:r w:rsidR="000146F3">
          <w:rPr>
            <w:noProof/>
            <w:webHidden/>
          </w:rPr>
          <w:fldChar w:fldCharType="separate"/>
        </w:r>
        <w:r w:rsidR="00CE5B8D">
          <w:rPr>
            <w:noProof/>
            <w:webHidden/>
          </w:rPr>
          <w:t>55</w:t>
        </w:r>
        <w:r w:rsidR="000146F3">
          <w:rPr>
            <w:noProof/>
            <w:webHidden/>
          </w:rPr>
          <w:fldChar w:fldCharType="end"/>
        </w:r>
      </w:hyperlink>
    </w:p>
    <w:p w14:paraId="58FA4993" w14:textId="1AB936F7"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4" w:history="1">
        <w:r w:rsidR="000146F3" w:rsidRPr="00A04CE5">
          <w:rPr>
            <w:rStyle w:val="Hyperlink"/>
            <w:bCs/>
            <w:noProof/>
          </w:rPr>
          <w:t>Gambar 4. 6</w:t>
        </w:r>
        <w:r w:rsidR="000146F3" w:rsidRPr="00A04CE5">
          <w:rPr>
            <w:rStyle w:val="Hyperlink"/>
            <w:bCs/>
            <w:noProof/>
            <w:lang w:val="en-US"/>
          </w:rPr>
          <w:t xml:space="preserve"> Posisi Massa Penyeimbang</w:t>
        </w:r>
        <w:r w:rsidR="000146F3">
          <w:rPr>
            <w:noProof/>
            <w:webHidden/>
          </w:rPr>
          <w:tab/>
        </w:r>
        <w:r w:rsidR="000146F3">
          <w:rPr>
            <w:noProof/>
            <w:webHidden/>
          </w:rPr>
          <w:fldChar w:fldCharType="begin"/>
        </w:r>
        <w:r w:rsidR="000146F3">
          <w:rPr>
            <w:noProof/>
            <w:webHidden/>
          </w:rPr>
          <w:instrText xml:space="preserve"> PAGEREF _Toc106837334 \h </w:instrText>
        </w:r>
        <w:r w:rsidR="000146F3">
          <w:rPr>
            <w:noProof/>
            <w:webHidden/>
          </w:rPr>
        </w:r>
        <w:r w:rsidR="000146F3">
          <w:rPr>
            <w:noProof/>
            <w:webHidden/>
          </w:rPr>
          <w:fldChar w:fldCharType="separate"/>
        </w:r>
        <w:r w:rsidR="00CE5B8D">
          <w:rPr>
            <w:noProof/>
            <w:webHidden/>
          </w:rPr>
          <w:t>59</w:t>
        </w:r>
        <w:r w:rsidR="000146F3">
          <w:rPr>
            <w:noProof/>
            <w:webHidden/>
          </w:rPr>
          <w:fldChar w:fldCharType="end"/>
        </w:r>
      </w:hyperlink>
    </w:p>
    <w:p w14:paraId="14E563C6" w14:textId="60527B85"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5" w:history="1">
        <w:r w:rsidR="000146F3" w:rsidRPr="00A04CE5">
          <w:rPr>
            <w:rStyle w:val="Hyperlink"/>
            <w:noProof/>
          </w:rPr>
          <w:t>Gambar 4. 7</w:t>
        </w:r>
        <w:r w:rsidR="000146F3" w:rsidRPr="00A04CE5">
          <w:rPr>
            <w:rStyle w:val="Hyperlink"/>
            <w:noProof/>
            <w:lang w:val="en-US"/>
          </w:rPr>
          <w:t xml:space="preserve"> Grafik Hasil Pengukuran Setelah Penyeimbangan</w:t>
        </w:r>
        <w:r w:rsidR="000146F3">
          <w:rPr>
            <w:noProof/>
            <w:webHidden/>
          </w:rPr>
          <w:tab/>
        </w:r>
        <w:r w:rsidR="000146F3">
          <w:rPr>
            <w:noProof/>
            <w:webHidden/>
          </w:rPr>
          <w:fldChar w:fldCharType="begin"/>
        </w:r>
        <w:r w:rsidR="000146F3">
          <w:rPr>
            <w:noProof/>
            <w:webHidden/>
          </w:rPr>
          <w:instrText xml:space="preserve"> PAGEREF _Toc106837335 \h </w:instrText>
        </w:r>
        <w:r w:rsidR="000146F3">
          <w:rPr>
            <w:noProof/>
            <w:webHidden/>
          </w:rPr>
        </w:r>
        <w:r w:rsidR="000146F3">
          <w:rPr>
            <w:noProof/>
            <w:webHidden/>
          </w:rPr>
          <w:fldChar w:fldCharType="separate"/>
        </w:r>
        <w:r w:rsidR="00CE5B8D">
          <w:rPr>
            <w:noProof/>
            <w:webHidden/>
          </w:rPr>
          <w:t>60</w:t>
        </w:r>
        <w:r w:rsidR="000146F3">
          <w:rPr>
            <w:noProof/>
            <w:webHidden/>
          </w:rPr>
          <w:fldChar w:fldCharType="end"/>
        </w:r>
      </w:hyperlink>
    </w:p>
    <w:p w14:paraId="3F314E77" w14:textId="1E45AAD1"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6" w:history="1">
        <w:r w:rsidR="000146F3" w:rsidRPr="00A04CE5">
          <w:rPr>
            <w:rStyle w:val="Hyperlink"/>
            <w:bCs/>
            <w:noProof/>
          </w:rPr>
          <w:t>Gambar 4. 8</w:t>
        </w:r>
        <w:r w:rsidR="000146F3" w:rsidRPr="00A04CE5">
          <w:rPr>
            <w:rStyle w:val="Hyperlink"/>
            <w:bCs/>
            <w:noProof/>
            <w:lang w:val="en-US"/>
          </w:rPr>
          <w:t xml:space="preserve"> Grafik Penurunan Nilai Getaran Setelah Penyeimbangan</w:t>
        </w:r>
        <w:r w:rsidR="000146F3">
          <w:rPr>
            <w:noProof/>
            <w:webHidden/>
          </w:rPr>
          <w:tab/>
        </w:r>
        <w:r w:rsidR="000146F3">
          <w:rPr>
            <w:noProof/>
            <w:webHidden/>
          </w:rPr>
          <w:fldChar w:fldCharType="begin"/>
        </w:r>
        <w:r w:rsidR="000146F3">
          <w:rPr>
            <w:noProof/>
            <w:webHidden/>
          </w:rPr>
          <w:instrText xml:space="preserve"> PAGEREF _Toc106837336 \h </w:instrText>
        </w:r>
        <w:r w:rsidR="000146F3">
          <w:rPr>
            <w:noProof/>
            <w:webHidden/>
          </w:rPr>
        </w:r>
        <w:r w:rsidR="000146F3">
          <w:rPr>
            <w:noProof/>
            <w:webHidden/>
          </w:rPr>
          <w:fldChar w:fldCharType="separate"/>
        </w:r>
        <w:r w:rsidR="00CE5B8D">
          <w:rPr>
            <w:noProof/>
            <w:webHidden/>
          </w:rPr>
          <w:t>61</w:t>
        </w:r>
        <w:r w:rsidR="000146F3">
          <w:rPr>
            <w:noProof/>
            <w:webHidden/>
          </w:rPr>
          <w:fldChar w:fldCharType="end"/>
        </w:r>
      </w:hyperlink>
    </w:p>
    <w:p w14:paraId="619BF329" w14:textId="0FE0BFFE"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7" w:history="1">
        <w:r w:rsidR="000146F3" w:rsidRPr="00A04CE5">
          <w:rPr>
            <w:rStyle w:val="Hyperlink"/>
            <w:bCs/>
            <w:noProof/>
          </w:rPr>
          <w:t>Gambar 4. 9</w:t>
        </w:r>
        <w:r w:rsidR="000146F3" w:rsidRPr="00A04CE5">
          <w:rPr>
            <w:rStyle w:val="Hyperlink"/>
            <w:bCs/>
            <w:noProof/>
            <w:lang w:val="en-US"/>
          </w:rPr>
          <w:t xml:space="preserve"> Grafik Hasil Penyeimbangan Pada Putaran 1000 RPM</w:t>
        </w:r>
        <w:r w:rsidR="000146F3">
          <w:rPr>
            <w:noProof/>
            <w:webHidden/>
          </w:rPr>
          <w:tab/>
        </w:r>
        <w:r w:rsidR="000146F3">
          <w:rPr>
            <w:noProof/>
            <w:webHidden/>
          </w:rPr>
          <w:fldChar w:fldCharType="begin"/>
        </w:r>
        <w:r w:rsidR="000146F3">
          <w:rPr>
            <w:noProof/>
            <w:webHidden/>
          </w:rPr>
          <w:instrText xml:space="preserve"> PAGEREF _Toc106837337 \h </w:instrText>
        </w:r>
        <w:r w:rsidR="000146F3">
          <w:rPr>
            <w:noProof/>
            <w:webHidden/>
          </w:rPr>
        </w:r>
        <w:r w:rsidR="000146F3">
          <w:rPr>
            <w:noProof/>
            <w:webHidden/>
          </w:rPr>
          <w:fldChar w:fldCharType="separate"/>
        </w:r>
        <w:r w:rsidR="00CE5B8D">
          <w:rPr>
            <w:noProof/>
            <w:webHidden/>
          </w:rPr>
          <w:t>62</w:t>
        </w:r>
        <w:r w:rsidR="000146F3">
          <w:rPr>
            <w:noProof/>
            <w:webHidden/>
          </w:rPr>
          <w:fldChar w:fldCharType="end"/>
        </w:r>
      </w:hyperlink>
    </w:p>
    <w:p w14:paraId="36CC541F" w14:textId="6D164DA0"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8" w:history="1">
        <w:r w:rsidR="000146F3" w:rsidRPr="00A04CE5">
          <w:rPr>
            <w:rStyle w:val="Hyperlink"/>
            <w:bCs/>
            <w:noProof/>
          </w:rPr>
          <w:t>Gambar 4. 10</w:t>
        </w:r>
        <w:r w:rsidR="000146F3" w:rsidRPr="00A04CE5">
          <w:rPr>
            <w:rStyle w:val="Hyperlink"/>
            <w:bCs/>
            <w:noProof/>
            <w:lang w:val="en-US"/>
          </w:rPr>
          <w:t xml:space="preserve"> Grafik Hasil Penyeimbangan Pada Putaran 1200 RPM</w:t>
        </w:r>
        <w:r w:rsidR="000146F3">
          <w:rPr>
            <w:noProof/>
            <w:webHidden/>
          </w:rPr>
          <w:tab/>
        </w:r>
        <w:r w:rsidR="000146F3">
          <w:rPr>
            <w:noProof/>
            <w:webHidden/>
          </w:rPr>
          <w:fldChar w:fldCharType="begin"/>
        </w:r>
        <w:r w:rsidR="000146F3">
          <w:rPr>
            <w:noProof/>
            <w:webHidden/>
          </w:rPr>
          <w:instrText xml:space="preserve"> PAGEREF _Toc106837338 \h </w:instrText>
        </w:r>
        <w:r w:rsidR="000146F3">
          <w:rPr>
            <w:noProof/>
            <w:webHidden/>
          </w:rPr>
        </w:r>
        <w:r w:rsidR="000146F3">
          <w:rPr>
            <w:noProof/>
            <w:webHidden/>
          </w:rPr>
          <w:fldChar w:fldCharType="separate"/>
        </w:r>
        <w:r w:rsidR="00CE5B8D">
          <w:rPr>
            <w:noProof/>
            <w:webHidden/>
          </w:rPr>
          <w:t>63</w:t>
        </w:r>
        <w:r w:rsidR="000146F3">
          <w:rPr>
            <w:noProof/>
            <w:webHidden/>
          </w:rPr>
          <w:fldChar w:fldCharType="end"/>
        </w:r>
      </w:hyperlink>
    </w:p>
    <w:p w14:paraId="57C3F623" w14:textId="0087A2BD"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39" w:history="1">
        <w:r w:rsidR="000146F3" w:rsidRPr="00A04CE5">
          <w:rPr>
            <w:rStyle w:val="Hyperlink"/>
            <w:bCs/>
            <w:noProof/>
          </w:rPr>
          <w:t>Gambar 4. 11</w:t>
        </w:r>
        <w:r w:rsidR="000146F3" w:rsidRPr="00A04CE5">
          <w:rPr>
            <w:rStyle w:val="Hyperlink"/>
            <w:bCs/>
            <w:noProof/>
            <w:lang w:val="en-US"/>
          </w:rPr>
          <w:t xml:space="preserve"> Grafik Hasil Penyeimbangan Pada Putaran 1400 RPM</w:t>
        </w:r>
        <w:r w:rsidR="000146F3">
          <w:rPr>
            <w:noProof/>
            <w:webHidden/>
          </w:rPr>
          <w:tab/>
        </w:r>
        <w:r w:rsidR="000146F3">
          <w:rPr>
            <w:noProof/>
            <w:webHidden/>
          </w:rPr>
          <w:fldChar w:fldCharType="begin"/>
        </w:r>
        <w:r w:rsidR="000146F3">
          <w:rPr>
            <w:noProof/>
            <w:webHidden/>
          </w:rPr>
          <w:instrText xml:space="preserve"> PAGEREF _Toc106837339 \h </w:instrText>
        </w:r>
        <w:r w:rsidR="000146F3">
          <w:rPr>
            <w:noProof/>
            <w:webHidden/>
          </w:rPr>
        </w:r>
        <w:r w:rsidR="000146F3">
          <w:rPr>
            <w:noProof/>
            <w:webHidden/>
          </w:rPr>
          <w:fldChar w:fldCharType="separate"/>
        </w:r>
        <w:r w:rsidR="00CE5B8D">
          <w:rPr>
            <w:noProof/>
            <w:webHidden/>
          </w:rPr>
          <w:t>64</w:t>
        </w:r>
        <w:r w:rsidR="000146F3">
          <w:rPr>
            <w:noProof/>
            <w:webHidden/>
          </w:rPr>
          <w:fldChar w:fldCharType="end"/>
        </w:r>
      </w:hyperlink>
    </w:p>
    <w:p w14:paraId="13C6847E" w14:textId="7A85556E"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40" w:history="1">
        <w:r w:rsidR="000146F3" w:rsidRPr="00A04CE5">
          <w:rPr>
            <w:rStyle w:val="Hyperlink"/>
            <w:bCs/>
            <w:noProof/>
          </w:rPr>
          <w:t>Gambar 4. 12</w:t>
        </w:r>
        <w:r w:rsidR="000146F3" w:rsidRPr="00A04CE5">
          <w:rPr>
            <w:rStyle w:val="Hyperlink"/>
            <w:bCs/>
            <w:noProof/>
            <w:lang w:val="en-US"/>
          </w:rPr>
          <w:t xml:space="preserve"> Grafik Hasil Penyeimbangan Pada Putaran 1485 RPM</w:t>
        </w:r>
        <w:r w:rsidR="000146F3">
          <w:rPr>
            <w:noProof/>
            <w:webHidden/>
          </w:rPr>
          <w:tab/>
        </w:r>
        <w:r w:rsidR="000146F3">
          <w:rPr>
            <w:noProof/>
            <w:webHidden/>
          </w:rPr>
          <w:fldChar w:fldCharType="begin"/>
        </w:r>
        <w:r w:rsidR="000146F3">
          <w:rPr>
            <w:noProof/>
            <w:webHidden/>
          </w:rPr>
          <w:instrText xml:space="preserve"> PAGEREF _Toc106837340 \h </w:instrText>
        </w:r>
        <w:r w:rsidR="000146F3">
          <w:rPr>
            <w:noProof/>
            <w:webHidden/>
          </w:rPr>
        </w:r>
        <w:r w:rsidR="000146F3">
          <w:rPr>
            <w:noProof/>
            <w:webHidden/>
          </w:rPr>
          <w:fldChar w:fldCharType="separate"/>
        </w:r>
        <w:r w:rsidR="00CE5B8D">
          <w:rPr>
            <w:noProof/>
            <w:webHidden/>
          </w:rPr>
          <w:t>65</w:t>
        </w:r>
        <w:r w:rsidR="000146F3">
          <w:rPr>
            <w:noProof/>
            <w:webHidden/>
          </w:rPr>
          <w:fldChar w:fldCharType="end"/>
        </w:r>
      </w:hyperlink>
    </w:p>
    <w:p w14:paraId="41D59F34" w14:textId="5FA54867" w:rsidR="000146F3"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41" w:history="1">
        <w:r w:rsidR="000146F3" w:rsidRPr="00A04CE5">
          <w:rPr>
            <w:rStyle w:val="Hyperlink"/>
            <w:bCs/>
            <w:noProof/>
          </w:rPr>
          <w:t>Gambar 4. 13</w:t>
        </w:r>
        <w:r w:rsidR="000146F3" w:rsidRPr="00A04CE5">
          <w:rPr>
            <w:rStyle w:val="Hyperlink"/>
            <w:bCs/>
            <w:noProof/>
            <w:lang w:val="en-US"/>
          </w:rPr>
          <w:t xml:space="preserve"> Grafik Persentase Hasil Penyeimbangan</w:t>
        </w:r>
        <w:r w:rsidR="000146F3">
          <w:rPr>
            <w:noProof/>
            <w:webHidden/>
          </w:rPr>
          <w:tab/>
        </w:r>
        <w:r w:rsidR="000146F3">
          <w:rPr>
            <w:noProof/>
            <w:webHidden/>
          </w:rPr>
          <w:fldChar w:fldCharType="begin"/>
        </w:r>
        <w:r w:rsidR="000146F3">
          <w:rPr>
            <w:noProof/>
            <w:webHidden/>
          </w:rPr>
          <w:instrText xml:space="preserve"> PAGEREF _Toc106837341 \h </w:instrText>
        </w:r>
        <w:r w:rsidR="000146F3">
          <w:rPr>
            <w:noProof/>
            <w:webHidden/>
          </w:rPr>
        </w:r>
        <w:r w:rsidR="000146F3">
          <w:rPr>
            <w:noProof/>
            <w:webHidden/>
          </w:rPr>
          <w:fldChar w:fldCharType="separate"/>
        </w:r>
        <w:r w:rsidR="00CE5B8D">
          <w:rPr>
            <w:noProof/>
            <w:webHidden/>
          </w:rPr>
          <w:t>66</w:t>
        </w:r>
        <w:r w:rsidR="000146F3">
          <w:rPr>
            <w:noProof/>
            <w:webHidden/>
          </w:rPr>
          <w:fldChar w:fldCharType="end"/>
        </w:r>
      </w:hyperlink>
    </w:p>
    <w:p w14:paraId="761EE815" w14:textId="6B2898C5" w:rsidR="00E05DD8" w:rsidRPr="008B6C13" w:rsidRDefault="000146F3" w:rsidP="00E05DD8">
      <w:pPr>
        <w:rPr>
          <w:lang w:val="en-US"/>
        </w:rPr>
      </w:pPr>
      <w:r>
        <w:rPr>
          <w:lang w:val="en-US"/>
        </w:rPr>
        <w:fldChar w:fldCharType="end"/>
      </w:r>
    </w:p>
    <w:p w14:paraId="60240195" w14:textId="3719D37B" w:rsidR="00E05DD8" w:rsidRDefault="00E05DD8" w:rsidP="00E05DD8"/>
    <w:p w14:paraId="74D2F357" w14:textId="5BCE52C1" w:rsidR="00841B47" w:rsidRDefault="00841B47" w:rsidP="00E05DD8"/>
    <w:p w14:paraId="1549A396" w14:textId="4515736E" w:rsidR="00841B47" w:rsidRDefault="00841B47" w:rsidP="00E05DD8"/>
    <w:p w14:paraId="62FA16CE" w14:textId="2F49C07E" w:rsidR="00841B47" w:rsidRDefault="00841B47" w:rsidP="00E05DD8"/>
    <w:p w14:paraId="3B6A6B94" w14:textId="7CADE361" w:rsidR="00841B47" w:rsidRDefault="00841B47" w:rsidP="00E05DD8"/>
    <w:p w14:paraId="35F8FF8B" w14:textId="2C70425A" w:rsidR="00841B47" w:rsidRDefault="00841B47" w:rsidP="00E05DD8"/>
    <w:p w14:paraId="69AE3BC7" w14:textId="5C382D43" w:rsidR="00841B47" w:rsidRDefault="00841B47" w:rsidP="00E05DD8"/>
    <w:p w14:paraId="722D59B9" w14:textId="50D80E1C" w:rsidR="00841B47" w:rsidRDefault="00841B47" w:rsidP="00E05DD8"/>
    <w:p w14:paraId="0BA2246A" w14:textId="665B9A9F" w:rsidR="00841B47" w:rsidRDefault="00841B47" w:rsidP="00E05DD8"/>
    <w:p w14:paraId="6347B4BB" w14:textId="50ED4426" w:rsidR="00841B47" w:rsidRDefault="00841B47" w:rsidP="00E05DD8"/>
    <w:p w14:paraId="395C33F5" w14:textId="214202CA" w:rsidR="00841B47" w:rsidRDefault="00841B47" w:rsidP="00E05DD8"/>
    <w:p w14:paraId="7C71CF7A" w14:textId="35318231" w:rsidR="00841B47" w:rsidRDefault="00841B47" w:rsidP="00E05DD8"/>
    <w:p w14:paraId="4F1CD16E" w14:textId="1F9B3E3B" w:rsidR="00E05DD8" w:rsidRPr="009E5DB6" w:rsidRDefault="00E05DD8" w:rsidP="00E05DD8"/>
    <w:p w14:paraId="52DC670B" w14:textId="37D5B79B" w:rsidR="00E05DD8" w:rsidRDefault="00E05DD8" w:rsidP="00632751">
      <w:pPr>
        <w:pStyle w:val="Heading1"/>
        <w:numPr>
          <w:ilvl w:val="0"/>
          <w:numId w:val="0"/>
        </w:numPr>
        <w:rPr>
          <w:lang w:val="en-US"/>
        </w:rPr>
      </w:pPr>
      <w:bookmarkStart w:id="18" w:name="_Toc107363704"/>
      <w:r w:rsidRPr="009E5DB6">
        <w:rPr>
          <w:lang w:val="en-US"/>
        </w:rPr>
        <w:t>DAFTAR TABEL</w:t>
      </w:r>
      <w:bookmarkEnd w:id="18"/>
    </w:p>
    <w:p w14:paraId="1CF19272" w14:textId="77777777" w:rsidR="00A2561A" w:rsidRPr="00A2561A" w:rsidRDefault="00A2561A" w:rsidP="00A2561A">
      <w:pPr>
        <w:rPr>
          <w:lang w:val="en-US"/>
        </w:rPr>
      </w:pPr>
    </w:p>
    <w:p w14:paraId="5ED750A9" w14:textId="77777777" w:rsidR="00393A57" w:rsidRPr="00393A57" w:rsidRDefault="00393A57" w:rsidP="00393A57">
      <w:pPr>
        <w:rPr>
          <w:lang w:val="en-US"/>
        </w:rPr>
      </w:pPr>
    </w:p>
    <w:p w14:paraId="47E77A63" w14:textId="0267F161" w:rsidR="00841B47" w:rsidRDefault="00841B47">
      <w:pPr>
        <w:pStyle w:val="TableofFigures"/>
        <w:tabs>
          <w:tab w:val="right" w:leader="dot" w:pos="7928"/>
        </w:tabs>
        <w:rPr>
          <w:rFonts w:asciiTheme="minorHAnsi" w:eastAsiaTheme="minorEastAsia" w:hAnsiTheme="minorHAnsi" w:cstheme="minorBidi"/>
          <w:noProof/>
          <w:sz w:val="22"/>
          <w:lang w:val="en-ID" w:eastAsia="en-ID"/>
        </w:rPr>
      </w:pPr>
      <w:r>
        <w:rPr>
          <w:lang w:val="en-US"/>
        </w:rPr>
        <w:fldChar w:fldCharType="begin"/>
      </w:r>
      <w:r>
        <w:rPr>
          <w:lang w:val="en-US"/>
        </w:rPr>
        <w:instrText xml:space="preserve"> TOC \h \z \c "Tabel 2." </w:instrText>
      </w:r>
      <w:r>
        <w:rPr>
          <w:lang w:val="en-US"/>
        </w:rPr>
        <w:fldChar w:fldCharType="separate"/>
      </w:r>
      <w:hyperlink w:anchor="_Toc106837377" w:history="1">
        <w:r w:rsidRPr="00E55888">
          <w:rPr>
            <w:rStyle w:val="Hyperlink"/>
            <w:noProof/>
          </w:rPr>
          <w:t>Tabel 2. 1</w:t>
        </w:r>
        <w:r w:rsidRPr="00E55888">
          <w:rPr>
            <w:rStyle w:val="Hyperlink"/>
            <w:noProof/>
            <w:lang w:val="en-US"/>
          </w:rPr>
          <w:t xml:space="preserve">. </w:t>
        </w:r>
        <w:r w:rsidRPr="00E55888">
          <w:rPr>
            <w:rStyle w:val="Hyperlink"/>
            <w:noProof/>
          </w:rPr>
          <w:t>Klasifikasi Prosedur Pengujian</w:t>
        </w:r>
        <w:r>
          <w:rPr>
            <w:noProof/>
            <w:webHidden/>
          </w:rPr>
          <w:tab/>
        </w:r>
        <w:r>
          <w:rPr>
            <w:noProof/>
            <w:webHidden/>
          </w:rPr>
          <w:fldChar w:fldCharType="begin"/>
        </w:r>
        <w:r>
          <w:rPr>
            <w:noProof/>
            <w:webHidden/>
          </w:rPr>
          <w:instrText xml:space="preserve"> PAGEREF _Toc106837377 \h </w:instrText>
        </w:r>
        <w:r>
          <w:rPr>
            <w:noProof/>
            <w:webHidden/>
          </w:rPr>
        </w:r>
        <w:r>
          <w:rPr>
            <w:noProof/>
            <w:webHidden/>
          </w:rPr>
          <w:fldChar w:fldCharType="separate"/>
        </w:r>
        <w:r w:rsidR="00CE5B8D">
          <w:rPr>
            <w:noProof/>
            <w:webHidden/>
          </w:rPr>
          <w:t>15</w:t>
        </w:r>
        <w:r>
          <w:rPr>
            <w:noProof/>
            <w:webHidden/>
          </w:rPr>
          <w:fldChar w:fldCharType="end"/>
        </w:r>
      </w:hyperlink>
    </w:p>
    <w:p w14:paraId="164F0BD9" w14:textId="6ED75F25" w:rsidR="00841B47"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78" w:history="1">
        <w:r w:rsidR="00841B47" w:rsidRPr="00E55888">
          <w:rPr>
            <w:rStyle w:val="Hyperlink"/>
            <w:noProof/>
          </w:rPr>
          <w:t>Tabel 2. 2</w:t>
        </w:r>
        <w:r w:rsidR="00841B47" w:rsidRPr="00E55888">
          <w:rPr>
            <w:rStyle w:val="Hyperlink"/>
            <w:noProof/>
            <w:lang w:val="en-US"/>
          </w:rPr>
          <w:t xml:space="preserve">. </w:t>
        </w:r>
        <w:r w:rsidR="00841B47" w:rsidRPr="00E55888">
          <w:rPr>
            <w:rStyle w:val="Hyperlink"/>
            <w:noProof/>
          </w:rPr>
          <w:t>Prosedur Pengujian</w:t>
        </w:r>
        <w:r w:rsidR="00841B47">
          <w:rPr>
            <w:noProof/>
            <w:webHidden/>
          </w:rPr>
          <w:tab/>
        </w:r>
        <w:r w:rsidR="00841B47">
          <w:rPr>
            <w:noProof/>
            <w:webHidden/>
          </w:rPr>
          <w:fldChar w:fldCharType="begin"/>
        </w:r>
        <w:r w:rsidR="00841B47">
          <w:rPr>
            <w:noProof/>
            <w:webHidden/>
          </w:rPr>
          <w:instrText xml:space="preserve"> PAGEREF _Toc106837378 \h </w:instrText>
        </w:r>
        <w:r w:rsidR="00841B47">
          <w:rPr>
            <w:noProof/>
            <w:webHidden/>
          </w:rPr>
        </w:r>
        <w:r w:rsidR="00841B47">
          <w:rPr>
            <w:noProof/>
            <w:webHidden/>
          </w:rPr>
          <w:fldChar w:fldCharType="separate"/>
        </w:r>
        <w:r w:rsidR="00CE5B8D">
          <w:rPr>
            <w:noProof/>
            <w:webHidden/>
          </w:rPr>
          <w:t>15</w:t>
        </w:r>
        <w:r w:rsidR="00841B47">
          <w:rPr>
            <w:noProof/>
            <w:webHidden/>
          </w:rPr>
          <w:fldChar w:fldCharType="end"/>
        </w:r>
      </w:hyperlink>
    </w:p>
    <w:p w14:paraId="71863C2D" w14:textId="167C52D6" w:rsidR="00841B47"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79" w:history="1">
        <w:r w:rsidR="00841B47" w:rsidRPr="00E55888">
          <w:rPr>
            <w:rStyle w:val="Hyperlink"/>
            <w:noProof/>
          </w:rPr>
          <w:t>Tabel 2. 3</w:t>
        </w:r>
        <w:r w:rsidR="00841B47" w:rsidRPr="00E55888">
          <w:rPr>
            <w:rStyle w:val="Hyperlink"/>
            <w:noProof/>
            <w:lang w:val="en-US"/>
          </w:rPr>
          <w:t>. Diagnosa Getaran ISO 2372</w:t>
        </w:r>
        <w:r w:rsidR="00841B47">
          <w:rPr>
            <w:noProof/>
            <w:webHidden/>
          </w:rPr>
          <w:tab/>
        </w:r>
        <w:r w:rsidR="00841B47">
          <w:rPr>
            <w:noProof/>
            <w:webHidden/>
          </w:rPr>
          <w:fldChar w:fldCharType="begin"/>
        </w:r>
        <w:r w:rsidR="00841B47">
          <w:rPr>
            <w:noProof/>
            <w:webHidden/>
          </w:rPr>
          <w:instrText xml:space="preserve"> PAGEREF _Toc106837379 \h </w:instrText>
        </w:r>
        <w:r w:rsidR="00841B47">
          <w:rPr>
            <w:noProof/>
            <w:webHidden/>
          </w:rPr>
        </w:r>
        <w:r w:rsidR="00841B47">
          <w:rPr>
            <w:noProof/>
            <w:webHidden/>
          </w:rPr>
          <w:fldChar w:fldCharType="separate"/>
        </w:r>
        <w:r w:rsidR="00CE5B8D">
          <w:rPr>
            <w:noProof/>
            <w:webHidden/>
          </w:rPr>
          <w:t>16</w:t>
        </w:r>
        <w:r w:rsidR="00841B47">
          <w:rPr>
            <w:noProof/>
            <w:webHidden/>
          </w:rPr>
          <w:fldChar w:fldCharType="end"/>
        </w:r>
      </w:hyperlink>
    </w:p>
    <w:p w14:paraId="45BF7AF7" w14:textId="3DAEC9AA" w:rsidR="00841B47"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80" w:history="1">
        <w:r w:rsidR="00841B47" w:rsidRPr="00E55888">
          <w:rPr>
            <w:rStyle w:val="Hyperlink"/>
            <w:noProof/>
          </w:rPr>
          <w:t>Tabel 2. 4</w:t>
        </w:r>
        <w:r w:rsidR="00841B47" w:rsidRPr="00E55888">
          <w:rPr>
            <w:rStyle w:val="Hyperlink"/>
            <w:noProof/>
            <w:lang w:val="en-US"/>
          </w:rPr>
          <w:t xml:space="preserve">. </w:t>
        </w:r>
        <w:r w:rsidR="00841B47" w:rsidRPr="00E55888">
          <w:rPr>
            <w:rStyle w:val="Hyperlink"/>
            <w:bCs/>
            <w:noProof/>
            <w:lang w:val="en-US"/>
          </w:rPr>
          <w:t>Data Pengukuran pada Metode 4 Massa Coba Dinamis</w:t>
        </w:r>
        <w:r w:rsidR="00841B47">
          <w:rPr>
            <w:noProof/>
            <w:webHidden/>
          </w:rPr>
          <w:tab/>
        </w:r>
        <w:r w:rsidR="00841B47">
          <w:rPr>
            <w:noProof/>
            <w:webHidden/>
          </w:rPr>
          <w:fldChar w:fldCharType="begin"/>
        </w:r>
        <w:r w:rsidR="00841B47">
          <w:rPr>
            <w:noProof/>
            <w:webHidden/>
          </w:rPr>
          <w:instrText xml:space="preserve"> PAGEREF _Toc106837380 \h </w:instrText>
        </w:r>
        <w:r w:rsidR="00841B47">
          <w:rPr>
            <w:noProof/>
            <w:webHidden/>
          </w:rPr>
        </w:r>
        <w:r w:rsidR="00841B47">
          <w:rPr>
            <w:noProof/>
            <w:webHidden/>
          </w:rPr>
          <w:fldChar w:fldCharType="separate"/>
        </w:r>
        <w:r w:rsidR="00CE5B8D">
          <w:rPr>
            <w:noProof/>
            <w:webHidden/>
          </w:rPr>
          <w:t>22</w:t>
        </w:r>
        <w:r w:rsidR="00841B47">
          <w:rPr>
            <w:noProof/>
            <w:webHidden/>
          </w:rPr>
          <w:fldChar w:fldCharType="end"/>
        </w:r>
      </w:hyperlink>
    </w:p>
    <w:p w14:paraId="3CF71601" w14:textId="77777777" w:rsidR="00841B47" w:rsidRDefault="00841B47" w:rsidP="00841B47">
      <w:pPr>
        <w:spacing w:line="20" w:lineRule="exact"/>
        <w:rPr>
          <w:noProof/>
        </w:rPr>
      </w:pPr>
      <w:r>
        <w:rPr>
          <w:lang w:val="en-US"/>
        </w:rPr>
        <w:fldChar w:fldCharType="end"/>
      </w:r>
      <w:r>
        <w:rPr>
          <w:lang w:val="en-US"/>
        </w:rPr>
        <w:fldChar w:fldCharType="begin"/>
      </w:r>
      <w:r>
        <w:rPr>
          <w:lang w:val="en-US"/>
        </w:rPr>
        <w:instrText xml:space="preserve"> TOC \h \z \c "Tabel 3." </w:instrText>
      </w:r>
      <w:r>
        <w:rPr>
          <w:lang w:val="en-US"/>
        </w:rPr>
        <w:fldChar w:fldCharType="separate"/>
      </w:r>
    </w:p>
    <w:p w14:paraId="6E13EC84" w14:textId="154836AF" w:rsidR="00841B47"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383" w:history="1">
        <w:r w:rsidR="00841B47" w:rsidRPr="005F4193">
          <w:rPr>
            <w:rStyle w:val="Hyperlink"/>
            <w:noProof/>
          </w:rPr>
          <w:t>Tabel 3. 1</w:t>
        </w:r>
        <w:r w:rsidR="00841B47" w:rsidRPr="005F4193">
          <w:rPr>
            <w:rStyle w:val="Hyperlink"/>
            <w:noProof/>
            <w:lang w:val="en-US"/>
          </w:rPr>
          <w:t>. Data Sheet pengukuran</w:t>
        </w:r>
        <w:r w:rsidR="00841B47">
          <w:rPr>
            <w:noProof/>
            <w:webHidden/>
          </w:rPr>
          <w:tab/>
        </w:r>
        <w:r w:rsidR="00841B47">
          <w:rPr>
            <w:noProof/>
            <w:webHidden/>
          </w:rPr>
          <w:fldChar w:fldCharType="begin"/>
        </w:r>
        <w:r w:rsidR="00841B47">
          <w:rPr>
            <w:noProof/>
            <w:webHidden/>
          </w:rPr>
          <w:instrText xml:space="preserve"> PAGEREF _Toc106837383 \h </w:instrText>
        </w:r>
        <w:r w:rsidR="00841B47">
          <w:rPr>
            <w:noProof/>
            <w:webHidden/>
          </w:rPr>
        </w:r>
        <w:r w:rsidR="00841B47">
          <w:rPr>
            <w:noProof/>
            <w:webHidden/>
          </w:rPr>
          <w:fldChar w:fldCharType="separate"/>
        </w:r>
        <w:r w:rsidR="00CE5B8D">
          <w:rPr>
            <w:noProof/>
            <w:webHidden/>
          </w:rPr>
          <w:t>48</w:t>
        </w:r>
        <w:r w:rsidR="00841B47">
          <w:rPr>
            <w:noProof/>
            <w:webHidden/>
          </w:rPr>
          <w:fldChar w:fldCharType="end"/>
        </w:r>
      </w:hyperlink>
    </w:p>
    <w:p w14:paraId="6EB5F3BE" w14:textId="77777777" w:rsidR="00A2561A" w:rsidRDefault="00841B47" w:rsidP="00A2561A">
      <w:pPr>
        <w:spacing w:line="20" w:lineRule="exact"/>
        <w:rPr>
          <w:noProof/>
        </w:rPr>
      </w:pPr>
      <w:r>
        <w:rPr>
          <w:lang w:val="en-US"/>
        </w:rPr>
        <w:fldChar w:fldCharType="end"/>
      </w:r>
      <w:r>
        <w:rPr>
          <w:lang w:val="en-US"/>
        </w:rPr>
        <w:fldChar w:fldCharType="begin"/>
      </w:r>
      <w:r>
        <w:rPr>
          <w:lang w:val="en-US"/>
        </w:rPr>
        <w:instrText xml:space="preserve"> TOC \h \z \c "Tabel 4." </w:instrText>
      </w:r>
      <w:r>
        <w:rPr>
          <w:lang w:val="en-US"/>
        </w:rPr>
        <w:fldChar w:fldCharType="separate"/>
      </w:r>
    </w:p>
    <w:p w14:paraId="7AF94F9C" w14:textId="0F7B3D31" w:rsidR="00A2561A"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800" w:history="1">
        <w:r w:rsidR="00A2561A" w:rsidRPr="00580D81">
          <w:rPr>
            <w:rStyle w:val="Hyperlink"/>
            <w:bCs/>
            <w:noProof/>
          </w:rPr>
          <w:t>Tabel 4. 1</w:t>
        </w:r>
        <w:r w:rsidR="00A2561A" w:rsidRPr="00580D81">
          <w:rPr>
            <w:rStyle w:val="Hyperlink"/>
            <w:bCs/>
            <w:noProof/>
            <w:lang w:val="en-US"/>
          </w:rPr>
          <w:t>. Pengukuran Radial dan Aksial</w:t>
        </w:r>
        <w:r w:rsidR="00A2561A">
          <w:rPr>
            <w:noProof/>
            <w:webHidden/>
          </w:rPr>
          <w:tab/>
        </w:r>
        <w:r w:rsidR="00A2561A">
          <w:rPr>
            <w:noProof/>
            <w:webHidden/>
          </w:rPr>
          <w:fldChar w:fldCharType="begin"/>
        </w:r>
        <w:r w:rsidR="00A2561A">
          <w:rPr>
            <w:noProof/>
            <w:webHidden/>
          </w:rPr>
          <w:instrText xml:space="preserve"> PAGEREF _Toc106837800 \h </w:instrText>
        </w:r>
        <w:r w:rsidR="00A2561A">
          <w:rPr>
            <w:noProof/>
            <w:webHidden/>
          </w:rPr>
        </w:r>
        <w:r w:rsidR="00A2561A">
          <w:rPr>
            <w:noProof/>
            <w:webHidden/>
          </w:rPr>
          <w:fldChar w:fldCharType="separate"/>
        </w:r>
        <w:r w:rsidR="00CE5B8D">
          <w:rPr>
            <w:noProof/>
            <w:webHidden/>
          </w:rPr>
          <w:t>52</w:t>
        </w:r>
        <w:r w:rsidR="00A2561A">
          <w:rPr>
            <w:noProof/>
            <w:webHidden/>
          </w:rPr>
          <w:fldChar w:fldCharType="end"/>
        </w:r>
      </w:hyperlink>
    </w:p>
    <w:p w14:paraId="49701393" w14:textId="10D62497" w:rsidR="00A2561A"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801" w:history="1">
        <w:r w:rsidR="00A2561A" w:rsidRPr="00580D81">
          <w:rPr>
            <w:rStyle w:val="Hyperlink"/>
            <w:bCs/>
            <w:noProof/>
          </w:rPr>
          <w:t>Tabel 4. 2</w:t>
        </w:r>
        <w:r w:rsidR="00A2561A" w:rsidRPr="00580D81">
          <w:rPr>
            <w:rStyle w:val="Hyperlink"/>
            <w:bCs/>
            <w:noProof/>
            <w:lang w:val="en-US"/>
          </w:rPr>
          <w:t xml:space="preserve"> Tabel Hasil Pengukuran Amplitudo</w:t>
        </w:r>
        <w:r w:rsidR="00A2561A">
          <w:rPr>
            <w:noProof/>
            <w:webHidden/>
          </w:rPr>
          <w:tab/>
        </w:r>
        <w:r w:rsidR="00A2561A">
          <w:rPr>
            <w:noProof/>
            <w:webHidden/>
          </w:rPr>
          <w:fldChar w:fldCharType="begin"/>
        </w:r>
        <w:r w:rsidR="00A2561A">
          <w:rPr>
            <w:noProof/>
            <w:webHidden/>
          </w:rPr>
          <w:instrText xml:space="preserve"> PAGEREF _Toc106837801 \h </w:instrText>
        </w:r>
        <w:r w:rsidR="00A2561A">
          <w:rPr>
            <w:noProof/>
            <w:webHidden/>
          </w:rPr>
        </w:r>
        <w:r w:rsidR="00A2561A">
          <w:rPr>
            <w:noProof/>
            <w:webHidden/>
          </w:rPr>
          <w:fldChar w:fldCharType="separate"/>
        </w:r>
        <w:r w:rsidR="00CE5B8D">
          <w:rPr>
            <w:noProof/>
            <w:webHidden/>
          </w:rPr>
          <w:t>53</w:t>
        </w:r>
        <w:r w:rsidR="00A2561A">
          <w:rPr>
            <w:noProof/>
            <w:webHidden/>
          </w:rPr>
          <w:fldChar w:fldCharType="end"/>
        </w:r>
      </w:hyperlink>
    </w:p>
    <w:p w14:paraId="6BABCAA3" w14:textId="636AC78C" w:rsidR="00A2561A" w:rsidRDefault="00000000">
      <w:pPr>
        <w:pStyle w:val="TableofFigures"/>
        <w:tabs>
          <w:tab w:val="right" w:leader="dot" w:pos="7928"/>
        </w:tabs>
        <w:rPr>
          <w:rFonts w:asciiTheme="minorHAnsi" w:eastAsiaTheme="minorEastAsia" w:hAnsiTheme="minorHAnsi" w:cstheme="minorBidi"/>
          <w:noProof/>
          <w:sz w:val="22"/>
          <w:lang w:val="en-ID" w:eastAsia="en-ID"/>
        </w:rPr>
      </w:pPr>
      <w:hyperlink w:anchor="_Toc106837802" w:history="1">
        <w:r w:rsidR="00A2561A" w:rsidRPr="00580D81">
          <w:rPr>
            <w:rStyle w:val="Hyperlink"/>
            <w:bCs/>
            <w:noProof/>
          </w:rPr>
          <w:t>Tabel 4. 3</w:t>
        </w:r>
        <w:r w:rsidR="00A2561A" w:rsidRPr="00580D81">
          <w:rPr>
            <w:rStyle w:val="Hyperlink"/>
            <w:bCs/>
            <w:noProof/>
            <w:lang w:val="en-US"/>
          </w:rPr>
          <w:t xml:space="preserve"> Presentase Penyeimbangan</w:t>
        </w:r>
        <w:r w:rsidR="00A2561A">
          <w:rPr>
            <w:noProof/>
            <w:webHidden/>
          </w:rPr>
          <w:tab/>
        </w:r>
        <w:r w:rsidR="00A2561A">
          <w:rPr>
            <w:noProof/>
            <w:webHidden/>
          </w:rPr>
          <w:fldChar w:fldCharType="begin"/>
        </w:r>
        <w:r w:rsidR="00A2561A">
          <w:rPr>
            <w:noProof/>
            <w:webHidden/>
          </w:rPr>
          <w:instrText xml:space="preserve"> PAGEREF _Toc106837802 \h </w:instrText>
        </w:r>
        <w:r w:rsidR="00A2561A">
          <w:rPr>
            <w:noProof/>
            <w:webHidden/>
          </w:rPr>
        </w:r>
        <w:r w:rsidR="00A2561A">
          <w:rPr>
            <w:noProof/>
            <w:webHidden/>
          </w:rPr>
          <w:fldChar w:fldCharType="separate"/>
        </w:r>
        <w:r w:rsidR="00CE5B8D">
          <w:rPr>
            <w:noProof/>
            <w:webHidden/>
          </w:rPr>
          <w:t>66</w:t>
        </w:r>
        <w:r w:rsidR="00A2561A">
          <w:rPr>
            <w:noProof/>
            <w:webHidden/>
          </w:rPr>
          <w:fldChar w:fldCharType="end"/>
        </w:r>
      </w:hyperlink>
    </w:p>
    <w:p w14:paraId="705E948D" w14:textId="6D351015" w:rsidR="00E05DD8" w:rsidRPr="009E5DB6" w:rsidRDefault="00841B47" w:rsidP="00143E46">
      <w:pPr>
        <w:spacing w:line="480" w:lineRule="auto"/>
        <w:rPr>
          <w:lang w:val="en-US"/>
        </w:rPr>
      </w:pPr>
      <w:r>
        <w:rPr>
          <w:lang w:val="en-US"/>
        </w:rPr>
        <w:fldChar w:fldCharType="end"/>
      </w:r>
    </w:p>
    <w:p w14:paraId="7EC01467" w14:textId="32464F87" w:rsidR="00E05DD8" w:rsidRPr="009E5DB6" w:rsidRDefault="00E05DD8" w:rsidP="00E05DD8">
      <w:pPr>
        <w:rPr>
          <w:lang w:val="en-US"/>
        </w:rPr>
      </w:pPr>
    </w:p>
    <w:p w14:paraId="4E65AEEE" w14:textId="12E04655" w:rsidR="00E05DD8" w:rsidRPr="009E5DB6" w:rsidRDefault="00E05DD8" w:rsidP="00E05DD8">
      <w:pPr>
        <w:rPr>
          <w:lang w:val="en-US"/>
        </w:rPr>
      </w:pPr>
    </w:p>
    <w:p w14:paraId="40F6F189" w14:textId="1F0DD275" w:rsidR="00E05DD8" w:rsidRPr="009E5DB6" w:rsidRDefault="00E05DD8" w:rsidP="00E05DD8">
      <w:pPr>
        <w:rPr>
          <w:lang w:val="en-US"/>
        </w:rPr>
      </w:pPr>
    </w:p>
    <w:p w14:paraId="704F8B4C" w14:textId="59EAD2B4" w:rsidR="00E05DD8" w:rsidRPr="009E5DB6" w:rsidRDefault="00E05DD8" w:rsidP="00E05DD8">
      <w:pPr>
        <w:rPr>
          <w:lang w:val="en-US"/>
        </w:rPr>
      </w:pPr>
    </w:p>
    <w:p w14:paraId="20A230F0" w14:textId="1A8E2AEA" w:rsidR="00E05DD8" w:rsidRPr="009E5DB6" w:rsidRDefault="00E05DD8" w:rsidP="00E05DD8">
      <w:pPr>
        <w:rPr>
          <w:lang w:val="en-US"/>
        </w:rPr>
      </w:pPr>
    </w:p>
    <w:p w14:paraId="5B111505" w14:textId="0639B385" w:rsidR="00E05DD8" w:rsidRPr="009E5DB6" w:rsidRDefault="00E05DD8" w:rsidP="00E05DD8">
      <w:pPr>
        <w:rPr>
          <w:lang w:val="en-US"/>
        </w:rPr>
      </w:pPr>
    </w:p>
    <w:p w14:paraId="6EA8B9A6" w14:textId="1C737D58" w:rsidR="00E05DD8" w:rsidRPr="009E5DB6" w:rsidRDefault="00E05DD8" w:rsidP="00E05DD8">
      <w:pPr>
        <w:rPr>
          <w:lang w:val="en-US"/>
        </w:rPr>
      </w:pPr>
    </w:p>
    <w:p w14:paraId="159C6B18" w14:textId="35E8ABB0" w:rsidR="00E05DD8" w:rsidRPr="009E5DB6" w:rsidRDefault="00E05DD8" w:rsidP="00E05DD8">
      <w:pPr>
        <w:rPr>
          <w:lang w:val="en-US"/>
        </w:rPr>
      </w:pPr>
    </w:p>
    <w:p w14:paraId="3A0F5747" w14:textId="5365E6A7" w:rsidR="00E05DD8" w:rsidRPr="009E5DB6" w:rsidRDefault="00E05DD8" w:rsidP="00E05DD8">
      <w:pPr>
        <w:rPr>
          <w:lang w:val="en-US"/>
        </w:rPr>
      </w:pPr>
    </w:p>
    <w:p w14:paraId="074E7900" w14:textId="07089C7E" w:rsidR="00E05DD8" w:rsidRPr="009E5DB6" w:rsidRDefault="00E05DD8" w:rsidP="00E05DD8">
      <w:pPr>
        <w:rPr>
          <w:lang w:val="en-US"/>
        </w:rPr>
      </w:pPr>
    </w:p>
    <w:p w14:paraId="70685241" w14:textId="6E9A9678" w:rsidR="00E05DD8" w:rsidRPr="009E5DB6" w:rsidRDefault="00E05DD8" w:rsidP="00E05DD8">
      <w:pPr>
        <w:rPr>
          <w:lang w:val="en-US"/>
        </w:rPr>
      </w:pPr>
    </w:p>
    <w:p w14:paraId="3B8B6B1C" w14:textId="0AE0FDF2" w:rsidR="00E05DD8" w:rsidRPr="009E5DB6" w:rsidRDefault="00E05DD8" w:rsidP="00E05DD8">
      <w:pPr>
        <w:rPr>
          <w:lang w:val="en-US"/>
        </w:rPr>
      </w:pPr>
    </w:p>
    <w:p w14:paraId="747AD838" w14:textId="63387302" w:rsidR="00E05DD8" w:rsidRPr="009E5DB6" w:rsidRDefault="00E05DD8" w:rsidP="00E05DD8">
      <w:pPr>
        <w:rPr>
          <w:lang w:val="en-US"/>
        </w:rPr>
      </w:pPr>
    </w:p>
    <w:p w14:paraId="07A0F4FD" w14:textId="3D1EE29C" w:rsidR="00E05DD8" w:rsidRPr="009E5DB6" w:rsidRDefault="00E05DD8" w:rsidP="00E05DD8">
      <w:pPr>
        <w:rPr>
          <w:lang w:val="en-US"/>
        </w:rPr>
      </w:pPr>
    </w:p>
    <w:p w14:paraId="64E83FFB" w14:textId="21C4591A" w:rsidR="00E05DD8" w:rsidRDefault="00E05DD8" w:rsidP="00E05DD8">
      <w:pPr>
        <w:rPr>
          <w:lang w:val="en-US"/>
        </w:rPr>
      </w:pPr>
    </w:p>
    <w:p w14:paraId="049B0C32" w14:textId="4B2F9429" w:rsidR="00346F58" w:rsidRDefault="00346F58" w:rsidP="00E05DD8">
      <w:pPr>
        <w:rPr>
          <w:lang w:val="en-US"/>
        </w:rPr>
      </w:pPr>
    </w:p>
    <w:p w14:paraId="7B53B2FF" w14:textId="5506D320" w:rsidR="00346F58" w:rsidRDefault="00346F58" w:rsidP="00E05DD8">
      <w:pPr>
        <w:rPr>
          <w:lang w:val="en-US"/>
        </w:rPr>
      </w:pPr>
    </w:p>
    <w:p w14:paraId="01DE6173" w14:textId="4B4D1EB1" w:rsidR="00346F58" w:rsidRDefault="00346F58" w:rsidP="00E05DD8">
      <w:pPr>
        <w:rPr>
          <w:lang w:val="en-US"/>
        </w:rPr>
      </w:pPr>
    </w:p>
    <w:p w14:paraId="689F42B1" w14:textId="40CE81B4" w:rsidR="00346F58" w:rsidRDefault="00346F58" w:rsidP="00E05DD8">
      <w:pPr>
        <w:rPr>
          <w:lang w:val="en-US"/>
        </w:rPr>
      </w:pPr>
    </w:p>
    <w:p w14:paraId="21F9D6F0" w14:textId="77777777" w:rsidR="00346F58" w:rsidRPr="009E5DB6" w:rsidRDefault="00346F58" w:rsidP="00E05DD8">
      <w:pPr>
        <w:rPr>
          <w:lang w:val="en-US"/>
        </w:rPr>
      </w:pPr>
    </w:p>
    <w:p w14:paraId="1D18C9EB" w14:textId="25111E29" w:rsidR="00E05DD8" w:rsidRPr="009E5DB6" w:rsidRDefault="00E601D0" w:rsidP="00E601D0">
      <w:pPr>
        <w:pStyle w:val="Heading1"/>
        <w:numPr>
          <w:ilvl w:val="0"/>
          <w:numId w:val="0"/>
        </w:numPr>
        <w:rPr>
          <w:lang w:val="en-US"/>
        </w:rPr>
      </w:pPr>
      <w:bookmarkStart w:id="19" w:name="_Toc107363705"/>
      <w:r>
        <w:rPr>
          <w:lang w:val="en-US"/>
        </w:rPr>
        <w:t>TABEL NOTASI</w:t>
      </w:r>
      <w:bookmarkEnd w:id="19"/>
    </w:p>
    <w:p w14:paraId="06F90D4C" w14:textId="1136128C" w:rsidR="00E05DD8" w:rsidRPr="009E5DB6" w:rsidRDefault="00E05DD8" w:rsidP="00E05DD8">
      <w:pPr>
        <w:rPr>
          <w:lang w:val="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10"/>
        <w:gridCol w:w="6439"/>
        <w:gridCol w:w="805"/>
      </w:tblGrid>
      <w:tr w:rsidR="000A17BE" w14:paraId="14792DD6" w14:textId="77777777" w:rsidTr="00872C86">
        <w:trPr>
          <w:trHeight w:val="510"/>
        </w:trPr>
        <w:tc>
          <w:tcPr>
            <w:tcW w:w="910" w:type="dxa"/>
            <w:vAlign w:val="center"/>
          </w:tcPr>
          <w:p w14:paraId="73315662" w14:textId="77777777" w:rsidR="000A17BE" w:rsidRDefault="000A17BE" w:rsidP="00872C86">
            <w:pPr>
              <w:jc w:val="center"/>
              <w:rPr>
                <w:rFonts w:eastAsia="Times New Roman" w:cs="Times New Roman"/>
                <w:lang w:val="en-US"/>
              </w:rPr>
            </w:pPr>
            <w:r>
              <w:rPr>
                <w:rFonts w:eastAsia="Times New Roman" w:cs="Times New Roman"/>
                <w:lang w:val="en-US"/>
              </w:rPr>
              <w:t>Simbol</w:t>
            </w:r>
          </w:p>
        </w:tc>
        <w:tc>
          <w:tcPr>
            <w:tcW w:w="6439" w:type="dxa"/>
            <w:vAlign w:val="center"/>
          </w:tcPr>
          <w:p w14:paraId="46CBF30C" w14:textId="77777777" w:rsidR="000A17BE" w:rsidRDefault="000A17BE" w:rsidP="00872C86">
            <w:pPr>
              <w:jc w:val="center"/>
              <w:rPr>
                <w:lang w:val="en-US"/>
              </w:rPr>
            </w:pPr>
            <w:r>
              <w:rPr>
                <w:lang w:val="en-US"/>
              </w:rPr>
              <w:t>Keterangan</w:t>
            </w:r>
          </w:p>
        </w:tc>
        <w:tc>
          <w:tcPr>
            <w:tcW w:w="805" w:type="dxa"/>
            <w:vAlign w:val="center"/>
          </w:tcPr>
          <w:p w14:paraId="19380088" w14:textId="77777777" w:rsidR="000A17BE" w:rsidRDefault="000A17BE" w:rsidP="00872C86">
            <w:pPr>
              <w:jc w:val="center"/>
              <w:rPr>
                <w:lang w:val="en-US"/>
              </w:rPr>
            </w:pPr>
            <w:r>
              <w:rPr>
                <w:lang w:val="en-US"/>
              </w:rPr>
              <w:t>Hal.</w:t>
            </w:r>
          </w:p>
        </w:tc>
      </w:tr>
      <w:tr w:rsidR="000A17BE" w14:paraId="6B0D6F14" w14:textId="77777777" w:rsidTr="00872C86">
        <w:trPr>
          <w:trHeight w:val="510"/>
        </w:trPr>
        <w:tc>
          <w:tcPr>
            <w:tcW w:w="910" w:type="dxa"/>
            <w:vAlign w:val="center"/>
          </w:tcPr>
          <w:p w14:paraId="07E028B6" w14:textId="77777777" w:rsidR="000A17BE" w:rsidRDefault="000A17BE" w:rsidP="00872C86">
            <w:pPr>
              <w:jc w:val="center"/>
              <w:rPr>
                <w:rFonts w:eastAsia="Times New Roman" w:cs="Times New Roman"/>
                <w:lang w:val="en-US"/>
              </w:rPr>
            </w:pPr>
            <m:oMathPara>
              <m:oMath>
                <m:r>
                  <w:rPr>
                    <w:rFonts w:ascii="Cambria Math" w:eastAsia="Times New Roman" w:hAnsi="Cambria Math" w:cs="Times New Roman"/>
                    <w:lang w:val="en-US"/>
                  </w:rPr>
                  <m:t>μm</m:t>
                </m:r>
              </m:oMath>
            </m:oMathPara>
          </w:p>
        </w:tc>
        <w:tc>
          <w:tcPr>
            <w:tcW w:w="6439" w:type="dxa"/>
            <w:vAlign w:val="center"/>
          </w:tcPr>
          <w:p w14:paraId="3D8689E9" w14:textId="77777777" w:rsidR="000A17BE" w:rsidRDefault="000A17BE" w:rsidP="00872C86">
            <w:pPr>
              <w:jc w:val="center"/>
              <w:rPr>
                <w:lang w:val="en-US"/>
              </w:rPr>
            </w:pPr>
            <w:r>
              <w:rPr>
                <w:lang w:val="en-US"/>
              </w:rPr>
              <w:t>Micrometer</w:t>
            </w:r>
          </w:p>
        </w:tc>
        <w:tc>
          <w:tcPr>
            <w:tcW w:w="805" w:type="dxa"/>
            <w:vAlign w:val="center"/>
          </w:tcPr>
          <w:p w14:paraId="6D658788" w14:textId="77777777" w:rsidR="000A17BE" w:rsidRDefault="000A17BE" w:rsidP="00872C86">
            <w:pPr>
              <w:jc w:val="center"/>
              <w:rPr>
                <w:lang w:val="en-US"/>
              </w:rPr>
            </w:pPr>
            <w:r>
              <w:rPr>
                <w:lang w:val="en-US"/>
              </w:rPr>
              <w:t>10</w:t>
            </w:r>
          </w:p>
        </w:tc>
      </w:tr>
      <w:tr w:rsidR="000A17BE" w14:paraId="3781CAFF" w14:textId="77777777" w:rsidTr="00872C86">
        <w:trPr>
          <w:trHeight w:val="510"/>
        </w:trPr>
        <w:tc>
          <w:tcPr>
            <w:tcW w:w="910" w:type="dxa"/>
            <w:vAlign w:val="center"/>
          </w:tcPr>
          <w:p w14:paraId="7D6B4A13" w14:textId="77777777" w:rsidR="000A17BE" w:rsidRDefault="000A17BE" w:rsidP="00872C86">
            <w:pPr>
              <w:jc w:val="center"/>
              <w:rPr>
                <w:rFonts w:eastAsia="Times New Roman" w:cs="Times New Roman"/>
                <w:lang w:val="en-US"/>
              </w:rPr>
            </w:pPr>
            <w:r>
              <w:rPr>
                <w:rFonts w:eastAsia="Times New Roman" w:cs="Times New Roman"/>
                <w:lang w:val="en-US"/>
              </w:rPr>
              <w:t>Inch</w:t>
            </w:r>
          </w:p>
        </w:tc>
        <w:tc>
          <w:tcPr>
            <w:tcW w:w="6439" w:type="dxa"/>
            <w:vAlign w:val="center"/>
          </w:tcPr>
          <w:p w14:paraId="1805A5D4" w14:textId="77777777" w:rsidR="000A17BE" w:rsidRDefault="000A17BE" w:rsidP="00872C86">
            <w:pPr>
              <w:jc w:val="center"/>
              <w:rPr>
                <w:lang w:val="en-US"/>
              </w:rPr>
            </w:pPr>
            <w:r>
              <w:rPr>
                <w:lang w:val="en-US"/>
              </w:rPr>
              <w:t>Inch</w:t>
            </w:r>
          </w:p>
        </w:tc>
        <w:tc>
          <w:tcPr>
            <w:tcW w:w="805" w:type="dxa"/>
            <w:vAlign w:val="center"/>
          </w:tcPr>
          <w:p w14:paraId="2BB77149" w14:textId="77777777" w:rsidR="000A17BE" w:rsidRDefault="000A17BE" w:rsidP="00872C86">
            <w:pPr>
              <w:jc w:val="center"/>
              <w:rPr>
                <w:lang w:val="en-US"/>
              </w:rPr>
            </w:pPr>
            <w:r>
              <w:rPr>
                <w:lang w:val="en-US"/>
              </w:rPr>
              <w:t>10</w:t>
            </w:r>
          </w:p>
        </w:tc>
      </w:tr>
      <w:tr w:rsidR="000A17BE" w14:paraId="22D054ED" w14:textId="77777777" w:rsidTr="00872C86">
        <w:trPr>
          <w:trHeight w:val="510"/>
        </w:trPr>
        <w:tc>
          <w:tcPr>
            <w:tcW w:w="910" w:type="dxa"/>
            <w:vAlign w:val="center"/>
          </w:tcPr>
          <w:p w14:paraId="09556B70" w14:textId="77777777" w:rsidR="000A17BE" w:rsidRDefault="000A17BE" w:rsidP="00872C86">
            <w:pPr>
              <w:jc w:val="center"/>
              <w:rPr>
                <w:rFonts w:eastAsia="Times New Roman" w:cs="Times New Roman"/>
                <w:lang w:val="en-US"/>
              </w:rPr>
            </w:pPr>
            <w:r>
              <w:rPr>
                <w:rFonts w:eastAsia="Times New Roman" w:cs="Times New Roman"/>
                <w:lang w:val="en-US"/>
              </w:rPr>
              <w:t>Mm</w:t>
            </w:r>
          </w:p>
        </w:tc>
        <w:tc>
          <w:tcPr>
            <w:tcW w:w="6439" w:type="dxa"/>
            <w:vAlign w:val="center"/>
          </w:tcPr>
          <w:p w14:paraId="2D075026" w14:textId="77777777" w:rsidR="000A17BE" w:rsidRDefault="000A17BE" w:rsidP="00872C86">
            <w:pPr>
              <w:jc w:val="center"/>
              <w:rPr>
                <w:lang w:val="en-US"/>
              </w:rPr>
            </w:pPr>
            <w:r>
              <w:rPr>
                <w:lang w:val="en-US"/>
              </w:rPr>
              <w:t>Milimeter</w:t>
            </w:r>
          </w:p>
        </w:tc>
        <w:tc>
          <w:tcPr>
            <w:tcW w:w="805" w:type="dxa"/>
            <w:vAlign w:val="center"/>
          </w:tcPr>
          <w:p w14:paraId="0C9A9EF2" w14:textId="77777777" w:rsidR="000A17BE" w:rsidRDefault="000A17BE" w:rsidP="00872C86">
            <w:pPr>
              <w:jc w:val="center"/>
              <w:rPr>
                <w:lang w:val="en-US"/>
              </w:rPr>
            </w:pPr>
            <w:r>
              <w:rPr>
                <w:lang w:val="en-US"/>
              </w:rPr>
              <w:t>10</w:t>
            </w:r>
          </w:p>
        </w:tc>
      </w:tr>
      <w:tr w:rsidR="000A17BE" w14:paraId="3384B8B8" w14:textId="77777777" w:rsidTr="00872C86">
        <w:trPr>
          <w:trHeight w:val="510"/>
        </w:trPr>
        <w:tc>
          <w:tcPr>
            <w:tcW w:w="910" w:type="dxa"/>
            <w:vAlign w:val="center"/>
          </w:tcPr>
          <w:p w14:paraId="2D56C59E" w14:textId="77777777" w:rsidR="000A17BE" w:rsidRDefault="00000000" w:rsidP="00872C86">
            <w:pPr>
              <w:jc w:val="center"/>
              <w:rPr>
                <w:lang w:val="en-US"/>
              </w:rPr>
            </w:pPr>
            <m:oMathPara>
              <m:oMath>
                <m:acc>
                  <m:accPr>
                    <m:chr m:val="̅"/>
                    <m:ctrlPr>
                      <w:rPr>
                        <w:rFonts w:ascii="Cambria Math" w:eastAsiaTheme="minorHAnsi" w:hAnsi="Cambria Math" w:cs="Times New Roman"/>
                        <w:lang w:val="en-US"/>
                      </w:rPr>
                    </m:ctrlPr>
                  </m:accPr>
                  <m:e>
                    <m:r>
                      <w:rPr>
                        <w:rFonts w:ascii="Cambria Math" w:hAnsi="Cambria Math"/>
                      </w:rPr>
                      <m:t>e</m:t>
                    </m:r>
                  </m:e>
                </m:acc>
              </m:oMath>
            </m:oMathPara>
          </w:p>
        </w:tc>
        <w:tc>
          <w:tcPr>
            <w:tcW w:w="6439" w:type="dxa"/>
            <w:vAlign w:val="center"/>
          </w:tcPr>
          <w:p w14:paraId="74E7F6BE" w14:textId="77777777" w:rsidR="000A17BE" w:rsidRDefault="000A17BE" w:rsidP="00872C86">
            <w:pPr>
              <w:jc w:val="center"/>
              <w:rPr>
                <w:lang w:val="en-US"/>
              </w:rPr>
            </w:pPr>
            <w:r>
              <w:rPr>
                <w:lang w:val="en-US"/>
              </w:rPr>
              <w:t>Besaran Vektor Getaran</w:t>
            </w:r>
          </w:p>
        </w:tc>
        <w:tc>
          <w:tcPr>
            <w:tcW w:w="805" w:type="dxa"/>
            <w:vAlign w:val="center"/>
          </w:tcPr>
          <w:p w14:paraId="01F1C7A5" w14:textId="77777777" w:rsidR="000A17BE" w:rsidRDefault="000A17BE" w:rsidP="00872C86">
            <w:pPr>
              <w:jc w:val="center"/>
              <w:rPr>
                <w:lang w:val="en-US"/>
              </w:rPr>
            </w:pPr>
            <w:r>
              <w:rPr>
                <w:lang w:val="en-US"/>
              </w:rPr>
              <w:t>11</w:t>
            </w:r>
          </w:p>
        </w:tc>
      </w:tr>
      <w:tr w:rsidR="000A17BE" w14:paraId="39B644F7" w14:textId="77777777" w:rsidTr="00872C86">
        <w:trPr>
          <w:trHeight w:val="510"/>
        </w:trPr>
        <w:tc>
          <w:tcPr>
            <w:tcW w:w="910" w:type="dxa"/>
            <w:vAlign w:val="center"/>
          </w:tcPr>
          <w:p w14:paraId="05AF3208" w14:textId="77777777" w:rsidR="000A17BE" w:rsidRDefault="00000000" w:rsidP="00872C86">
            <w:pPr>
              <w:jc w:val="center"/>
              <w:rPr>
                <w:lang w:val="en-US"/>
              </w:rPr>
            </w:pPr>
            <m:oMathPara>
              <m:oMath>
                <m:acc>
                  <m:accPr>
                    <m:chr m:val="̅"/>
                    <m:ctrlPr>
                      <w:rPr>
                        <w:rFonts w:ascii="Cambria Math" w:eastAsiaTheme="minorHAnsi" w:hAnsi="Cambria Math" w:cs="Times New Roman"/>
                        <w:i/>
                        <w:lang w:val="en-US"/>
                      </w:rPr>
                    </m:ctrlPr>
                  </m:accPr>
                  <m:e>
                    <m:r>
                      <w:rPr>
                        <w:rFonts w:ascii="Cambria Math" w:hAnsi="Cambria Math"/>
                      </w:rPr>
                      <m:t>r</m:t>
                    </m:r>
                  </m:e>
                </m:acc>
              </m:oMath>
            </m:oMathPara>
          </w:p>
        </w:tc>
        <w:tc>
          <w:tcPr>
            <w:tcW w:w="6439" w:type="dxa"/>
            <w:vAlign w:val="center"/>
          </w:tcPr>
          <w:p w14:paraId="2D1F1674" w14:textId="77777777" w:rsidR="000A17BE" w:rsidRDefault="000A17BE" w:rsidP="00872C86">
            <w:pPr>
              <w:jc w:val="center"/>
              <w:rPr>
                <w:lang w:val="en-US"/>
              </w:rPr>
            </w:pPr>
            <w:r>
              <w:rPr>
                <w:lang w:val="en-US"/>
              </w:rPr>
              <w:t>Besaran Vektor Getaran</w:t>
            </w:r>
          </w:p>
        </w:tc>
        <w:tc>
          <w:tcPr>
            <w:tcW w:w="805" w:type="dxa"/>
            <w:vAlign w:val="center"/>
          </w:tcPr>
          <w:p w14:paraId="1CAD26CD" w14:textId="77777777" w:rsidR="000A17BE" w:rsidRDefault="000A17BE" w:rsidP="00872C86">
            <w:pPr>
              <w:jc w:val="center"/>
              <w:rPr>
                <w:lang w:val="en-US"/>
              </w:rPr>
            </w:pPr>
            <w:r>
              <w:rPr>
                <w:lang w:val="en-US"/>
              </w:rPr>
              <w:t>11</w:t>
            </w:r>
          </w:p>
        </w:tc>
      </w:tr>
      <w:tr w:rsidR="000A17BE" w14:paraId="5DA60E66" w14:textId="77777777" w:rsidTr="00872C86">
        <w:trPr>
          <w:trHeight w:val="510"/>
        </w:trPr>
        <w:tc>
          <w:tcPr>
            <w:tcW w:w="910" w:type="dxa"/>
            <w:vAlign w:val="center"/>
          </w:tcPr>
          <w:p w14:paraId="20807DF1" w14:textId="77777777" w:rsidR="000A17BE" w:rsidRDefault="000A17BE" w:rsidP="00872C86">
            <w:pPr>
              <w:jc w:val="center"/>
              <w:rPr>
                <w:lang w:val="en-US"/>
              </w:rPr>
            </w:pPr>
            <w:r>
              <w:rPr>
                <w:lang w:val="en-US"/>
              </w:rPr>
              <w:t>m</w:t>
            </w:r>
          </w:p>
        </w:tc>
        <w:tc>
          <w:tcPr>
            <w:tcW w:w="6439" w:type="dxa"/>
            <w:vAlign w:val="center"/>
          </w:tcPr>
          <w:p w14:paraId="7C6C4197" w14:textId="77777777" w:rsidR="000A17BE" w:rsidRDefault="000A17BE" w:rsidP="00872C86">
            <w:pPr>
              <w:jc w:val="center"/>
              <w:rPr>
                <w:lang w:val="en-US"/>
              </w:rPr>
            </w:pPr>
            <w:r>
              <w:rPr>
                <w:lang w:val="en-US"/>
              </w:rPr>
              <w:t>Massa Tak Seimbang</w:t>
            </w:r>
          </w:p>
        </w:tc>
        <w:tc>
          <w:tcPr>
            <w:tcW w:w="805" w:type="dxa"/>
            <w:vAlign w:val="center"/>
          </w:tcPr>
          <w:p w14:paraId="601D4327" w14:textId="77777777" w:rsidR="000A17BE" w:rsidRDefault="000A17BE" w:rsidP="00872C86">
            <w:pPr>
              <w:jc w:val="center"/>
              <w:rPr>
                <w:lang w:val="en-US"/>
              </w:rPr>
            </w:pPr>
            <w:r>
              <w:rPr>
                <w:lang w:val="en-US"/>
              </w:rPr>
              <w:t>11</w:t>
            </w:r>
          </w:p>
        </w:tc>
      </w:tr>
      <w:tr w:rsidR="000A17BE" w14:paraId="10FE09E7" w14:textId="77777777" w:rsidTr="00872C86">
        <w:trPr>
          <w:trHeight w:val="510"/>
        </w:trPr>
        <w:tc>
          <w:tcPr>
            <w:tcW w:w="910" w:type="dxa"/>
            <w:vAlign w:val="center"/>
          </w:tcPr>
          <w:p w14:paraId="46835A16" w14:textId="77777777" w:rsidR="000A17BE" w:rsidRDefault="000A17BE" w:rsidP="00872C86">
            <w:pPr>
              <w:jc w:val="center"/>
              <w:rPr>
                <w:lang w:val="en-US"/>
              </w:rPr>
            </w:pPr>
            <w:r>
              <w:rPr>
                <w:lang w:val="en-US"/>
              </w:rPr>
              <w:t>M</w:t>
            </w:r>
          </w:p>
        </w:tc>
        <w:tc>
          <w:tcPr>
            <w:tcW w:w="6439" w:type="dxa"/>
            <w:vAlign w:val="center"/>
          </w:tcPr>
          <w:p w14:paraId="3823E193" w14:textId="77777777" w:rsidR="000A17BE" w:rsidRDefault="000A17BE" w:rsidP="00872C86">
            <w:pPr>
              <w:jc w:val="center"/>
              <w:rPr>
                <w:lang w:val="en-US"/>
              </w:rPr>
            </w:pPr>
            <w:r>
              <w:rPr>
                <w:lang w:val="en-US"/>
              </w:rPr>
              <w:t>Massa Poros Rotor</w:t>
            </w:r>
          </w:p>
        </w:tc>
        <w:tc>
          <w:tcPr>
            <w:tcW w:w="805" w:type="dxa"/>
            <w:vAlign w:val="center"/>
          </w:tcPr>
          <w:p w14:paraId="5391873D" w14:textId="77777777" w:rsidR="000A17BE" w:rsidRDefault="000A17BE" w:rsidP="00872C86">
            <w:pPr>
              <w:jc w:val="center"/>
              <w:rPr>
                <w:lang w:val="en-US"/>
              </w:rPr>
            </w:pPr>
            <w:r>
              <w:rPr>
                <w:lang w:val="en-US"/>
              </w:rPr>
              <w:t>12</w:t>
            </w:r>
          </w:p>
        </w:tc>
      </w:tr>
      <w:tr w:rsidR="000A17BE" w14:paraId="24E5A000" w14:textId="77777777" w:rsidTr="00872C86">
        <w:trPr>
          <w:trHeight w:val="510"/>
        </w:trPr>
        <w:tc>
          <w:tcPr>
            <w:tcW w:w="910" w:type="dxa"/>
            <w:vAlign w:val="center"/>
          </w:tcPr>
          <w:p w14:paraId="7CCE951E" w14:textId="77777777" w:rsidR="000A17BE" w:rsidRDefault="000A17BE" w:rsidP="00872C86">
            <w:pPr>
              <w:jc w:val="center"/>
              <w:rPr>
                <w:lang w:val="en-US"/>
              </w:rPr>
            </w:pPr>
            <w:r>
              <w:rPr>
                <w:lang w:val="en-US"/>
              </w:rPr>
              <w:t>R</w:t>
            </w:r>
          </w:p>
        </w:tc>
        <w:tc>
          <w:tcPr>
            <w:tcW w:w="6439" w:type="dxa"/>
            <w:vAlign w:val="center"/>
          </w:tcPr>
          <w:p w14:paraId="1C3B9490" w14:textId="77777777" w:rsidR="000A17BE" w:rsidRDefault="000A17BE" w:rsidP="00872C86">
            <w:pPr>
              <w:jc w:val="center"/>
              <w:rPr>
                <w:lang w:val="en-US"/>
              </w:rPr>
            </w:pPr>
            <w:r>
              <w:rPr>
                <w:lang w:val="en-US"/>
              </w:rPr>
              <w:t>Radius Massa Tak Seimbang</w:t>
            </w:r>
          </w:p>
        </w:tc>
        <w:tc>
          <w:tcPr>
            <w:tcW w:w="805" w:type="dxa"/>
            <w:vAlign w:val="center"/>
          </w:tcPr>
          <w:p w14:paraId="34BF2B1C" w14:textId="77777777" w:rsidR="000A17BE" w:rsidRDefault="000A17BE" w:rsidP="00872C86">
            <w:pPr>
              <w:jc w:val="center"/>
              <w:rPr>
                <w:lang w:val="en-US"/>
              </w:rPr>
            </w:pPr>
            <w:r>
              <w:rPr>
                <w:lang w:val="en-US"/>
              </w:rPr>
              <w:t>11</w:t>
            </w:r>
          </w:p>
        </w:tc>
      </w:tr>
      <w:tr w:rsidR="000A17BE" w14:paraId="032775E9" w14:textId="77777777" w:rsidTr="00872C86">
        <w:trPr>
          <w:trHeight w:val="510"/>
        </w:trPr>
        <w:tc>
          <w:tcPr>
            <w:tcW w:w="910" w:type="dxa"/>
            <w:vAlign w:val="center"/>
          </w:tcPr>
          <w:p w14:paraId="1837D6C6" w14:textId="77777777" w:rsidR="000A17BE" w:rsidRDefault="00000000" w:rsidP="00872C86">
            <w:pPr>
              <w:jc w:val="center"/>
              <w:rPr>
                <w:lang w:val="en-US"/>
              </w:rPr>
            </w:pPr>
            <m:oMathPara>
              <m:oMath>
                <m:acc>
                  <m:accPr>
                    <m:chr m:val="̅"/>
                    <m:ctrlPr>
                      <w:rPr>
                        <w:rFonts w:ascii="Cambria Math" w:hAnsi="Cambria Math"/>
                        <w:i/>
                        <w:lang w:val="en-US"/>
                      </w:rPr>
                    </m:ctrlPr>
                  </m:accPr>
                  <m:e>
                    <m:r>
                      <w:rPr>
                        <w:rFonts w:ascii="Cambria Math" w:hAnsi="Cambria Math"/>
                        <w:lang w:val="en-US"/>
                      </w:rPr>
                      <m:t>F</m:t>
                    </m:r>
                  </m:e>
                </m:acc>
              </m:oMath>
            </m:oMathPara>
          </w:p>
        </w:tc>
        <w:tc>
          <w:tcPr>
            <w:tcW w:w="6439" w:type="dxa"/>
            <w:vAlign w:val="center"/>
          </w:tcPr>
          <w:p w14:paraId="31373B4E" w14:textId="77777777" w:rsidR="000A17BE" w:rsidRDefault="000A17BE" w:rsidP="00872C86">
            <w:pPr>
              <w:jc w:val="center"/>
              <w:rPr>
                <w:lang w:val="en-US"/>
              </w:rPr>
            </w:pPr>
            <w:r>
              <w:rPr>
                <w:lang w:val="en-US"/>
              </w:rPr>
              <w:t>Vektor Gaya Tak Seimbang</w:t>
            </w:r>
          </w:p>
        </w:tc>
        <w:tc>
          <w:tcPr>
            <w:tcW w:w="805" w:type="dxa"/>
            <w:vAlign w:val="center"/>
          </w:tcPr>
          <w:p w14:paraId="2EEADCDA" w14:textId="77777777" w:rsidR="000A17BE" w:rsidRDefault="000A17BE" w:rsidP="00872C86">
            <w:pPr>
              <w:jc w:val="center"/>
              <w:rPr>
                <w:lang w:val="en-US"/>
              </w:rPr>
            </w:pPr>
            <w:r>
              <w:rPr>
                <w:lang w:val="en-US"/>
              </w:rPr>
              <w:t>12</w:t>
            </w:r>
          </w:p>
        </w:tc>
      </w:tr>
      <w:tr w:rsidR="000A17BE" w14:paraId="41EB5D54" w14:textId="77777777" w:rsidTr="00872C86">
        <w:trPr>
          <w:trHeight w:val="510"/>
        </w:trPr>
        <w:tc>
          <w:tcPr>
            <w:tcW w:w="910" w:type="dxa"/>
            <w:vAlign w:val="center"/>
          </w:tcPr>
          <w:p w14:paraId="1BE30F8A" w14:textId="77777777" w:rsidR="000A17BE" w:rsidRDefault="000A17BE" w:rsidP="00872C86">
            <w:pPr>
              <w:jc w:val="center"/>
              <w:rPr>
                <w:lang w:val="en-US"/>
              </w:rPr>
            </w:pPr>
            <m:oMathPara>
              <m:oMath>
                <m:r>
                  <w:rPr>
                    <w:rFonts w:ascii="Cambria Math" w:hAnsi="Cambria Math"/>
                    <w:lang w:val="en-US"/>
                  </w:rPr>
                  <m:t>ω</m:t>
                </m:r>
              </m:oMath>
            </m:oMathPara>
          </w:p>
        </w:tc>
        <w:tc>
          <w:tcPr>
            <w:tcW w:w="6439" w:type="dxa"/>
            <w:vAlign w:val="center"/>
          </w:tcPr>
          <w:p w14:paraId="70D7D4D5" w14:textId="77777777" w:rsidR="000A17BE" w:rsidRDefault="000A17BE" w:rsidP="00872C86">
            <w:pPr>
              <w:jc w:val="center"/>
              <w:rPr>
                <w:lang w:val="en-US"/>
              </w:rPr>
            </w:pPr>
            <w:r>
              <w:rPr>
                <w:lang w:val="en-US"/>
              </w:rPr>
              <w:t>Kecepatan Sudut</w:t>
            </w:r>
          </w:p>
        </w:tc>
        <w:tc>
          <w:tcPr>
            <w:tcW w:w="805" w:type="dxa"/>
            <w:vAlign w:val="center"/>
          </w:tcPr>
          <w:p w14:paraId="230CECF6" w14:textId="77777777" w:rsidR="000A17BE" w:rsidRDefault="000A17BE" w:rsidP="00872C86">
            <w:pPr>
              <w:jc w:val="center"/>
              <w:rPr>
                <w:lang w:val="en-US"/>
              </w:rPr>
            </w:pPr>
            <w:r>
              <w:rPr>
                <w:lang w:val="en-US"/>
              </w:rPr>
              <w:t>12</w:t>
            </w:r>
          </w:p>
        </w:tc>
      </w:tr>
      <w:tr w:rsidR="000A17BE" w14:paraId="1694E818" w14:textId="77777777" w:rsidTr="00872C86">
        <w:trPr>
          <w:trHeight w:val="510"/>
        </w:trPr>
        <w:tc>
          <w:tcPr>
            <w:tcW w:w="910" w:type="dxa"/>
            <w:vAlign w:val="center"/>
          </w:tcPr>
          <w:p w14:paraId="7D682FAF" w14:textId="77777777" w:rsidR="000A17BE" w:rsidRPr="000C1D97" w:rsidRDefault="00000000" w:rsidP="00872C86">
            <w:pPr>
              <w:jc w:val="center"/>
              <w:rPr>
                <w:sz w:val="28"/>
                <w:lang w:val="en-US"/>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0</m:t>
                    </m:r>
                  </m:sub>
                  <m:sup>
                    <m:r>
                      <w:rPr>
                        <w:rFonts w:ascii="Cambria Math" w:hAnsi="Cambria Math"/>
                        <w:sz w:val="28"/>
                        <w:lang w:val="en-GB"/>
                      </w:rPr>
                      <m:t>1</m:t>
                    </m:r>
                  </m:sup>
                </m:sSubSup>
              </m:oMath>
            </m:oMathPara>
          </w:p>
        </w:tc>
        <w:tc>
          <w:tcPr>
            <w:tcW w:w="6439" w:type="dxa"/>
            <w:vAlign w:val="center"/>
          </w:tcPr>
          <w:p w14:paraId="20FA5A6A"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Kiri dan Pengukuran pada Bidang Kiri</w:t>
            </w:r>
          </w:p>
        </w:tc>
        <w:tc>
          <w:tcPr>
            <w:tcW w:w="805" w:type="dxa"/>
            <w:vAlign w:val="center"/>
          </w:tcPr>
          <w:p w14:paraId="3F6B6881" w14:textId="77777777" w:rsidR="000A17BE" w:rsidRDefault="000A17BE" w:rsidP="00872C86">
            <w:pPr>
              <w:jc w:val="center"/>
              <w:rPr>
                <w:lang w:val="en-US"/>
              </w:rPr>
            </w:pPr>
            <w:r>
              <w:rPr>
                <w:lang w:val="en-US"/>
              </w:rPr>
              <w:t>19</w:t>
            </w:r>
          </w:p>
        </w:tc>
      </w:tr>
      <w:tr w:rsidR="000A17BE" w14:paraId="033016B3" w14:textId="77777777" w:rsidTr="00872C86">
        <w:trPr>
          <w:trHeight w:val="510"/>
        </w:trPr>
        <w:tc>
          <w:tcPr>
            <w:tcW w:w="910" w:type="dxa"/>
            <w:vAlign w:val="center"/>
          </w:tcPr>
          <w:p w14:paraId="6998A247" w14:textId="77777777" w:rsidR="000A17BE" w:rsidRPr="000C1D97" w:rsidRDefault="00000000" w:rsidP="00872C86">
            <w:pPr>
              <w:jc w:val="center"/>
              <w:rPr>
                <w:sz w:val="28"/>
                <w:lang w:val="en-US"/>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90</m:t>
                    </m:r>
                  </m:sub>
                  <m:sup>
                    <m:r>
                      <w:rPr>
                        <w:rFonts w:ascii="Cambria Math" w:hAnsi="Cambria Math"/>
                        <w:sz w:val="28"/>
                        <w:lang w:val="en-GB"/>
                      </w:rPr>
                      <m:t>1</m:t>
                    </m:r>
                  </m:sup>
                </m:sSubSup>
              </m:oMath>
            </m:oMathPara>
          </w:p>
        </w:tc>
        <w:tc>
          <w:tcPr>
            <w:tcW w:w="6439" w:type="dxa"/>
            <w:vAlign w:val="center"/>
          </w:tcPr>
          <w:p w14:paraId="1F967B86"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Kiri dan Pengukuran pada Bidang Kiri</w:t>
            </w:r>
          </w:p>
        </w:tc>
        <w:tc>
          <w:tcPr>
            <w:tcW w:w="805" w:type="dxa"/>
            <w:vAlign w:val="center"/>
          </w:tcPr>
          <w:p w14:paraId="6B0D9593" w14:textId="77777777" w:rsidR="000A17BE" w:rsidRDefault="000A17BE" w:rsidP="00872C86">
            <w:pPr>
              <w:jc w:val="center"/>
              <w:rPr>
                <w:lang w:val="en-US"/>
              </w:rPr>
            </w:pPr>
            <w:r>
              <w:rPr>
                <w:lang w:val="en-US"/>
              </w:rPr>
              <w:t>19</w:t>
            </w:r>
          </w:p>
        </w:tc>
      </w:tr>
      <w:tr w:rsidR="000A17BE" w14:paraId="57253959" w14:textId="77777777" w:rsidTr="00872C86">
        <w:trPr>
          <w:trHeight w:val="510"/>
        </w:trPr>
        <w:tc>
          <w:tcPr>
            <w:tcW w:w="910" w:type="dxa"/>
            <w:vAlign w:val="center"/>
          </w:tcPr>
          <w:p w14:paraId="66E392E3" w14:textId="77777777" w:rsidR="000A17BE" w:rsidRPr="000C1D97" w:rsidRDefault="00000000" w:rsidP="00872C86">
            <w:pPr>
              <w:jc w:val="center"/>
              <w:rPr>
                <w:sz w:val="28"/>
                <w:lang w:val="en-US"/>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180</m:t>
                    </m:r>
                  </m:sub>
                  <m:sup>
                    <m:r>
                      <w:rPr>
                        <w:rFonts w:ascii="Cambria Math" w:hAnsi="Cambria Math"/>
                        <w:sz w:val="28"/>
                        <w:lang w:val="en-GB"/>
                      </w:rPr>
                      <m:t>1</m:t>
                    </m:r>
                  </m:sup>
                </m:sSubSup>
              </m:oMath>
            </m:oMathPara>
          </w:p>
        </w:tc>
        <w:tc>
          <w:tcPr>
            <w:tcW w:w="6439" w:type="dxa"/>
            <w:vAlign w:val="center"/>
          </w:tcPr>
          <w:p w14:paraId="438701B5"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Kiri dan Pengukuran pada Bidang Kiri</w:t>
            </w:r>
          </w:p>
        </w:tc>
        <w:tc>
          <w:tcPr>
            <w:tcW w:w="805" w:type="dxa"/>
            <w:vAlign w:val="center"/>
          </w:tcPr>
          <w:p w14:paraId="2D59552C" w14:textId="77777777" w:rsidR="000A17BE" w:rsidRDefault="000A17BE" w:rsidP="00872C86">
            <w:pPr>
              <w:jc w:val="center"/>
              <w:rPr>
                <w:lang w:val="en-US"/>
              </w:rPr>
            </w:pPr>
            <w:r>
              <w:rPr>
                <w:lang w:val="en-US"/>
              </w:rPr>
              <w:t>20</w:t>
            </w:r>
          </w:p>
        </w:tc>
      </w:tr>
      <w:tr w:rsidR="000A17BE" w14:paraId="0861C881" w14:textId="77777777" w:rsidTr="00872C86">
        <w:trPr>
          <w:trHeight w:val="510"/>
        </w:trPr>
        <w:tc>
          <w:tcPr>
            <w:tcW w:w="910" w:type="dxa"/>
            <w:vAlign w:val="center"/>
          </w:tcPr>
          <w:p w14:paraId="4A15E64B" w14:textId="77777777" w:rsidR="000A17BE" w:rsidRPr="000C1D97" w:rsidRDefault="00000000" w:rsidP="00872C86">
            <w:pPr>
              <w:jc w:val="center"/>
              <w:rPr>
                <w:sz w:val="28"/>
                <w:lang w:val="en-US"/>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270</m:t>
                    </m:r>
                  </m:sub>
                  <m:sup>
                    <m:r>
                      <w:rPr>
                        <w:rFonts w:ascii="Cambria Math" w:hAnsi="Cambria Math"/>
                        <w:sz w:val="28"/>
                        <w:lang w:val="en-GB"/>
                      </w:rPr>
                      <m:t>1</m:t>
                    </m:r>
                  </m:sup>
                </m:sSubSup>
              </m:oMath>
            </m:oMathPara>
          </w:p>
        </w:tc>
        <w:tc>
          <w:tcPr>
            <w:tcW w:w="6439" w:type="dxa"/>
            <w:vAlign w:val="center"/>
          </w:tcPr>
          <w:p w14:paraId="4530B8B7"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Kiri dan Pengukuran pada Bidang Kiri</w:t>
            </w:r>
          </w:p>
        </w:tc>
        <w:tc>
          <w:tcPr>
            <w:tcW w:w="805" w:type="dxa"/>
            <w:vAlign w:val="center"/>
          </w:tcPr>
          <w:p w14:paraId="792B2CC7" w14:textId="77777777" w:rsidR="000A17BE" w:rsidRDefault="000A17BE" w:rsidP="00872C86">
            <w:pPr>
              <w:jc w:val="center"/>
              <w:rPr>
                <w:lang w:val="en-US"/>
              </w:rPr>
            </w:pPr>
            <w:r>
              <w:rPr>
                <w:lang w:val="en-US"/>
              </w:rPr>
              <w:t>20</w:t>
            </w:r>
          </w:p>
        </w:tc>
      </w:tr>
      <w:tr w:rsidR="000A17BE" w14:paraId="3AAC0011" w14:textId="77777777" w:rsidTr="00872C86">
        <w:trPr>
          <w:trHeight w:val="510"/>
        </w:trPr>
        <w:tc>
          <w:tcPr>
            <w:tcW w:w="910" w:type="dxa"/>
            <w:vAlign w:val="center"/>
          </w:tcPr>
          <w:p w14:paraId="2A55BA3B" w14:textId="77777777" w:rsidR="000A17BE" w:rsidRPr="000C1D97" w:rsidRDefault="00000000" w:rsidP="00872C86">
            <w:pPr>
              <w:jc w:val="center"/>
              <w:rPr>
                <w:sz w:val="28"/>
                <w:lang w:val="en-GB"/>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0</m:t>
                    </m:r>
                  </m:sub>
                  <m:sup>
                    <m:r>
                      <w:rPr>
                        <w:rFonts w:ascii="Cambria Math" w:hAnsi="Cambria Math"/>
                        <w:sz w:val="28"/>
                        <w:lang w:val="en-GB"/>
                      </w:rPr>
                      <m:t>2</m:t>
                    </m:r>
                  </m:sup>
                </m:sSubSup>
              </m:oMath>
            </m:oMathPara>
          </w:p>
        </w:tc>
        <w:tc>
          <w:tcPr>
            <w:tcW w:w="6439" w:type="dxa"/>
            <w:vAlign w:val="center"/>
          </w:tcPr>
          <w:p w14:paraId="35D63A35"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Kanan dan Pengukuran pada Bidang Kiri</w:t>
            </w:r>
          </w:p>
        </w:tc>
        <w:tc>
          <w:tcPr>
            <w:tcW w:w="805" w:type="dxa"/>
            <w:vAlign w:val="center"/>
          </w:tcPr>
          <w:p w14:paraId="7683D5BF" w14:textId="77777777" w:rsidR="000A17BE" w:rsidRDefault="000A17BE" w:rsidP="00872C86">
            <w:pPr>
              <w:jc w:val="center"/>
              <w:rPr>
                <w:lang w:val="en-US"/>
              </w:rPr>
            </w:pPr>
            <w:r>
              <w:rPr>
                <w:lang w:val="en-US"/>
              </w:rPr>
              <w:t>20</w:t>
            </w:r>
          </w:p>
        </w:tc>
      </w:tr>
      <w:tr w:rsidR="000A17BE" w14:paraId="12FD6723" w14:textId="77777777" w:rsidTr="00872C86">
        <w:trPr>
          <w:trHeight w:val="510"/>
        </w:trPr>
        <w:tc>
          <w:tcPr>
            <w:tcW w:w="910" w:type="dxa"/>
            <w:vAlign w:val="center"/>
          </w:tcPr>
          <w:p w14:paraId="738B536E" w14:textId="77777777" w:rsidR="000A17BE" w:rsidRPr="000C1D97" w:rsidRDefault="00000000" w:rsidP="00872C86">
            <w:pPr>
              <w:jc w:val="center"/>
              <w:rPr>
                <w:sz w:val="28"/>
                <w:lang w:val="en-GB"/>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90</m:t>
                    </m:r>
                  </m:sub>
                  <m:sup>
                    <m:r>
                      <w:rPr>
                        <w:rFonts w:ascii="Cambria Math" w:hAnsi="Cambria Math"/>
                        <w:sz w:val="28"/>
                        <w:lang w:val="en-GB"/>
                      </w:rPr>
                      <m:t>2</m:t>
                    </m:r>
                  </m:sup>
                </m:sSubSup>
              </m:oMath>
            </m:oMathPara>
          </w:p>
        </w:tc>
        <w:tc>
          <w:tcPr>
            <w:tcW w:w="6439" w:type="dxa"/>
            <w:vAlign w:val="center"/>
          </w:tcPr>
          <w:p w14:paraId="430C9933"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Kanan dan Pengukuran pada Bidang Kiri</w:t>
            </w:r>
          </w:p>
        </w:tc>
        <w:tc>
          <w:tcPr>
            <w:tcW w:w="805" w:type="dxa"/>
            <w:vAlign w:val="center"/>
          </w:tcPr>
          <w:p w14:paraId="555E0547" w14:textId="77777777" w:rsidR="000A17BE" w:rsidRDefault="000A17BE" w:rsidP="00872C86">
            <w:pPr>
              <w:jc w:val="center"/>
              <w:rPr>
                <w:lang w:val="en-US"/>
              </w:rPr>
            </w:pPr>
            <w:r>
              <w:rPr>
                <w:lang w:val="en-US"/>
              </w:rPr>
              <w:t>20</w:t>
            </w:r>
          </w:p>
        </w:tc>
      </w:tr>
      <w:tr w:rsidR="000A17BE" w14:paraId="5877C8B1" w14:textId="77777777" w:rsidTr="00872C86">
        <w:trPr>
          <w:trHeight w:val="510"/>
        </w:trPr>
        <w:tc>
          <w:tcPr>
            <w:tcW w:w="910" w:type="dxa"/>
            <w:vAlign w:val="center"/>
          </w:tcPr>
          <w:p w14:paraId="1E6A643C" w14:textId="77777777" w:rsidR="000A17BE" w:rsidRPr="000C1D97" w:rsidRDefault="00000000" w:rsidP="00872C86">
            <w:pPr>
              <w:jc w:val="center"/>
              <w:rPr>
                <w:sz w:val="28"/>
                <w:lang w:val="en-GB"/>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180</m:t>
                    </m:r>
                  </m:sub>
                  <m:sup>
                    <m:r>
                      <w:rPr>
                        <w:rFonts w:ascii="Cambria Math" w:hAnsi="Cambria Math"/>
                        <w:sz w:val="28"/>
                        <w:lang w:val="en-GB"/>
                      </w:rPr>
                      <m:t>2</m:t>
                    </m:r>
                  </m:sup>
                </m:sSubSup>
              </m:oMath>
            </m:oMathPara>
          </w:p>
        </w:tc>
        <w:tc>
          <w:tcPr>
            <w:tcW w:w="6439" w:type="dxa"/>
            <w:vAlign w:val="center"/>
          </w:tcPr>
          <w:p w14:paraId="72942650"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Kanan dan Pengukuran pada Bidang Kiri</w:t>
            </w:r>
          </w:p>
        </w:tc>
        <w:tc>
          <w:tcPr>
            <w:tcW w:w="805" w:type="dxa"/>
            <w:vAlign w:val="center"/>
          </w:tcPr>
          <w:p w14:paraId="388EC712" w14:textId="77777777" w:rsidR="000A17BE" w:rsidRDefault="000A17BE" w:rsidP="00872C86">
            <w:pPr>
              <w:jc w:val="center"/>
              <w:rPr>
                <w:lang w:val="en-US"/>
              </w:rPr>
            </w:pPr>
            <w:r>
              <w:rPr>
                <w:lang w:val="en-US"/>
              </w:rPr>
              <w:t>20</w:t>
            </w:r>
          </w:p>
        </w:tc>
      </w:tr>
      <w:tr w:rsidR="000A17BE" w14:paraId="334E4791" w14:textId="77777777" w:rsidTr="00872C86">
        <w:trPr>
          <w:trHeight w:val="510"/>
        </w:trPr>
        <w:tc>
          <w:tcPr>
            <w:tcW w:w="910" w:type="dxa"/>
            <w:vAlign w:val="center"/>
          </w:tcPr>
          <w:p w14:paraId="065B0F43" w14:textId="77777777" w:rsidR="000A17BE" w:rsidRPr="000C1D97" w:rsidRDefault="00000000" w:rsidP="00872C86">
            <w:pPr>
              <w:jc w:val="center"/>
              <w:rPr>
                <w:sz w:val="28"/>
                <w:lang w:val="en-GB"/>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270</m:t>
                    </m:r>
                  </m:sub>
                  <m:sup>
                    <m:r>
                      <w:rPr>
                        <w:rFonts w:ascii="Cambria Math" w:hAnsi="Cambria Math"/>
                        <w:sz w:val="28"/>
                        <w:lang w:val="en-GB"/>
                      </w:rPr>
                      <m:t>2</m:t>
                    </m:r>
                  </m:sup>
                </m:sSubSup>
              </m:oMath>
            </m:oMathPara>
          </w:p>
        </w:tc>
        <w:tc>
          <w:tcPr>
            <w:tcW w:w="6439" w:type="dxa"/>
            <w:vAlign w:val="center"/>
          </w:tcPr>
          <w:p w14:paraId="6E653276"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Kanani dan Pengukuran pada Bidang Kiri</w:t>
            </w:r>
          </w:p>
        </w:tc>
        <w:tc>
          <w:tcPr>
            <w:tcW w:w="805" w:type="dxa"/>
            <w:vAlign w:val="center"/>
          </w:tcPr>
          <w:p w14:paraId="3B4DD0C1" w14:textId="77777777" w:rsidR="000A17BE" w:rsidRDefault="000A17BE" w:rsidP="00872C86">
            <w:pPr>
              <w:jc w:val="center"/>
              <w:rPr>
                <w:lang w:val="en-US"/>
              </w:rPr>
            </w:pPr>
            <w:r>
              <w:rPr>
                <w:lang w:val="en-US"/>
              </w:rPr>
              <w:t>20</w:t>
            </w:r>
          </w:p>
        </w:tc>
      </w:tr>
      <w:tr w:rsidR="000A17BE" w14:paraId="27BC200E" w14:textId="77777777" w:rsidTr="00872C86">
        <w:trPr>
          <w:trHeight w:val="510"/>
        </w:trPr>
        <w:tc>
          <w:tcPr>
            <w:tcW w:w="910" w:type="dxa"/>
            <w:vAlign w:val="center"/>
          </w:tcPr>
          <w:p w14:paraId="5D1C5C24" w14:textId="77777777" w:rsidR="000A17BE" w:rsidRDefault="000A17BE" w:rsidP="00872C86">
            <w:pPr>
              <w:jc w:val="center"/>
              <w:rPr>
                <w:lang w:val="en-US"/>
              </w:rPr>
            </w:pPr>
            <w:r>
              <w:rPr>
                <w:rFonts w:cs="Times New Roman"/>
                <w:iCs/>
                <w:lang w:val="en-GB"/>
              </w:rPr>
              <w:t>A</w:t>
            </w:r>
          </w:p>
        </w:tc>
        <w:tc>
          <w:tcPr>
            <w:tcW w:w="6439" w:type="dxa"/>
            <w:vAlign w:val="center"/>
          </w:tcPr>
          <w:p w14:paraId="2407C272" w14:textId="77777777" w:rsidR="000A17BE" w:rsidRDefault="000A17BE" w:rsidP="00872C86">
            <w:pPr>
              <w:jc w:val="center"/>
              <w:rPr>
                <w:lang w:val="en-US"/>
              </w:rPr>
            </w:pPr>
            <w:r>
              <w:rPr>
                <w:lang w:val="en-US"/>
              </w:rPr>
              <w:t>Amplitudo Getaran akibat ketidaksimbangan dengan Pengukuran pada Bidang Kiri</w:t>
            </w:r>
          </w:p>
        </w:tc>
        <w:tc>
          <w:tcPr>
            <w:tcW w:w="805" w:type="dxa"/>
            <w:vAlign w:val="center"/>
          </w:tcPr>
          <w:p w14:paraId="58BB626F" w14:textId="77777777" w:rsidR="000A17BE" w:rsidRDefault="000A17BE" w:rsidP="00872C86">
            <w:pPr>
              <w:jc w:val="center"/>
              <w:rPr>
                <w:lang w:val="en-US"/>
              </w:rPr>
            </w:pPr>
            <w:r>
              <w:rPr>
                <w:lang w:val="en-US"/>
              </w:rPr>
              <w:t>20</w:t>
            </w:r>
          </w:p>
        </w:tc>
      </w:tr>
      <w:tr w:rsidR="000A17BE" w14:paraId="72FF3990" w14:textId="77777777" w:rsidTr="00872C86">
        <w:trPr>
          <w:trHeight w:val="510"/>
        </w:trPr>
        <w:tc>
          <w:tcPr>
            <w:tcW w:w="910" w:type="dxa"/>
            <w:vAlign w:val="center"/>
          </w:tcPr>
          <w:p w14:paraId="772689DB"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1</m:t>
                    </m:r>
                  </m:sup>
                </m:sSubSup>
              </m:oMath>
            </m:oMathPara>
          </w:p>
        </w:tc>
        <w:tc>
          <w:tcPr>
            <w:tcW w:w="6439" w:type="dxa"/>
            <w:vAlign w:val="center"/>
          </w:tcPr>
          <w:p w14:paraId="1C838F6C" w14:textId="77777777" w:rsidR="000A17BE" w:rsidRDefault="000A17BE" w:rsidP="00872C86">
            <w:pPr>
              <w:jc w:val="center"/>
              <w:rPr>
                <w:lang w:val="en-US"/>
              </w:rPr>
            </w:pPr>
            <w:r>
              <w:rPr>
                <w:lang w:val="en-US"/>
              </w:rPr>
              <w:t>Resultan Amplitudo Getaran Akibat Massa Coba di Bidang Kiri dengan Pengukuran di Bidang Kiri</w:t>
            </w:r>
          </w:p>
        </w:tc>
        <w:tc>
          <w:tcPr>
            <w:tcW w:w="805" w:type="dxa"/>
            <w:vAlign w:val="center"/>
          </w:tcPr>
          <w:p w14:paraId="7E21D542" w14:textId="77777777" w:rsidR="000A17BE" w:rsidRDefault="000A17BE" w:rsidP="00872C86">
            <w:pPr>
              <w:jc w:val="center"/>
              <w:rPr>
                <w:lang w:val="en-US"/>
              </w:rPr>
            </w:pPr>
            <w:r>
              <w:rPr>
                <w:lang w:val="en-US"/>
              </w:rPr>
              <w:t>20</w:t>
            </w:r>
          </w:p>
        </w:tc>
      </w:tr>
      <w:tr w:rsidR="000A17BE" w14:paraId="2F354EF3" w14:textId="77777777" w:rsidTr="00872C86">
        <w:trPr>
          <w:trHeight w:val="510"/>
        </w:trPr>
        <w:tc>
          <w:tcPr>
            <w:tcW w:w="910" w:type="dxa"/>
            <w:vAlign w:val="center"/>
          </w:tcPr>
          <w:p w14:paraId="44503B6E" w14:textId="77777777" w:rsidR="000A17BE" w:rsidRDefault="00000000" w:rsidP="00872C86">
            <w:pPr>
              <w:jc w:val="center"/>
              <w:rPr>
                <w:lang w:val="en-US"/>
              </w:rPr>
            </w:pPr>
            <m:oMathPara>
              <m:oMath>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oMath>
            </m:oMathPara>
          </w:p>
        </w:tc>
        <w:tc>
          <w:tcPr>
            <w:tcW w:w="6439" w:type="dxa"/>
            <w:vAlign w:val="center"/>
          </w:tcPr>
          <w:p w14:paraId="5504B703" w14:textId="77777777" w:rsidR="000A17BE" w:rsidRDefault="000A17BE" w:rsidP="00872C86">
            <w:pPr>
              <w:jc w:val="center"/>
              <w:rPr>
                <w:lang w:val="en-US"/>
              </w:rPr>
            </w:pPr>
            <w:r>
              <w:rPr>
                <w:lang w:val="en-US"/>
              </w:rPr>
              <w:t>Sudut FasaAkibat Massa Tak Seimbang pada Bidang Kiri</w:t>
            </w:r>
          </w:p>
        </w:tc>
        <w:tc>
          <w:tcPr>
            <w:tcW w:w="805" w:type="dxa"/>
            <w:vAlign w:val="center"/>
          </w:tcPr>
          <w:p w14:paraId="30EDD5F1" w14:textId="77777777" w:rsidR="000A17BE" w:rsidRDefault="000A17BE" w:rsidP="00872C86">
            <w:pPr>
              <w:jc w:val="center"/>
              <w:rPr>
                <w:lang w:val="en-US"/>
              </w:rPr>
            </w:pPr>
            <w:r>
              <w:rPr>
                <w:lang w:val="en-US"/>
              </w:rPr>
              <w:t>20</w:t>
            </w:r>
          </w:p>
        </w:tc>
      </w:tr>
      <w:tr w:rsidR="000A17BE" w14:paraId="7CC7B3D7" w14:textId="77777777" w:rsidTr="00872C86">
        <w:trPr>
          <w:trHeight w:val="510"/>
        </w:trPr>
        <w:tc>
          <w:tcPr>
            <w:tcW w:w="910" w:type="dxa"/>
            <w:vAlign w:val="center"/>
          </w:tcPr>
          <w:p w14:paraId="2B22964C"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2</m:t>
                    </m:r>
                  </m:sup>
                </m:sSubSup>
              </m:oMath>
            </m:oMathPara>
          </w:p>
        </w:tc>
        <w:tc>
          <w:tcPr>
            <w:tcW w:w="6439" w:type="dxa"/>
            <w:vAlign w:val="center"/>
          </w:tcPr>
          <w:p w14:paraId="68ECA92A" w14:textId="77777777" w:rsidR="000A17BE" w:rsidRDefault="000A17BE" w:rsidP="00872C86">
            <w:pPr>
              <w:jc w:val="center"/>
              <w:rPr>
                <w:lang w:val="en-US"/>
              </w:rPr>
            </w:pPr>
            <w:r>
              <w:rPr>
                <w:lang w:val="en-US"/>
              </w:rPr>
              <w:t>Resultan Amplitudo Getaran Akibat Massa Coba di Bidang Kiri dengan Pengukuran di Bidang Kanan</w:t>
            </w:r>
          </w:p>
        </w:tc>
        <w:tc>
          <w:tcPr>
            <w:tcW w:w="805" w:type="dxa"/>
            <w:vAlign w:val="center"/>
          </w:tcPr>
          <w:p w14:paraId="5A229C01" w14:textId="77777777" w:rsidR="000A17BE" w:rsidRDefault="000A17BE" w:rsidP="00872C86">
            <w:pPr>
              <w:jc w:val="center"/>
              <w:rPr>
                <w:lang w:val="en-US"/>
              </w:rPr>
            </w:pPr>
            <w:r>
              <w:rPr>
                <w:lang w:val="en-US"/>
              </w:rPr>
              <w:t>21</w:t>
            </w:r>
          </w:p>
        </w:tc>
      </w:tr>
      <w:tr w:rsidR="000A17BE" w14:paraId="7A36A0C9" w14:textId="77777777" w:rsidTr="00872C86">
        <w:trPr>
          <w:trHeight w:val="510"/>
        </w:trPr>
        <w:tc>
          <w:tcPr>
            <w:tcW w:w="910" w:type="dxa"/>
            <w:vAlign w:val="center"/>
          </w:tcPr>
          <w:p w14:paraId="144B4B60"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0</m:t>
                    </m:r>
                  </m:sub>
                  <m:sup>
                    <m:r>
                      <w:rPr>
                        <w:rFonts w:ascii="Cambria Math" w:hAnsi="Cambria Math"/>
                        <w:sz w:val="28"/>
                        <w:lang w:val="en-GB"/>
                      </w:rPr>
                      <m:t>1</m:t>
                    </m:r>
                  </m:sup>
                </m:sSubSup>
              </m:oMath>
            </m:oMathPara>
          </w:p>
        </w:tc>
        <w:tc>
          <w:tcPr>
            <w:tcW w:w="6439" w:type="dxa"/>
            <w:vAlign w:val="center"/>
          </w:tcPr>
          <w:p w14:paraId="2797568D"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Kanan dan Pengukuran pada Bidang Kanan</w:t>
            </w:r>
          </w:p>
        </w:tc>
        <w:tc>
          <w:tcPr>
            <w:tcW w:w="805" w:type="dxa"/>
            <w:vAlign w:val="center"/>
          </w:tcPr>
          <w:p w14:paraId="73E02D4C" w14:textId="77777777" w:rsidR="000A17BE" w:rsidRDefault="000A17BE" w:rsidP="00872C86">
            <w:pPr>
              <w:jc w:val="center"/>
              <w:rPr>
                <w:lang w:val="en-US"/>
              </w:rPr>
            </w:pPr>
            <w:r>
              <w:rPr>
                <w:lang w:val="en-US"/>
              </w:rPr>
              <w:t>21</w:t>
            </w:r>
          </w:p>
        </w:tc>
      </w:tr>
      <w:tr w:rsidR="000A17BE" w14:paraId="31943A9A" w14:textId="77777777" w:rsidTr="00872C86">
        <w:trPr>
          <w:trHeight w:val="510"/>
        </w:trPr>
        <w:tc>
          <w:tcPr>
            <w:tcW w:w="910" w:type="dxa"/>
            <w:vAlign w:val="center"/>
          </w:tcPr>
          <w:p w14:paraId="1CC339AE"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90</m:t>
                    </m:r>
                  </m:sub>
                  <m:sup>
                    <m:r>
                      <w:rPr>
                        <w:rFonts w:ascii="Cambria Math" w:hAnsi="Cambria Math"/>
                        <w:sz w:val="28"/>
                        <w:lang w:val="en-GB"/>
                      </w:rPr>
                      <m:t>1</m:t>
                    </m:r>
                  </m:sup>
                </m:sSubSup>
              </m:oMath>
            </m:oMathPara>
          </w:p>
        </w:tc>
        <w:tc>
          <w:tcPr>
            <w:tcW w:w="6439" w:type="dxa"/>
            <w:vAlign w:val="center"/>
          </w:tcPr>
          <w:p w14:paraId="08888907"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Kanan dan Pengukuran pada Bidang Kanan</w:t>
            </w:r>
          </w:p>
        </w:tc>
        <w:tc>
          <w:tcPr>
            <w:tcW w:w="805" w:type="dxa"/>
            <w:vAlign w:val="center"/>
          </w:tcPr>
          <w:p w14:paraId="78FD8996" w14:textId="77777777" w:rsidR="000A17BE" w:rsidRDefault="000A17BE" w:rsidP="00872C86">
            <w:pPr>
              <w:jc w:val="center"/>
              <w:rPr>
                <w:lang w:val="en-US"/>
              </w:rPr>
            </w:pPr>
            <w:r>
              <w:rPr>
                <w:lang w:val="en-US"/>
              </w:rPr>
              <w:t>21</w:t>
            </w:r>
          </w:p>
        </w:tc>
      </w:tr>
      <w:tr w:rsidR="000A17BE" w14:paraId="7FD00833" w14:textId="77777777" w:rsidTr="00872C86">
        <w:trPr>
          <w:trHeight w:val="510"/>
        </w:trPr>
        <w:tc>
          <w:tcPr>
            <w:tcW w:w="910" w:type="dxa"/>
            <w:vAlign w:val="center"/>
          </w:tcPr>
          <w:p w14:paraId="1E98EA35"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180</m:t>
                    </m:r>
                  </m:sub>
                  <m:sup>
                    <m:r>
                      <w:rPr>
                        <w:rFonts w:ascii="Cambria Math" w:hAnsi="Cambria Math"/>
                        <w:sz w:val="28"/>
                        <w:lang w:val="en-GB"/>
                      </w:rPr>
                      <m:t>1</m:t>
                    </m:r>
                  </m:sup>
                </m:sSubSup>
              </m:oMath>
            </m:oMathPara>
          </w:p>
        </w:tc>
        <w:tc>
          <w:tcPr>
            <w:tcW w:w="6439" w:type="dxa"/>
            <w:vAlign w:val="center"/>
          </w:tcPr>
          <w:p w14:paraId="6B5DB8EF"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Kanan dan Pengukuran pada Bidang Kanan</w:t>
            </w:r>
          </w:p>
        </w:tc>
        <w:tc>
          <w:tcPr>
            <w:tcW w:w="805" w:type="dxa"/>
            <w:vAlign w:val="center"/>
          </w:tcPr>
          <w:p w14:paraId="058CA62F" w14:textId="77777777" w:rsidR="000A17BE" w:rsidRDefault="000A17BE" w:rsidP="00872C86">
            <w:pPr>
              <w:jc w:val="center"/>
              <w:rPr>
                <w:lang w:val="en-US"/>
              </w:rPr>
            </w:pPr>
            <w:r>
              <w:rPr>
                <w:lang w:val="en-US"/>
              </w:rPr>
              <w:t>21</w:t>
            </w:r>
          </w:p>
        </w:tc>
      </w:tr>
      <w:tr w:rsidR="000A17BE" w14:paraId="3DED5D5B" w14:textId="77777777" w:rsidTr="00872C86">
        <w:trPr>
          <w:trHeight w:val="510"/>
        </w:trPr>
        <w:tc>
          <w:tcPr>
            <w:tcW w:w="910" w:type="dxa"/>
            <w:vAlign w:val="center"/>
          </w:tcPr>
          <w:p w14:paraId="6AD79665"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270</m:t>
                    </m:r>
                  </m:sub>
                  <m:sup>
                    <m:r>
                      <w:rPr>
                        <w:rFonts w:ascii="Cambria Math" w:hAnsi="Cambria Math"/>
                        <w:sz w:val="28"/>
                        <w:lang w:val="en-GB"/>
                      </w:rPr>
                      <m:t>1</m:t>
                    </m:r>
                  </m:sup>
                </m:sSubSup>
              </m:oMath>
            </m:oMathPara>
          </w:p>
        </w:tc>
        <w:tc>
          <w:tcPr>
            <w:tcW w:w="6439" w:type="dxa"/>
            <w:vAlign w:val="center"/>
          </w:tcPr>
          <w:p w14:paraId="6BB182EC"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Kanan dan Pengukuran pada Bidang Kanan</w:t>
            </w:r>
          </w:p>
        </w:tc>
        <w:tc>
          <w:tcPr>
            <w:tcW w:w="805" w:type="dxa"/>
            <w:vAlign w:val="center"/>
          </w:tcPr>
          <w:p w14:paraId="13F876AC" w14:textId="77777777" w:rsidR="000A17BE" w:rsidRDefault="000A17BE" w:rsidP="00872C86">
            <w:pPr>
              <w:jc w:val="center"/>
              <w:rPr>
                <w:lang w:val="en-US"/>
              </w:rPr>
            </w:pPr>
            <w:r>
              <w:rPr>
                <w:lang w:val="en-US"/>
              </w:rPr>
              <w:t>21</w:t>
            </w:r>
          </w:p>
        </w:tc>
      </w:tr>
      <w:tr w:rsidR="000A17BE" w14:paraId="1479AB1B" w14:textId="77777777" w:rsidTr="00872C86">
        <w:trPr>
          <w:trHeight w:val="510"/>
        </w:trPr>
        <w:tc>
          <w:tcPr>
            <w:tcW w:w="910" w:type="dxa"/>
            <w:vAlign w:val="center"/>
          </w:tcPr>
          <w:p w14:paraId="562340BA"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0</m:t>
                    </m:r>
                  </m:sub>
                  <m:sup>
                    <m:r>
                      <w:rPr>
                        <w:rFonts w:ascii="Cambria Math" w:hAnsi="Cambria Math"/>
                        <w:sz w:val="28"/>
                        <w:lang w:val="en-GB"/>
                      </w:rPr>
                      <m:t>2</m:t>
                    </m:r>
                  </m:sup>
                </m:sSubSup>
              </m:oMath>
            </m:oMathPara>
          </w:p>
        </w:tc>
        <w:tc>
          <w:tcPr>
            <w:tcW w:w="6439" w:type="dxa"/>
            <w:vAlign w:val="center"/>
          </w:tcPr>
          <w:p w14:paraId="21770327"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Kiri dan Pengukuran pada Bidang Kanan</w:t>
            </w:r>
          </w:p>
        </w:tc>
        <w:tc>
          <w:tcPr>
            <w:tcW w:w="805" w:type="dxa"/>
            <w:vAlign w:val="center"/>
          </w:tcPr>
          <w:p w14:paraId="6DC0B200" w14:textId="77777777" w:rsidR="000A17BE" w:rsidRDefault="000A17BE" w:rsidP="00872C86">
            <w:pPr>
              <w:jc w:val="center"/>
              <w:rPr>
                <w:lang w:val="en-US"/>
              </w:rPr>
            </w:pPr>
            <w:r>
              <w:rPr>
                <w:lang w:val="en-US"/>
              </w:rPr>
              <w:t>21</w:t>
            </w:r>
          </w:p>
        </w:tc>
      </w:tr>
      <w:tr w:rsidR="000A17BE" w14:paraId="5E7997C8" w14:textId="77777777" w:rsidTr="00872C86">
        <w:trPr>
          <w:trHeight w:val="510"/>
        </w:trPr>
        <w:tc>
          <w:tcPr>
            <w:tcW w:w="910" w:type="dxa"/>
            <w:vAlign w:val="center"/>
          </w:tcPr>
          <w:p w14:paraId="1AA5DD17"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90</m:t>
                    </m:r>
                  </m:sub>
                  <m:sup>
                    <m:r>
                      <w:rPr>
                        <w:rFonts w:ascii="Cambria Math" w:hAnsi="Cambria Math"/>
                        <w:sz w:val="28"/>
                        <w:lang w:val="en-GB"/>
                      </w:rPr>
                      <m:t>2</m:t>
                    </m:r>
                  </m:sup>
                </m:sSubSup>
              </m:oMath>
            </m:oMathPara>
          </w:p>
        </w:tc>
        <w:tc>
          <w:tcPr>
            <w:tcW w:w="6439" w:type="dxa"/>
            <w:vAlign w:val="center"/>
          </w:tcPr>
          <w:p w14:paraId="681F6A42"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Kiri dan Pengukuran pada Bidang Kanan</w:t>
            </w:r>
          </w:p>
        </w:tc>
        <w:tc>
          <w:tcPr>
            <w:tcW w:w="805" w:type="dxa"/>
            <w:vAlign w:val="center"/>
          </w:tcPr>
          <w:p w14:paraId="183C5AF1" w14:textId="77777777" w:rsidR="000A17BE" w:rsidRDefault="000A17BE" w:rsidP="00872C86">
            <w:pPr>
              <w:jc w:val="center"/>
              <w:rPr>
                <w:lang w:val="en-US"/>
              </w:rPr>
            </w:pPr>
            <w:r>
              <w:rPr>
                <w:lang w:val="en-US"/>
              </w:rPr>
              <w:t>21</w:t>
            </w:r>
          </w:p>
        </w:tc>
      </w:tr>
      <w:tr w:rsidR="000A17BE" w14:paraId="5DAEE170" w14:textId="77777777" w:rsidTr="00872C86">
        <w:trPr>
          <w:trHeight w:val="510"/>
        </w:trPr>
        <w:tc>
          <w:tcPr>
            <w:tcW w:w="910" w:type="dxa"/>
            <w:vAlign w:val="center"/>
          </w:tcPr>
          <w:p w14:paraId="79C0B163"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180</m:t>
                    </m:r>
                  </m:sub>
                  <m:sup>
                    <m:r>
                      <w:rPr>
                        <w:rFonts w:ascii="Cambria Math" w:hAnsi="Cambria Math"/>
                        <w:sz w:val="28"/>
                        <w:lang w:val="en-GB"/>
                      </w:rPr>
                      <m:t>2</m:t>
                    </m:r>
                  </m:sup>
                </m:sSubSup>
              </m:oMath>
            </m:oMathPara>
          </w:p>
        </w:tc>
        <w:tc>
          <w:tcPr>
            <w:tcW w:w="6439" w:type="dxa"/>
            <w:vAlign w:val="center"/>
          </w:tcPr>
          <w:p w14:paraId="70622C15"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Kiri dan Pengukuran pada Bidang Kanan</w:t>
            </w:r>
          </w:p>
        </w:tc>
        <w:tc>
          <w:tcPr>
            <w:tcW w:w="805" w:type="dxa"/>
            <w:vAlign w:val="center"/>
          </w:tcPr>
          <w:p w14:paraId="01420B0F" w14:textId="77777777" w:rsidR="000A17BE" w:rsidRDefault="000A17BE" w:rsidP="00872C86">
            <w:pPr>
              <w:jc w:val="center"/>
              <w:rPr>
                <w:lang w:val="en-US"/>
              </w:rPr>
            </w:pPr>
            <w:r>
              <w:rPr>
                <w:lang w:val="en-US"/>
              </w:rPr>
              <w:t>21</w:t>
            </w:r>
          </w:p>
        </w:tc>
      </w:tr>
      <w:tr w:rsidR="000A17BE" w14:paraId="217A6048" w14:textId="77777777" w:rsidTr="00872C86">
        <w:trPr>
          <w:trHeight w:val="510"/>
        </w:trPr>
        <w:tc>
          <w:tcPr>
            <w:tcW w:w="910" w:type="dxa"/>
            <w:vAlign w:val="center"/>
          </w:tcPr>
          <w:p w14:paraId="190B7F3A" w14:textId="77777777" w:rsidR="000A17BE" w:rsidRDefault="00000000" w:rsidP="00872C86">
            <w:pPr>
              <w:jc w:val="center"/>
              <w:rPr>
                <w:lang w:val="en-US"/>
              </w:rPr>
            </w:pPr>
            <m:oMathPara>
              <m:oMath>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270</m:t>
                    </m:r>
                  </m:sub>
                  <m:sup>
                    <m:r>
                      <w:rPr>
                        <w:rFonts w:ascii="Cambria Math" w:hAnsi="Cambria Math"/>
                        <w:sz w:val="28"/>
                        <w:lang w:val="en-GB"/>
                      </w:rPr>
                      <m:t>2</m:t>
                    </m:r>
                  </m:sup>
                </m:sSubSup>
              </m:oMath>
            </m:oMathPara>
          </w:p>
        </w:tc>
        <w:tc>
          <w:tcPr>
            <w:tcW w:w="6439" w:type="dxa"/>
            <w:vAlign w:val="center"/>
          </w:tcPr>
          <w:p w14:paraId="691C8479" w14:textId="77777777" w:rsidR="000A17BE" w:rsidRDefault="000A17BE" w:rsidP="00872C86">
            <w:pPr>
              <w:jc w:val="center"/>
              <w:rPr>
                <w:lang w:val="en-US"/>
              </w:rPr>
            </w:pPr>
            <w:r>
              <w:rPr>
                <w:lang w:val="en-US"/>
              </w:rPr>
              <w:t>Amplitudo Getaran Massa Coba posisi 0</w:t>
            </w:r>
            <w:r>
              <w:rPr>
                <w:rFonts w:ascii="Arial" w:hAnsi="Arial"/>
                <w:lang w:val="en-US"/>
              </w:rPr>
              <w:t>º</w:t>
            </w:r>
            <w:r>
              <w:rPr>
                <w:lang w:val="en-US"/>
              </w:rPr>
              <w:t xml:space="preserve"> Penempatan Bidang Kiri dan Pengukuran pada Bidang Kanan</w:t>
            </w:r>
          </w:p>
        </w:tc>
        <w:tc>
          <w:tcPr>
            <w:tcW w:w="805" w:type="dxa"/>
            <w:vAlign w:val="center"/>
          </w:tcPr>
          <w:p w14:paraId="0612FCD6" w14:textId="77777777" w:rsidR="000A17BE" w:rsidRDefault="000A17BE" w:rsidP="00872C86">
            <w:pPr>
              <w:jc w:val="center"/>
              <w:rPr>
                <w:lang w:val="en-US"/>
              </w:rPr>
            </w:pPr>
            <w:r>
              <w:rPr>
                <w:lang w:val="en-US"/>
              </w:rPr>
              <w:t>21</w:t>
            </w:r>
          </w:p>
        </w:tc>
      </w:tr>
      <w:tr w:rsidR="000A17BE" w14:paraId="632CFE53" w14:textId="77777777" w:rsidTr="00872C86">
        <w:trPr>
          <w:trHeight w:val="510"/>
        </w:trPr>
        <w:tc>
          <w:tcPr>
            <w:tcW w:w="910" w:type="dxa"/>
            <w:vAlign w:val="center"/>
          </w:tcPr>
          <w:p w14:paraId="6ECC6905" w14:textId="77777777" w:rsidR="000A17BE" w:rsidRDefault="00000000" w:rsidP="00872C86">
            <w:pPr>
              <w:jc w:val="center"/>
              <w:rPr>
                <w:lang w:val="en-US"/>
              </w:rPr>
            </w:pPr>
            <m:oMathPara>
              <m:oMath>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t</m:t>
                    </m:r>
                  </m:sub>
                  <m:sup>
                    <m:r>
                      <w:rPr>
                        <w:rFonts w:ascii="Cambria Math" w:hAnsi="Cambria Math"/>
                        <w:sz w:val="28"/>
                        <w:szCs w:val="28"/>
                        <w:lang w:val="en-GB"/>
                      </w:rPr>
                      <m:t>1</m:t>
                    </m:r>
                  </m:sup>
                </m:sSubSup>
              </m:oMath>
            </m:oMathPara>
          </w:p>
        </w:tc>
        <w:tc>
          <w:tcPr>
            <w:tcW w:w="6439" w:type="dxa"/>
            <w:vAlign w:val="center"/>
          </w:tcPr>
          <w:p w14:paraId="32E5CDDE" w14:textId="77777777" w:rsidR="000A17BE" w:rsidRDefault="000A17BE" w:rsidP="00872C86">
            <w:pPr>
              <w:jc w:val="center"/>
              <w:rPr>
                <w:lang w:val="en-US"/>
              </w:rPr>
            </w:pPr>
            <w:r>
              <w:rPr>
                <w:lang w:val="en-US"/>
              </w:rPr>
              <w:t>Resultan Amplitudo Getaran Akibat Massa Coba di Bidang Kanan dengan Pengukuran di Bidang Kiri</w:t>
            </w:r>
          </w:p>
        </w:tc>
        <w:tc>
          <w:tcPr>
            <w:tcW w:w="805" w:type="dxa"/>
            <w:vAlign w:val="center"/>
          </w:tcPr>
          <w:p w14:paraId="35178A9A" w14:textId="77777777" w:rsidR="000A17BE" w:rsidRDefault="000A17BE" w:rsidP="00872C86">
            <w:pPr>
              <w:jc w:val="center"/>
              <w:rPr>
                <w:lang w:val="en-US"/>
              </w:rPr>
            </w:pPr>
            <w:r>
              <w:rPr>
                <w:lang w:val="en-US"/>
              </w:rPr>
              <w:t>22</w:t>
            </w:r>
          </w:p>
        </w:tc>
      </w:tr>
      <w:tr w:rsidR="000A17BE" w14:paraId="66B40BD1" w14:textId="77777777" w:rsidTr="00872C86">
        <w:trPr>
          <w:trHeight w:val="510"/>
        </w:trPr>
        <w:tc>
          <w:tcPr>
            <w:tcW w:w="910" w:type="dxa"/>
            <w:vAlign w:val="center"/>
          </w:tcPr>
          <w:p w14:paraId="5025A1D3" w14:textId="77777777" w:rsidR="000A17BE" w:rsidRPr="00B87CE6" w:rsidRDefault="000A17BE" w:rsidP="00872C86">
            <w:pPr>
              <w:jc w:val="center"/>
              <w:rPr>
                <w:sz w:val="28"/>
                <w:szCs w:val="28"/>
                <w:lang w:val="en-GB"/>
              </w:rPr>
            </w:pPr>
            <w:r>
              <w:rPr>
                <w:i/>
                <w:sz w:val="28"/>
                <w:szCs w:val="28"/>
                <w:lang w:val="en-GB"/>
              </w:rPr>
              <w:t>B</w:t>
            </w:r>
          </w:p>
        </w:tc>
        <w:tc>
          <w:tcPr>
            <w:tcW w:w="6439" w:type="dxa"/>
            <w:vAlign w:val="center"/>
          </w:tcPr>
          <w:p w14:paraId="4EBDF62A" w14:textId="77777777" w:rsidR="000A17BE" w:rsidRDefault="000A17BE" w:rsidP="00872C86">
            <w:pPr>
              <w:jc w:val="center"/>
              <w:rPr>
                <w:lang w:val="en-US"/>
              </w:rPr>
            </w:pPr>
            <w:r>
              <w:rPr>
                <w:lang w:val="en-US"/>
              </w:rPr>
              <w:t>Amplitudo Getaran akibat ketidaksimbangan dengan Pengukuran pada Bidang Kanan</w:t>
            </w:r>
          </w:p>
        </w:tc>
        <w:tc>
          <w:tcPr>
            <w:tcW w:w="805" w:type="dxa"/>
            <w:vAlign w:val="center"/>
          </w:tcPr>
          <w:p w14:paraId="68999347" w14:textId="77777777" w:rsidR="000A17BE" w:rsidRDefault="000A17BE" w:rsidP="00872C86">
            <w:pPr>
              <w:jc w:val="center"/>
              <w:rPr>
                <w:lang w:val="en-US"/>
              </w:rPr>
            </w:pPr>
            <w:r>
              <w:rPr>
                <w:lang w:val="en-US"/>
              </w:rPr>
              <w:t>48</w:t>
            </w:r>
          </w:p>
        </w:tc>
      </w:tr>
      <w:tr w:rsidR="000A17BE" w14:paraId="7A0722F0" w14:textId="77777777" w:rsidTr="00872C86">
        <w:trPr>
          <w:trHeight w:val="510"/>
        </w:trPr>
        <w:tc>
          <w:tcPr>
            <w:tcW w:w="910" w:type="dxa"/>
            <w:vAlign w:val="center"/>
          </w:tcPr>
          <w:p w14:paraId="243648E3" w14:textId="77777777" w:rsidR="000A17BE" w:rsidRPr="006956CB" w:rsidRDefault="00000000" w:rsidP="00872C86">
            <w:pPr>
              <w:jc w:val="center"/>
              <w:rPr>
                <w:sz w:val="28"/>
                <w:szCs w:val="28"/>
                <w:lang w:val="en-GB"/>
              </w:rPr>
            </w:pPr>
            <m:oMathPara>
              <m:oMath>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b</m:t>
                    </m:r>
                  </m:sub>
                </m:sSub>
              </m:oMath>
            </m:oMathPara>
          </w:p>
        </w:tc>
        <w:tc>
          <w:tcPr>
            <w:tcW w:w="6439" w:type="dxa"/>
            <w:vAlign w:val="center"/>
          </w:tcPr>
          <w:p w14:paraId="5196FEE3" w14:textId="77777777" w:rsidR="000A17BE" w:rsidRDefault="000A17BE" w:rsidP="00872C86">
            <w:pPr>
              <w:jc w:val="center"/>
              <w:rPr>
                <w:lang w:val="en-US"/>
              </w:rPr>
            </w:pPr>
            <w:r>
              <w:rPr>
                <w:lang w:val="en-US"/>
              </w:rPr>
              <w:t>Sudut FasaAkibat Massa Tak Seimbang pada Bidang Kanan</w:t>
            </w:r>
          </w:p>
        </w:tc>
        <w:tc>
          <w:tcPr>
            <w:tcW w:w="805" w:type="dxa"/>
            <w:vAlign w:val="center"/>
          </w:tcPr>
          <w:p w14:paraId="28BD1CD0" w14:textId="77777777" w:rsidR="000A17BE" w:rsidRDefault="000A17BE" w:rsidP="00872C86">
            <w:pPr>
              <w:jc w:val="center"/>
              <w:rPr>
                <w:lang w:val="en-US"/>
              </w:rPr>
            </w:pPr>
            <w:r>
              <w:rPr>
                <w:lang w:val="en-US"/>
              </w:rPr>
              <w:t>21</w:t>
            </w:r>
          </w:p>
        </w:tc>
      </w:tr>
      <w:tr w:rsidR="000A17BE" w14:paraId="1C7B0056" w14:textId="77777777" w:rsidTr="00872C86">
        <w:trPr>
          <w:trHeight w:val="510"/>
        </w:trPr>
        <w:tc>
          <w:tcPr>
            <w:tcW w:w="910" w:type="dxa"/>
            <w:vAlign w:val="center"/>
          </w:tcPr>
          <w:p w14:paraId="7ED4470C" w14:textId="77777777" w:rsidR="000A17BE" w:rsidRPr="000C1D97" w:rsidRDefault="00000000" w:rsidP="00872C86">
            <w:pPr>
              <w:jc w:val="center"/>
              <w:rPr>
                <w:sz w:val="28"/>
                <w:szCs w:val="28"/>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oMath>
            </m:oMathPara>
          </w:p>
        </w:tc>
        <w:tc>
          <w:tcPr>
            <w:tcW w:w="6439" w:type="dxa"/>
            <w:vAlign w:val="center"/>
          </w:tcPr>
          <w:p w14:paraId="30B68CEC" w14:textId="77777777" w:rsidR="000A17BE" w:rsidRDefault="000A17BE" w:rsidP="00872C86">
            <w:pPr>
              <w:jc w:val="center"/>
              <w:rPr>
                <w:lang w:val="en-US"/>
              </w:rPr>
            </w:pPr>
            <w:r>
              <w:rPr>
                <w:lang w:val="en-US"/>
              </w:rPr>
              <w:t>Resultan Amplitudo Getaran Akibat Massa Coba di Bidang Kanan dengan Pengukuran di Bidang Kanan</w:t>
            </w:r>
          </w:p>
        </w:tc>
        <w:tc>
          <w:tcPr>
            <w:tcW w:w="805" w:type="dxa"/>
            <w:vAlign w:val="center"/>
          </w:tcPr>
          <w:p w14:paraId="6649136C" w14:textId="77777777" w:rsidR="000A17BE" w:rsidRDefault="000A17BE" w:rsidP="00872C86">
            <w:pPr>
              <w:jc w:val="center"/>
              <w:rPr>
                <w:lang w:val="en-US"/>
              </w:rPr>
            </w:pPr>
            <w:r>
              <w:rPr>
                <w:lang w:val="en-US"/>
              </w:rPr>
              <w:t>22</w:t>
            </w:r>
          </w:p>
        </w:tc>
      </w:tr>
      <w:tr w:rsidR="000A17BE" w14:paraId="4980825B" w14:textId="77777777" w:rsidTr="00872C86">
        <w:trPr>
          <w:trHeight w:val="510"/>
        </w:trPr>
        <w:tc>
          <w:tcPr>
            <w:tcW w:w="910" w:type="dxa"/>
            <w:vAlign w:val="center"/>
          </w:tcPr>
          <w:p w14:paraId="35C89E83" w14:textId="77777777" w:rsidR="000A17BE" w:rsidRPr="000C1D97" w:rsidRDefault="00000000" w:rsidP="00872C86">
            <w:pPr>
              <w:jc w:val="center"/>
              <w:rPr>
                <w:sz w:val="28"/>
                <w:szCs w:val="28"/>
                <w:lang w:val="en-GB"/>
              </w:rPr>
            </w:pPr>
            <m:oMathPara>
              <m:oMath>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ax</m:t>
                    </m:r>
                  </m:sub>
                </m:sSub>
              </m:oMath>
            </m:oMathPara>
          </w:p>
        </w:tc>
        <w:tc>
          <w:tcPr>
            <w:tcW w:w="6439" w:type="dxa"/>
            <w:vAlign w:val="center"/>
          </w:tcPr>
          <w:p w14:paraId="6C75D510" w14:textId="77777777" w:rsidR="000A17BE" w:rsidRDefault="000A17BE" w:rsidP="00872C86">
            <w:pPr>
              <w:jc w:val="center"/>
              <w:rPr>
                <w:lang w:val="en-US"/>
              </w:rPr>
            </w:pPr>
            <w:r>
              <w:rPr>
                <w:lang w:val="en-US"/>
              </w:rPr>
              <w:t>Faktor Koreksi Penyeimbangan Pada Bidang Kiri Sumbu X</w:t>
            </w:r>
          </w:p>
        </w:tc>
        <w:tc>
          <w:tcPr>
            <w:tcW w:w="805" w:type="dxa"/>
            <w:vAlign w:val="center"/>
          </w:tcPr>
          <w:p w14:paraId="7F7BBFF8" w14:textId="77777777" w:rsidR="000A17BE" w:rsidRDefault="000A17BE" w:rsidP="00872C86">
            <w:pPr>
              <w:jc w:val="center"/>
              <w:rPr>
                <w:lang w:val="en-US"/>
              </w:rPr>
            </w:pPr>
            <w:r>
              <w:rPr>
                <w:lang w:val="en-US"/>
              </w:rPr>
              <w:t>22</w:t>
            </w:r>
          </w:p>
        </w:tc>
      </w:tr>
      <w:tr w:rsidR="000A17BE" w14:paraId="0632BA27" w14:textId="77777777" w:rsidTr="00872C86">
        <w:trPr>
          <w:trHeight w:val="510"/>
        </w:trPr>
        <w:tc>
          <w:tcPr>
            <w:tcW w:w="910" w:type="dxa"/>
            <w:vAlign w:val="center"/>
          </w:tcPr>
          <w:p w14:paraId="6215C13C" w14:textId="77777777" w:rsidR="000A17BE" w:rsidRDefault="00000000" w:rsidP="00872C86">
            <w:pPr>
              <w:jc w:val="center"/>
              <w:rPr>
                <w:sz w:val="28"/>
                <w:lang w:val="en-GB"/>
              </w:rPr>
            </w:pPr>
            <m:oMathPara>
              <m:oMath>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ay</m:t>
                    </m:r>
                  </m:sub>
                </m:sSub>
              </m:oMath>
            </m:oMathPara>
          </w:p>
        </w:tc>
        <w:tc>
          <w:tcPr>
            <w:tcW w:w="6439" w:type="dxa"/>
            <w:vAlign w:val="center"/>
          </w:tcPr>
          <w:p w14:paraId="77A31560" w14:textId="77777777" w:rsidR="000A17BE" w:rsidRDefault="000A17BE" w:rsidP="00872C86">
            <w:pPr>
              <w:jc w:val="center"/>
              <w:rPr>
                <w:lang w:val="en-US"/>
              </w:rPr>
            </w:pPr>
            <w:r>
              <w:rPr>
                <w:lang w:val="en-US"/>
              </w:rPr>
              <w:t>Faktor Koreksi Penyeimbangan Pada Bidang Kiri Sumbu Y</w:t>
            </w:r>
          </w:p>
        </w:tc>
        <w:tc>
          <w:tcPr>
            <w:tcW w:w="805" w:type="dxa"/>
            <w:vAlign w:val="center"/>
          </w:tcPr>
          <w:p w14:paraId="46780A5F" w14:textId="77777777" w:rsidR="000A17BE" w:rsidRDefault="000A17BE" w:rsidP="00872C86">
            <w:pPr>
              <w:jc w:val="center"/>
              <w:rPr>
                <w:lang w:val="en-US"/>
              </w:rPr>
            </w:pPr>
            <w:r>
              <w:rPr>
                <w:lang w:val="en-US"/>
              </w:rPr>
              <w:t>22</w:t>
            </w:r>
          </w:p>
        </w:tc>
      </w:tr>
      <w:tr w:rsidR="000A17BE" w14:paraId="5F3D3707" w14:textId="77777777" w:rsidTr="00872C86">
        <w:trPr>
          <w:trHeight w:val="510"/>
        </w:trPr>
        <w:tc>
          <w:tcPr>
            <w:tcW w:w="910" w:type="dxa"/>
            <w:vAlign w:val="center"/>
          </w:tcPr>
          <w:p w14:paraId="631C2343" w14:textId="77777777" w:rsidR="000A17BE" w:rsidRDefault="00000000" w:rsidP="00872C86">
            <w:pPr>
              <w:jc w:val="center"/>
              <w:rPr>
                <w:sz w:val="28"/>
                <w:lang w:val="en-GB"/>
              </w:rPr>
            </w:pPr>
            <m:oMathPara>
              <m:oMath>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bx</m:t>
                    </m:r>
                  </m:sub>
                </m:sSub>
              </m:oMath>
            </m:oMathPara>
          </w:p>
        </w:tc>
        <w:tc>
          <w:tcPr>
            <w:tcW w:w="6439" w:type="dxa"/>
            <w:vAlign w:val="center"/>
          </w:tcPr>
          <w:p w14:paraId="4981AAEA" w14:textId="77777777" w:rsidR="000A17BE" w:rsidRDefault="000A17BE" w:rsidP="00872C86">
            <w:pPr>
              <w:jc w:val="center"/>
              <w:rPr>
                <w:lang w:val="en-US"/>
              </w:rPr>
            </w:pPr>
            <w:r>
              <w:rPr>
                <w:lang w:val="en-US"/>
              </w:rPr>
              <w:t>Faktor Koreksi Penyeimbangan Pada Bidang Kanan Sumbu X</w:t>
            </w:r>
          </w:p>
        </w:tc>
        <w:tc>
          <w:tcPr>
            <w:tcW w:w="805" w:type="dxa"/>
            <w:vAlign w:val="center"/>
          </w:tcPr>
          <w:p w14:paraId="0E86AA3A" w14:textId="77777777" w:rsidR="000A17BE" w:rsidRDefault="000A17BE" w:rsidP="00872C86">
            <w:pPr>
              <w:jc w:val="center"/>
              <w:rPr>
                <w:lang w:val="en-US"/>
              </w:rPr>
            </w:pPr>
            <w:r>
              <w:rPr>
                <w:lang w:val="en-US"/>
              </w:rPr>
              <w:t>22</w:t>
            </w:r>
          </w:p>
        </w:tc>
      </w:tr>
      <w:tr w:rsidR="000A17BE" w14:paraId="657C302C" w14:textId="77777777" w:rsidTr="00872C86">
        <w:trPr>
          <w:trHeight w:val="510"/>
        </w:trPr>
        <w:tc>
          <w:tcPr>
            <w:tcW w:w="910" w:type="dxa"/>
            <w:vAlign w:val="center"/>
          </w:tcPr>
          <w:p w14:paraId="4A74FE14" w14:textId="77777777" w:rsidR="000A17BE" w:rsidRDefault="00000000" w:rsidP="00872C86">
            <w:pPr>
              <w:jc w:val="center"/>
              <w:rPr>
                <w:sz w:val="28"/>
                <w:lang w:val="en-GB"/>
              </w:rPr>
            </w:pPr>
            <m:oMathPara>
              <m:oMath>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by</m:t>
                    </m:r>
                  </m:sub>
                </m:sSub>
              </m:oMath>
            </m:oMathPara>
          </w:p>
        </w:tc>
        <w:tc>
          <w:tcPr>
            <w:tcW w:w="6439" w:type="dxa"/>
            <w:vAlign w:val="center"/>
          </w:tcPr>
          <w:p w14:paraId="05442CBF" w14:textId="77777777" w:rsidR="000A17BE" w:rsidRDefault="000A17BE" w:rsidP="00872C86">
            <w:pPr>
              <w:jc w:val="center"/>
              <w:rPr>
                <w:lang w:val="en-US"/>
              </w:rPr>
            </w:pPr>
            <w:r>
              <w:rPr>
                <w:lang w:val="en-US"/>
              </w:rPr>
              <w:t>Faktor Koreksi Penyeimbangan Pada Bidang Kanan Sumbu Y</w:t>
            </w:r>
          </w:p>
        </w:tc>
        <w:tc>
          <w:tcPr>
            <w:tcW w:w="805" w:type="dxa"/>
            <w:vAlign w:val="center"/>
          </w:tcPr>
          <w:p w14:paraId="237548F2" w14:textId="77777777" w:rsidR="000A17BE" w:rsidRDefault="000A17BE" w:rsidP="00872C86">
            <w:pPr>
              <w:jc w:val="center"/>
              <w:rPr>
                <w:lang w:val="en-US"/>
              </w:rPr>
            </w:pPr>
            <w:r>
              <w:rPr>
                <w:lang w:val="en-US"/>
              </w:rPr>
              <w:t>22</w:t>
            </w:r>
          </w:p>
        </w:tc>
      </w:tr>
      <w:tr w:rsidR="000A17BE" w14:paraId="36879DFF" w14:textId="77777777" w:rsidTr="00872C86">
        <w:trPr>
          <w:trHeight w:val="510"/>
        </w:trPr>
        <w:tc>
          <w:tcPr>
            <w:tcW w:w="910" w:type="dxa"/>
            <w:vAlign w:val="center"/>
          </w:tcPr>
          <w:p w14:paraId="6850F407" w14:textId="77777777" w:rsidR="000A17BE" w:rsidRDefault="00000000" w:rsidP="00872C86">
            <w:pPr>
              <w:jc w:val="center"/>
              <w:rPr>
                <w:sz w:val="28"/>
                <w:lang w:val="en-GB"/>
              </w:rPr>
            </w:pPr>
            <m:oMathPara>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m:oMathPara>
          </w:p>
        </w:tc>
        <w:tc>
          <w:tcPr>
            <w:tcW w:w="6439" w:type="dxa"/>
            <w:vAlign w:val="center"/>
          </w:tcPr>
          <w:p w14:paraId="04AEADE7" w14:textId="77777777" w:rsidR="000A17BE" w:rsidRDefault="000A17BE" w:rsidP="00872C86">
            <w:pPr>
              <w:jc w:val="center"/>
              <w:rPr>
                <w:lang w:val="en-US"/>
              </w:rPr>
            </w:pPr>
            <w:r>
              <w:rPr>
                <w:lang w:val="en-US"/>
              </w:rPr>
              <w:t>Massa Coba</w:t>
            </w:r>
          </w:p>
        </w:tc>
        <w:tc>
          <w:tcPr>
            <w:tcW w:w="805" w:type="dxa"/>
            <w:vAlign w:val="center"/>
          </w:tcPr>
          <w:p w14:paraId="3C5225F9" w14:textId="77777777" w:rsidR="000A17BE" w:rsidRDefault="000A17BE" w:rsidP="00872C86">
            <w:pPr>
              <w:jc w:val="center"/>
              <w:rPr>
                <w:lang w:val="en-US"/>
              </w:rPr>
            </w:pPr>
            <w:r>
              <w:rPr>
                <w:lang w:val="en-US"/>
              </w:rPr>
              <w:t>22</w:t>
            </w:r>
          </w:p>
        </w:tc>
      </w:tr>
      <w:tr w:rsidR="000A17BE" w14:paraId="52A3F507" w14:textId="77777777" w:rsidTr="00872C86">
        <w:trPr>
          <w:trHeight w:val="510"/>
        </w:trPr>
        <w:tc>
          <w:tcPr>
            <w:tcW w:w="910" w:type="dxa"/>
            <w:vAlign w:val="center"/>
          </w:tcPr>
          <w:p w14:paraId="0BC4FFA1" w14:textId="77777777" w:rsidR="000A17BE" w:rsidRDefault="00000000" w:rsidP="00872C86">
            <w:pPr>
              <w:jc w:val="center"/>
              <w:rPr>
                <w:sz w:val="28"/>
                <w:lang w:val="en-GB"/>
              </w:rPr>
            </w:pPr>
            <m:oMathPara>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ax</m:t>
                    </m:r>
                  </m:sub>
                </m:sSub>
              </m:oMath>
            </m:oMathPara>
          </w:p>
        </w:tc>
        <w:tc>
          <w:tcPr>
            <w:tcW w:w="6439" w:type="dxa"/>
            <w:vAlign w:val="center"/>
          </w:tcPr>
          <w:p w14:paraId="1F8F7B9D" w14:textId="77777777" w:rsidR="000A17BE" w:rsidRDefault="000A17BE" w:rsidP="00872C86">
            <w:pPr>
              <w:jc w:val="center"/>
              <w:rPr>
                <w:lang w:val="en-US"/>
              </w:rPr>
            </w:pPr>
            <w:r>
              <w:rPr>
                <w:lang w:val="en-US"/>
              </w:rPr>
              <w:t>Massa Penyeimbang pada Bidang Kiri Sumbu X</w:t>
            </w:r>
          </w:p>
        </w:tc>
        <w:tc>
          <w:tcPr>
            <w:tcW w:w="805" w:type="dxa"/>
            <w:vAlign w:val="center"/>
          </w:tcPr>
          <w:p w14:paraId="5E85EB62" w14:textId="77777777" w:rsidR="000A17BE" w:rsidRDefault="000A17BE" w:rsidP="00872C86">
            <w:pPr>
              <w:jc w:val="center"/>
              <w:rPr>
                <w:lang w:val="en-US"/>
              </w:rPr>
            </w:pPr>
            <w:r>
              <w:rPr>
                <w:lang w:val="en-US"/>
              </w:rPr>
              <w:t>22</w:t>
            </w:r>
          </w:p>
        </w:tc>
      </w:tr>
      <w:tr w:rsidR="000A17BE" w14:paraId="42DABFD0" w14:textId="77777777" w:rsidTr="00872C86">
        <w:trPr>
          <w:trHeight w:val="510"/>
        </w:trPr>
        <w:tc>
          <w:tcPr>
            <w:tcW w:w="910" w:type="dxa"/>
            <w:vAlign w:val="center"/>
          </w:tcPr>
          <w:p w14:paraId="76FBF2FE" w14:textId="77777777" w:rsidR="000A17BE" w:rsidRDefault="00000000" w:rsidP="00872C86">
            <w:pPr>
              <w:jc w:val="center"/>
              <w:rPr>
                <w:lang w:val="en-GB"/>
              </w:rPr>
            </w:pPr>
            <m:oMathPara>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ay</m:t>
                    </m:r>
                  </m:sub>
                </m:sSub>
              </m:oMath>
            </m:oMathPara>
          </w:p>
        </w:tc>
        <w:tc>
          <w:tcPr>
            <w:tcW w:w="6439" w:type="dxa"/>
            <w:vAlign w:val="center"/>
          </w:tcPr>
          <w:p w14:paraId="3AA5F83B" w14:textId="77777777" w:rsidR="000A17BE" w:rsidRDefault="000A17BE" w:rsidP="00872C86">
            <w:pPr>
              <w:jc w:val="center"/>
              <w:rPr>
                <w:lang w:val="en-US"/>
              </w:rPr>
            </w:pPr>
            <w:r>
              <w:rPr>
                <w:lang w:val="en-US"/>
              </w:rPr>
              <w:t>Massa Penyeimbang pada Bidang Kiri Sumbu Y</w:t>
            </w:r>
          </w:p>
        </w:tc>
        <w:tc>
          <w:tcPr>
            <w:tcW w:w="805" w:type="dxa"/>
            <w:vAlign w:val="center"/>
          </w:tcPr>
          <w:p w14:paraId="0C30AFF3" w14:textId="77777777" w:rsidR="000A17BE" w:rsidRDefault="000A17BE" w:rsidP="00872C86">
            <w:pPr>
              <w:jc w:val="center"/>
              <w:rPr>
                <w:lang w:val="en-US"/>
              </w:rPr>
            </w:pPr>
            <w:r>
              <w:rPr>
                <w:lang w:val="en-US"/>
              </w:rPr>
              <w:t>22</w:t>
            </w:r>
          </w:p>
        </w:tc>
      </w:tr>
      <w:tr w:rsidR="000A17BE" w14:paraId="76E55C6F" w14:textId="77777777" w:rsidTr="00872C86">
        <w:trPr>
          <w:trHeight w:val="510"/>
        </w:trPr>
        <w:tc>
          <w:tcPr>
            <w:tcW w:w="910" w:type="dxa"/>
            <w:vAlign w:val="center"/>
          </w:tcPr>
          <w:p w14:paraId="5CFD73CA" w14:textId="77777777" w:rsidR="000A17BE" w:rsidRDefault="00000000" w:rsidP="00872C86">
            <w:pPr>
              <w:jc w:val="center"/>
              <w:rPr>
                <w:lang w:val="en-GB"/>
              </w:rPr>
            </w:pPr>
            <m:oMathPara>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bx</m:t>
                    </m:r>
                  </m:sub>
                </m:sSub>
              </m:oMath>
            </m:oMathPara>
          </w:p>
        </w:tc>
        <w:tc>
          <w:tcPr>
            <w:tcW w:w="6439" w:type="dxa"/>
            <w:vAlign w:val="center"/>
          </w:tcPr>
          <w:p w14:paraId="024FF570" w14:textId="77777777" w:rsidR="000A17BE" w:rsidRDefault="000A17BE" w:rsidP="00872C86">
            <w:pPr>
              <w:jc w:val="center"/>
              <w:rPr>
                <w:lang w:val="en-US"/>
              </w:rPr>
            </w:pPr>
            <w:r>
              <w:rPr>
                <w:lang w:val="en-US"/>
              </w:rPr>
              <w:t>Massa Penyeimbang pada Bidang Kanan Sumbu X</w:t>
            </w:r>
          </w:p>
        </w:tc>
        <w:tc>
          <w:tcPr>
            <w:tcW w:w="805" w:type="dxa"/>
            <w:vAlign w:val="center"/>
          </w:tcPr>
          <w:p w14:paraId="50877020" w14:textId="77777777" w:rsidR="000A17BE" w:rsidRDefault="000A17BE" w:rsidP="00872C86">
            <w:pPr>
              <w:jc w:val="center"/>
              <w:rPr>
                <w:lang w:val="en-US"/>
              </w:rPr>
            </w:pPr>
            <w:r>
              <w:rPr>
                <w:lang w:val="en-US"/>
              </w:rPr>
              <w:t>22</w:t>
            </w:r>
          </w:p>
        </w:tc>
      </w:tr>
      <w:tr w:rsidR="000A17BE" w14:paraId="42D13533" w14:textId="77777777" w:rsidTr="00872C86">
        <w:trPr>
          <w:trHeight w:val="510"/>
        </w:trPr>
        <w:tc>
          <w:tcPr>
            <w:tcW w:w="910" w:type="dxa"/>
            <w:vAlign w:val="center"/>
          </w:tcPr>
          <w:p w14:paraId="5817F2E0" w14:textId="77777777" w:rsidR="000A17BE" w:rsidRDefault="00000000" w:rsidP="00872C86">
            <w:pPr>
              <w:jc w:val="center"/>
              <w:rPr>
                <w:lang w:val="en-GB"/>
              </w:rPr>
            </w:pPr>
            <m:oMathPara>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by</m:t>
                    </m:r>
                  </m:sub>
                </m:sSub>
              </m:oMath>
            </m:oMathPara>
          </w:p>
        </w:tc>
        <w:tc>
          <w:tcPr>
            <w:tcW w:w="6439" w:type="dxa"/>
            <w:vAlign w:val="center"/>
          </w:tcPr>
          <w:p w14:paraId="29CD7296" w14:textId="77777777" w:rsidR="000A17BE" w:rsidRDefault="000A17BE" w:rsidP="00872C86">
            <w:pPr>
              <w:jc w:val="center"/>
              <w:rPr>
                <w:lang w:val="en-US"/>
              </w:rPr>
            </w:pPr>
            <w:r>
              <w:rPr>
                <w:lang w:val="en-US"/>
              </w:rPr>
              <w:t>Massa Penyeimbang pada Bidang Kanan Sumbu Y</w:t>
            </w:r>
          </w:p>
        </w:tc>
        <w:tc>
          <w:tcPr>
            <w:tcW w:w="805" w:type="dxa"/>
            <w:vAlign w:val="center"/>
          </w:tcPr>
          <w:p w14:paraId="49B1BDF5" w14:textId="77777777" w:rsidR="000A17BE" w:rsidRDefault="000A17BE" w:rsidP="00872C86">
            <w:pPr>
              <w:jc w:val="center"/>
              <w:rPr>
                <w:lang w:val="en-US"/>
              </w:rPr>
            </w:pPr>
            <w:r>
              <w:rPr>
                <w:lang w:val="en-US"/>
              </w:rPr>
              <w:t>22</w:t>
            </w:r>
          </w:p>
        </w:tc>
      </w:tr>
      <w:tr w:rsidR="000A17BE" w14:paraId="2779271C" w14:textId="77777777" w:rsidTr="00872C86">
        <w:trPr>
          <w:trHeight w:val="510"/>
        </w:trPr>
        <w:tc>
          <w:tcPr>
            <w:tcW w:w="910" w:type="dxa"/>
            <w:vAlign w:val="center"/>
          </w:tcPr>
          <w:p w14:paraId="6EF2AD28" w14:textId="77777777" w:rsidR="000A17BE" w:rsidRDefault="000A17BE" w:rsidP="00872C86">
            <w:pPr>
              <w:jc w:val="center"/>
              <w:rPr>
                <w:sz w:val="28"/>
                <w:lang w:val="en-GB"/>
              </w:rPr>
            </w:pPr>
            <w:r w:rsidRPr="009E5DB6">
              <w:rPr>
                <w:lang w:val="en-US"/>
              </w:rPr>
              <w:t>Pd</w:t>
            </w:r>
          </w:p>
        </w:tc>
        <w:tc>
          <w:tcPr>
            <w:tcW w:w="6439" w:type="dxa"/>
            <w:vAlign w:val="center"/>
          </w:tcPr>
          <w:p w14:paraId="6EE9CA3E" w14:textId="77777777" w:rsidR="000A17BE" w:rsidRDefault="000A17BE" w:rsidP="00872C86">
            <w:pPr>
              <w:jc w:val="center"/>
              <w:rPr>
                <w:lang w:val="en-US"/>
              </w:rPr>
            </w:pPr>
            <w:r>
              <w:rPr>
                <w:lang w:val="en-US"/>
              </w:rPr>
              <w:t>Daya Rencana</w:t>
            </w:r>
          </w:p>
        </w:tc>
        <w:tc>
          <w:tcPr>
            <w:tcW w:w="805" w:type="dxa"/>
            <w:vAlign w:val="center"/>
          </w:tcPr>
          <w:p w14:paraId="1A00B053" w14:textId="77777777" w:rsidR="000A17BE" w:rsidRDefault="000A17BE" w:rsidP="00872C86">
            <w:pPr>
              <w:jc w:val="center"/>
              <w:rPr>
                <w:lang w:val="en-US"/>
              </w:rPr>
            </w:pPr>
            <w:r>
              <w:rPr>
                <w:lang w:val="en-US"/>
              </w:rPr>
              <w:t>24</w:t>
            </w:r>
          </w:p>
        </w:tc>
      </w:tr>
      <w:tr w:rsidR="000A17BE" w14:paraId="2910B7F4" w14:textId="77777777" w:rsidTr="00872C86">
        <w:trPr>
          <w:trHeight w:val="510"/>
        </w:trPr>
        <w:tc>
          <w:tcPr>
            <w:tcW w:w="910" w:type="dxa"/>
            <w:vAlign w:val="center"/>
          </w:tcPr>
          <w:p w14:paraId="6DDE3788" w14:textId="77777777" w:rsidR="000A17BE" w:rsidRDefault="000A17BE" w:rsidP="00872C86">
            <w:pPr>
              <w:jc w:val="center"/>
              <w:rPr>
                <w:sz w:val="28"/>
                <w:lang w:val="en-GB"/>
              </w:rPr>
            </w:pPr>
            <w:r w:rsidRPr="009E5DB6">
              <w:rPr>
                <w:lang w:val="en-US"/>
              </w:rPr>
              <w:t>Fc</w:t>
            </w:r>
          </w:p>
        </w:tc>
        <w:tc>
          <w:tcPr>
            <w:tcW w:w="6439" w:type="dxa"/>
            <w:vAlign w:val="center"/>
          </w:tcPr>
          <w:p w14:paraId="01055EDC" w14:textId="77777777" w:rsidR="000A17BE" w:rsidRDefault="000A17BE" w:rsidP="00872C86">
            <w:pPr>
              <w:jc w:val="center"/>
              <w:rPr>
                <w:lang w:val="en-US"/>
              </w:rPr>
            </w:pPr>
            <w:r>
              <w:rPr>
                <w:lang w:val="en-US"/>
              </w:rPr>
              <w:t>Faktor Koreksi</w:t>
            </w:r>
          </w:p>
        </w:tc>
        <w:tc>
          <w:tcPr>
            <w:tcW w:w="805" w:type="dxa"/>
            <w:vAlign w:val="center"/>
          </w:tcPr>
          <w:p w14:paraId="4614DA8A" w14:textId="77777777" w:rsidR="000A17BE" w:rsidRDefault="000A17BE" w:rsidP="00872C86">
            <w:pPr>
              <w:jc w:val="center"/>
              <w:rPr>
                <w:lang w:val="en-US"/>
              </w:rPr>
            </w:pPr>
            <w:r>
              <w:rPr>
                <w:lang w:val="en-US"/>
              </w:rPr>
              <w:t>24</w:t>
            </w:r>
          </w:p>
        </w:tc>
      </w:tr>
      <w:tr w:rsidR="000A17BE" w14:paraId="3B149595" w14:textId="77777777" w:rsidTr="00872C86">
        <w:trPr>
          <w:trHeight w:val="510"/>
        </w:trPr>
        <w:tc>
          <w:tcPr>
            <w:tcW w:w="910" w:type="dxa"/>
            <w:vAlign w:val="center"/>
          </w:tcPr>
          <w:p w14:paraId="016DC617" w14:textId="77777777" w:rsidR="000A17BE" w:rsidRDefault="000A17BE" w:rsidP="00872C86">
            <w:pPr>
              <w:jc w:val="center"/>
              <w:rPr>
                <w:sz w:val="28"/>
                <w:lang w:val="en-GB"/>
              </w:rPr>
            </w:pPr>
            <w:r w:rsidRPr="009E5DB6">
              <w:rPr>
                <w:lang w:val="en-US"/>
              </w:rPr>
              <w:t>P</w:t>
            </w:r>
          </w:p>
        </w:tc>
        <w:tc>
          <w:tcPr>
            <w:tcW w:w="6439" w:type="dxa"/>
            <w:vAlign w:val="center"/>
          </w:tcPr>
          <w:p w14:paraId="6B55078A" w14:textId="77777777" w:rsidR="000A17BE" w:rsidRDefault="000A17BE" w:rsidP="00872C86">
            <w:pPr>
              <w:jc w:val="center"/>
              <w:rPr>
                <w:lang w:val="en-US"/>
              </w:rPr>
            </w:pPr>
            <w:r>
              <w:rPr>
                <w:lang w:val="en-US"/>
              </w:rPr>
              <w:t>Daya yang akan Ditransmisikan</w:t>
            </w:r>
          </w:p>
        </w:tc>
        <w:tc>
          <w:tcPr>
            <w:tcW w:w="805" w:type="dxa"/>
            <w:vAlign w:val="center"/>
          </w:tcPr>
          <w:p w14:paraId="380F3943" w14:textId="77777777" w:rsidR="000A17BE" w:rsidRDefault="000A17BE" w:rsidP="00872C86">
            <w:pPr>
              <w:jc w:val="center"/>
              <w:rPr>
                <w:lang w:val="en-US"/>
              </w:rPr>
            </w:pPr>
            <w:r>
              <w:rPr>
                <w:lang w:val="en-US"/>
              </w:rPr>
              <w:t>24</w:t>
            </w:r>
          </w:p>
        </w:tc>
      </w:tr>
      <w:tr w:rsidR="000A17BE" w14:paraId="745E7D8A" w14:textId="77777777" w:rsidTr="00872C86">
        <w:trPr>
          <w:trHeight w:val="510"/>
        </w:trPr>
        <w:tc>
          <w:tcPr>
            <w:tcW w:w="910" w:type="dxa"/>
            <w:vAlign w:val="center"/>
          </w:tcPr>
          <w:p w14:paraId="1FBB5198" w14:textId="77777777" w:rsidR="000A17BE" w:rsidRDefault="000A17BE" w:rsidP="00872C86">
            <w:pPr>
              <w:jc w:val="center"/>
              <w:rPr>
                <w:sz w:val="28"/>
                <w:lang w:val="en-GB"/>
              </w:rPr>
            </w:pPr>
            <w:r w:rsidRPr="009E5DB6">
              <w:rPr>
                <w:lang w:val="en-US"/>
              </w:rPr>
              <w:t>T</w:t>
            </w:r>
          </w:p>
        </w:tc>
        <w:tc>
          <w:tcPr>
            <w:tcW w:w="6439" w:type="dxa"/>
            <w:vAlign w:val="center"/>
          </w:tcPr>
          <w:p w14:paraId="7035ED3D" w14:textId="77777777" w:rsidR="000A17BE" w:rsidRDefault="000A17BE" w:rsidP="00872C86">
            <w:pPr>
              <w:jc w:val="center"/>
              <w:rPr>
                <w:lang w:val="en-US"/>
              </w:rPr>
            </w:pPr>
            <w:r>
              <w:rPr>
                <w:lang w:val="en-US"/>
              </w:rPr>
              <w:t>Momen Rencana</w:t>
            </w:r>
          </w:p>
        </w:tc>
        <w:tc>
          <w:tcPr>
            <w:tcW w:w="805" w:type="dxa"/>
            <w:vAlign w:val="center"/>
          </w:tcPr>
          <w:p w14:paraId="5FDB1FC4" w14:textId="77777777" w:rsidR="000A17BE" w:rsidRDefault="000A17BE" w:rsidP="00872C86">
            <w:pPr>
              <w:jc w:val="center"/>
              <w:rPr>
                <w:lang w:val="en-US"/>
              </w:rPr>
            </w:pPr>
            <w:r>
              <w:rPr>
                <w:lang w:val="en-US"/>
              </w:rPr>
              <w:t>24</w:t>
            </w:r>
          </w:p>
        </w:tc>
      </w:tr>
      <w:tr w:rsidR="000A17BE" w14:paraId="155DA7D8" w14:textId="77777777" w:rsidTr="00872C86">
        <w:trPr>
          <w:trHeight w:val="510"/>
        </w:trPr>
        <w:tc>
          <w:tcPr>
            <w:tcW w:w="910" w:type="dxa"/>
            <w:vAlign w:val="center"/>
          </w:tcPr>
          <w:p w14:paraId="68030114" w14:textId="77777777" w:rsidR="000A17BE" w:rsidRDefault="000A17BE" w:rsidP="00872C86">
            <w:pPr>
              <w:jc w:val="center"/>
              <w:rPr>
                <w:sz w:val="28"/>
                <w:lang w:val="en-GB"/>
              </w:rPr>
            </w:pPr>
            <w:r w:rsidRPr="009E5DB6">
              <w:rPr>
                <w:lang w:val="en-US"/>
              </w:rPr>
              <w:t>n</w:t>
            </w:r>
          </w:p>
        </w:tc>
        <w:tc>
          <w:tcPr>
            <w:tcW w:w="6439" w:type="dxa"/>
            <w:vAlign w:val="center"/>
          </w:tcPr>
          <w:p w14:paraId="564D5679" w14:textId="77777777" w:rsidR="000A17BE" w:rsidRDefault="000A17BE" w:rsidP="00872C86">
            <w:pPr>
              <w:jc w:val="center"/>
              <w:rPr>
                <w:lang w:val="en-US"/>
              </w:rPr>
            </w:pPr>
            <w:r>
              <w:rPr>
                <w:lang w:val="en-US"/>
              </w:rPr>
              <w:t>Putaran Mesin</w:t>
            </w:r>
          </w:p>
        </w:tc>
        <w:tc>
          <w:tcPr>
            <w:tcW w:w="805" w:type="dxa"/>
            <w:vAlign w:val="center"/>
          </w:tcPr>
          <w:p w14:paraId="6FFB439C" w14:textId="77777777" w:rsidR="000A17BE" w:rsidRDefault="000A17BE" w:rsidP="00872C86">
            <w:pPr>
              <w:jc w:val="center"/>
              <w:rPr>
                <w:lang w:val="en-US"/>
              </w:rPr>
            </w:pPr>
            <w:r>
              <w:rPr>
                <w:lang w:val="en-US"/>
              </w:rPr>
              <w:t>24</w:t>
            </w:r>
          </w:p>
        </w:tc>
      </w:tr>
      <w:tr w:rsidR="000A17BE" w14:paraId="2BAAD3D0" w14:textId="77777777" w:rsidTr="00872C86">
        <w:trPr>
          <w:trHeight w:val="510"/>
        </w:trPr>
        <w:tc>
          <w:tcPr>
            <w:tcW w:w="910" w:type="dxa"/>
            <w:vAlign w:val="center"/>
          </w:tcPr>
          <w:p w14:paraId="44FCB9CC" w14:textId="77777777" w:rsidR="000A17BE" w:rsidRDefault="000A17BE" w:rsidP="00872C86">
            <w:pPr>
              <w:jc w:val="center"/>
              <w:rPr>
                <w:sz w:val="28"/>
                <w:lang w:val="en-GB"/>
              </w:rPr>
            </w:pPr>
            <m:oMathPara>
              <m:oMath>
                <m:r>
                  <m:rPr>
                    <m:sty m:val="p"/>
                  </m:rPr>
                  <w:rPr>
                    <w:rFonts w:ascii="Cambria Math" w:hAnsi="Cambria Math" w:cs="Times New Roman"/>
                    <w:szCs w:val="24"/>
                  </w:rPr>
                  <w:sym w:font="Symbol" w:char="F0E5"/>
                </m:r>
                <m:sSub>
                  <m:sSubPr>
                    <m:ctrlPr>
                      <w:rPr>
                        <w:rFonts w:ascii="Cambria Math" w:hAnsi="Cambria Math" w:cs="Times New Roman"/>
                        <w:szCs w:val="24"/>
                      </w:rPr>
                    </m:ctrlPr>
                  </m:sSubPr>
                  <m:e>
                    <m:r>
                      <m:rPr>
                        <m:sty m:val="p"/>
                      </m:rPr>
                      <w:rPr>
                        <w:rFonts w:ascii="Cambria Math" w:hAnsi="Cambria Math" w:cs="Times New Roman"/>
                        <w:szCs w:val="24"/>
                      </w:rPr>
                      <m:t>M</m:t>
                    </m:r>
                  </m:e>
                  <m:sub>
                    <m:r>
                      <m:rPr>
                        <m:sty m:val="p"/>
                      </m:rPr>
                      <w:rPr>
                        <w:rFonts w:ascii="Cambria Math" w:hAnsi="Cambria Math" w:cs="Times New Roman"/>
                        <w:szCs w:val="24"/>
                      </w:rPr>
                      <m:t>A</m:t>
                    </m:r>
                  </m:sub>
                </m:sSub>
              </m:oMath>
            </m:oMathPara>
          </w:p>
        </w:tc>
        <w:tc>
          <w:tcPr>
            <w:tcW w:w="6439" w:type="dxa"/>
            <w:vAlign w:val="center"/>
          </w:tcPr>
          <w:p w14:paraId="2E70A705" w14:textId="77777777" w:rsidR="000A17BE" w:rsidRDefault="000A17BE" w:rsidP="00872C86">
            <w:pPr>
              <w:jc w:val="center"/>
              <w:rPr>
                <w:lang w:val="en-US"/>
              </w:rPr>
            </w:pPr>
            <w:r>
              <w:rPr>
                <w:lang w:val="en-US"/>
              </w:rPr>
              <w:t>Gaya pada Bidang Bantalan A</w:t>
            </w:r>
          </w:p>
        </w:tc>
        <w:tc>
          <w:tcPr>
            <w:tcW w:w="805" w:type="dxa"/>
            <w:vAlign w:val="center"/>
          </w:tcPr>
          <w:p w14:paraId="32C4317A" w14:textId="77777777" w:rsidR="000A17BE" w:rsidRDefault="000A17BE" w:rsidP="00872C86">
            <w:pPr>
              <w:jc w:val="center"/>
              <w:rPr>
                <w:lang w:val="en-US"/>
              </w:rPr>
            </w:pPr>
            <w:r>
              <w:rPr>
                <w:lang w:val="en-US"/>
              </w:rPr>
              <w:t>25</w:t>
            </w:r>
          </w:p>
        </w:tc>
      </w:tr>
      <w:tr w:rsidR="000A17BE" w14:paraId="6B67FC7C" w14:textId="77777777" w:rsidTr="00872C86">
        <w:trPr>
          <w:trHeight w:val="510"/>
        </w:trPr>
        <w:tc>
          <w:tcPr>
            <w:tcW w:w="910" w:type="dxa"/>
            <w:vAlign w:val="center"/>
          </w:tcPr>
          <w:p w14:paraId="538C98C5" w14:textId="77777777" w:rsidR="000A17BE" w:rsidRDefault="000A17BE" w:rsidP="00872C86">
            <w:pPr>
              <w:jc w:val="center"/>
              <w:rPr>
                <w:sz w:val="28"/>
                <w:lang w:val="en-GB"/>
              </w:rPr>
            </w:pPr>
            <w:r w:rsidRPr="009E5DB6">
              <w:rPr>
                <w:rFonts w:cs="Times New Roman"/>
                <w:szCs w:val="24"/>
              </w:rPr>
              <w:sym w:font="Symbol" w:char="F0E5"/>
            </w:r>
            <m:oMath>
              <m:sSub>
                <m:sSubPr>
                  <m:ctrlPr>
                    <w:rPr>
                      <w:rFonts w:ascii="Cambria Math" w:hAnsi="Cambria Math" w:cs="Times New Roman"/>
                      <w:szCs w:val="24"/>
                    </w:rPr>
                  </m:ctrlPr>
                </m:sSubPr>
                <m:e>
                  <m:r>
                    <m:rPr>
                      <m:sty m:val="p"/>
                    </m:rPr>
                    <w:rPr>
                      <w:rFonts w:ascii="Cambria Math" w:hAnsi="Cambria Math" w:cs="Times New Roman"/>
                      <w:szCs w:val="24"/>
                    </w:rPr>
                    <m:t>M</m:t>
                  </m:r>
                </m:e>
                <m:sub>
                  <m:r>
                    <m:rPr>
                      <m:sty m:val="p"/>
                    </m:rPr>
                    <w:rPr>
                      <w:rFonts w:ascii="Cambria Math" w:hAnsi="Cambria Math" w:cs="Times New Roman"/>
                      <w:szCs w:val="24"/>
                    </w:rPr>
                    <m:t>B</m:t>
                  </m:r>
                </m:sub>
              </m:sSub>
            </m:oMath>
          </w:p>
        </w:tc>
        <w:tc>
          <w:tcPr>
            <w:tcW w:w="6439" w:type="dxa"/>
            <w:vAlign w:val="center"/>
          </w:tcPr>
          <w:p w14:paraId="53CD9EF9" w14:textId="77777777" w:rsidR="000A17BE" w:rsidRDefault="000A17BE" w:rsidP="00872C86">
            <w:pPr>
              <w:jc w:val="center"/>
              <w:rPr>
                <w:lang w:val="en-US"/>
              </w:rPr>
            </w:pPr>
            <w:r>
              <w:rPr>
                <w:lang w:val="en-US"/>
              </w:rPr>
              <w:t>Gaya pada Bidang Bantalan B</w:t>
            </w:r>
          </w:p>
        </w:tc>
        <w:tc>
          <w:tcPr>
            <w:tcW w:w="805" w:type="dxa"/>
            <w:vAlign w:val="center"/>
          </w:tcPr>
          <w:p w14:paraId="12589565" w14:textId="77777777" w:rsidR="000A17BE" w:rsidRDefault="000A17BE" w:rsidP="00872C86">
            <w:pPr>
              <w:jc w:val="center"/>
              <w:rPr>
                <w:lang w:val="en-US"/>
              </w:rPr>
            </w:pPr>
            <w:r>
              <w:rPr>
                <w:lang w:val="en-US"/>
              </w:rPr>
              <w:t>25</w:t>
            </w:r>
          </w:p>
        </w:tc>
      </w:tr>
      <w:tr w:rsidR="000A17BE" w14:paraId="6C698AE4" w14:textId="77777777" w:rsidTr="00872C86">
        <w:trPr>
          <w:trHeight w:val="510"/>
        </w:trPr>
        <w:tc>
          <w:tcPr>
            <w:tcW w:w="910" w:type="dxa"/>
            <w:vAlign w:val="center"/>
          </w:tcPr>
          <w:p w14:paraId="0F4E151D" w14:textId="77777777" w:rsidR="000A17BE" w:rsidRDefault="000A17BE" w:rsidP="00872C86">
            <w:pPr>
              <w:jc w:val="center"/>
              <w:rPr>
                <w:sz w:val="28"/>
                <w:lang w:val="en-GB"/>
              </w:rPr>
            </w:pPr>
            <w:r w:rsidRPr="009E5DB6">
              <w:rPr>
                <w:szCs w:val="24"/>
              </w:rPr>
              <w:t>L</w:t>
            </w:r>
            <w:r w:rsidRPr="009E5DB6">
              <w:rPr>
                <w:szCs w:val="24"/>
                <w:vertAlign w:val="subscript"/>
              </w:rPr>
              <w:t>1</w:t>
            </w:r>
          </w:p>
        </w:tc>
        <w:tc>
          <w:tcPr>
            <w:tcW w:w="6439" w:type="dxa"/>
            <w:vAlign w:val="center"/>
          </w:tcPr>
          <w:p w14:paraId="418CBAF3" w14:textId="77777777" w:rsidR="000A17BE" w:rsidRDefault="000A17BE" w:rsidP="00872C86">
            <w:pPr>
              <w:jc w:val="center"/>
              <w:rPr>
                <w:lang w:val="en-US"/>
              </w:rPr>
            </w:pPr>
            <w:r>
              <w:rPr>
                <w:lang w:val="en-US"/>
              </w:rPr>
              <w:t>Panjang Bantalan Terhadap Benda 1</w:t>
            </w:r>
          </w:p>
        </w:tc>
        <w:tc>
          <w:tcPr>
            <w:tcW w:w="805" w:type="dxa"/>
            <w:vAlign w:val="center"/>
          </w:tcPr>
          <w:p w14:paraId="4EECC5B5" w14:textId="77777777" w:rsidR="000A17BE" w:rsidRDefault="000A17BE" w:rsidP="00872C86">
            <w:pPr>
              <w:jc w:val="center"/>
              <w:rPr>
                <w:lang w:val="en-US"/>
              </w:rPr>
            </w:pPr>
            <w:r>
              <w:rPr>
                <w:lang w:val="en-US"/>
              </w:rPr>
              <w:t>25</w:t>
            </w:r>
          </w:p>
        </w:tc>
      </w:tr>
      <w:tr w:rsidR="000A17BE" w14:paraId="6F51CE32" w14:textId="77777777" w:rsidTr="00872C86">
        <w:trPr>
          <w:trHeight w:val="510"/>
        </w:trPr>
        <w:tc>
          <w:tcPr>
            <w:tcW w:w="910" w:type="dxa"/>
            <w:vAlign w:val="center"/>
          </w:tcPr>
          <w:p w14:paraId="28023A60" w14:textId="77777777" w:rsidR="000A17BE" w:rsidRDefault="000A17BE" w:rsidP="00872C86">
            <w:pPr>
              <w:jc w:val="center"/>
              <w:rPr>
                <w:sz w:val="28"/>
                <w:lang w:val="en-GB"/>
              </w:rPr>
            </w:pPr>
            <w:r w:rsidRPr="009E5DB6">
              <w:rPr>
                <w:szCs w:val="24"/>
              </w:rPr>
              <w:t>L</w:t>
            </w:r>
            <w:r w:rsidRPr="009E5DB6">
              <w:rPr>
                <w:szCs w:val="24"/>
                <w:vertAlign w:val="subscript"/>
              </w:rPr>
              <w:t>2</w:t>
            </w:r>
          </w:p>
        </w:tc>
        <w:tc>
          <w:tcPr>
            <w:tcW w:w="6439" w:type="dxa"/>
            <w:vAlign w:val="center"/>
          </w:tcPr>
          <w:p w14:paraId="78863DED" w14:textId="77777777" w:rsidR="000A17BE" w:rsidRDefault="000A17BE" w:rsidP="00872C86">
            <w:pPr>
              <w:jc w:val="center"/>
              <w:rPr>
                <w:lang w:val="en-US"/>
              </w:rPr>
            </w:pPr>
            <w:r>
              <w:rPr>
                <w:lang w:val="en-US"/>
              </w:rPr>
              <w:t>Panjang Bantalan Terhadap Benda 2</w:t>
            </w:r>
          </w:p>
        </w:tc>
        <w:tc>
          <w:tcPr>
            <w:tcW w:w="805" w:type="dxa"/>
            <w:vAlign w:val="center"/>
          </w:tcPr>
          <w:p w14:paraId="5102B11F" w14:textId="77777777" w:rsidR="000A17BE" w:rsidRDefault="000A17BE" w:rsidP="00872C86">
            <w:pPr>
              <w:jc w:val="center"/>
              <w:rPr>
                <w:lang w:val="en-US"/>
              </w:rPr>
            </w:pPr>
            <w:r>
              <w:rPr>
                <w:lang w:val="en-US"/>
              </w:rPr>
              <w:t>25</w:t>
            </w:r>
          </w:p>
        </w:tc>
      </w:tr>
      <w:tr w:rsidR="000A17BE" w14:paraId="019EC831" w14:textId="77777777" w:rsidTr="00872C86">
        <w:trPr>
          <w:trHeight w:val="510"/>
        </w:trPr>
        <w:tc>
          <w:tcPr>
            <w:tcW w:w="910" w:type="dxa"/>
            <w:vAlign w:val="center"/>
          </w:tcPr>
          <w:p w14:paraId="30604F7F" w14:textId="77777777" w:rsidR="000A17BE" w:rsidRDefault="000A17BE" w:rsidP="00872C86">
            <w:pPr>
              <w:jc w:val="center"/>
              <w:rPr>
                <w:sz w:val="28"/>
                <w:lang w:val="en-GB"/>
              </w:rPr>
            </w:pPr>
            <w:r w:rsidRPr="009E5DB6">
              <w:rPr>
                <w:szCs w:val="24"/>
              </w:rPr>
              <w:t>RA</w:t>
            </w:r>
          </w:p>
        </w:tc>
        <w:tc>
          <w:tcPr>
            <w:tcW w:w="6439" w:type="dxa"/>
            <w:vAlign w:val="center"/>
          </w:tcPr>
          <w:p w14:paraId="79D69460" w14:textId="77777777" w:rsidR="000A17BE" w:rsidRDefault="000A17BE" w:rsidP="00872C86">
            <w:pPr>
              <w:jc w:val="center"/>
              <w:rPr>
                <w:lang w:val="en-US"/>
              </w:rPr>
            </w:pPr>
            <w:r>
              <w:rPr>
                <w:lang w:val="en-US"/>
              </w:rPr>
              <w:t>Resultan Gaya pada Bantalan A</w:t>
            </w:r>
          </w:p>
        </w:tc>
        <w:tc>
          <w:tcPr>
            <w:tcW w:w="805" w:type="dxa"/>
            <w:vAlign w:val="center"/>
          </w:tcPr>
          <w:p w14:paraId="38070D87" w14:textId="77777777" w:rsidR="000A17BE" w:rsidRDefault="000A17BE" w:rsidP="00872C86">
            <w:pPr>
              <w:jc w:val="center"/>
              <w:rPr>
                <w:lang w:val="en-US"/>
              </w:rPr>
            </w:pPr>
            <w:r>
              <w:rPr>
                <w:lang w:val="en-US"/>
              </w:rPr>
              <w:t>25</w:t>
            </w:r>
          </w:p>
        </w:tc>
      </w:tr>
      <w:tr w:rsidR="000A17BE" w14:paraId="3F082E60" w14:textId="77777777" w:rsidTr="00872C86">
        <w:trPr>
          <w:trHeight w:val="510"/>
        </w:trPr>
        <w:tc>
          <w:tcPr>
            <w:tcW w:w="910" w:type="dxa"/>
            <w:vAlign w:val="center"/>
          </w:tcPr>
          <w:p w14:paraId="4372B29A" w14:textId="77777777" w:rsidR="000A17BE" w:rsidRDefault="000A17BE" w:rsidP="00872C86">
            <w:pPr>
              <w:jc w:val="center"/>
              <w:rPr>
                <w:sz w:val="28"/>
                <w:lang w:val="en-GB"/>
              </w:rPr>
            </w:pPr>
            <w:r w:rsidRPr="009E5DB6">
              <w:rPr>
                <w:szCs w:val="24"/>
              </w:rPr>
              <w:t>RB</w:t>
            </w:r>
          </w:p>
        </w:tc>
        <w:tc>
          <w:tcPr>
            <w:tcW w:w="6439" w:type="dxa"/>
            <w:vAlign w:val="center"/>
          </w:tcPr>
          <w:p w14:paraId="223A9DA2" w14:textId="77777777" w:rsidR="000A17BE" w:rsidRDefault="000A17BE" w:rsidP="00872C86">
            <w:pPr>
              <w:jc w:val="center"/>
              <w:rPr>
                <w:lang w:val="en-US"/>
              </w:rPr>
            </w:pPr>
            <w:r>
              <w:rPr>
                <w:lang w:val="en-US"/>
              </w:rPr>
              <w:t>Resultan Gaya pada Bantalan B</w:t>
            </w:r>
          </w:p>
        </w:tc>
        <w:tc>
          <w:tcPr>
            <w:tcW w:w="805" w:type="dxa"/>
            <w:vAlign w:val="center"/>
          </w:tcPr>
          <w:p w14:paraId="3DBE0D12" w14:textId="77777777" w:rsidR="000A17BE" w:rsidRDefault="000A17BE" w:rsidP="00872C86">
            <w:pPr>
              <w:jc w:val="center"/>
              <w:rPr>
                <w:lang w:val="en-US"/>
              </w:rPr>
            </w:pPr>
            <w:r>
              <w:rPr>
                <w:lang w:val="en-US"/>
              </w:rPr>
              <w:t>25</w:t>
            </w:r>
          </w:p>
        </w:tc>
      </w:tr>
      <w:tr w:rsidR="000A17BE" w14:paraId="6BBCB39B" w14:textId="77777777" w:rsidTr="00872C86">
        <w:trPr>
          <w:trHeight w:val="510"/>
        </w:trPr>
        <w:tc>
          <w:tcPr>
            <w:tcW w:w="910" w:type="dxa"/>
            <w:vAlign w:val="center"/>
          </w:tcPr>
          <w:p w14:paraId="37E7F39D" w14:textId="77777777" w:rsidR="000A17BE" w:rsidRDefault="000A17BE" w:rsidP="00872C86">
            <w:pPr>
              <w:jc w:val="center"/>
              <w:rPr>
                <w:sz w:val="28"/>
                <w:lang w:val="en-GB"/>
              </w:rPr>
            </w:pPr>
            <w:r w:rsidRPr="009E5DB6">
              <w:rPr>
                <w:sz w:val="28"/>
                <w:szCs w:val="24"/>
                <w:lang w:val="en-US"/>
              </w:rPr>
              <w:sym w:font="Symbol" w:char="F074"/>
            </w:r>
            <w:r w:rsidRPr="009E5DB6">
              <w:rPr>
                <w:vertAlign w:val="subscript"/>
                <w:lang w:val="en-US"/>
              </w:rPr>
              <w:t>ba</w:t>
            </w:r>
          </w:p>
        </w:tc>
        <w:tc>
          <w:tcPr>
            <w:tcW w:w="6439" w:type="dxa"/>
            <w:vAlign w:val="center"/>
          </w:tcPr>
          <w:p w14:paraId="5879A699" w14:textId="77777777" w:rsidR="000A17BE" w:rsidRDefault="000A17BE" w:rsidP="00872C86">
            <w:pPr>
              <w:jc w:val="center"/>
              <w:rPr>
                <w:lang w:val="en-US"/>
              </w:rPr>
            </w:pPr>
            <w:r>
              <w:rPr>
                <w:lang w:val="en-US"/>
              </w:rPr>
              <w:t>Tegangan Geser Izin</w:t>
            </w:r>
          </w:p>
        </w:tc>
        <w:tc>
          <w:tcPr>
            <w:tcW w:w="805" w:type="dxa"/>
            <w:vAlign w:val="center"/>
          </w:tcPr>
          <w:p w14:paraId="4DF9303F" w14:textId="77777777" w:rsidR="000A17BE" w:rsidRDefault="000A17BE" w:rsidP="00872C86">
            <w:pPr>
              <w:jc w:val="center"/>
              <w:rPr>
                <w:lang w:val="en-US"/>
              </w:rPr>
            </w:pPr>
            <w:r>
              <w:rPr>
                <w:lang w:val="en-US"/>
              </w:rPr>
              <w:t>25</w:t>
            </w:r>
          </w:p>
        </w:tc>
      </w:tr>
      <w:tr w:rsidR="000A17BE" w14:paraId="21601463" w14:textId="77777777" w:rsidTr="00872C86">
        <w:trPr>
          <w:trHeight w:val="510"/>
        </w:trPr>
        <w:tc>
          <w:tcPr>
            <w:tcW w:w="910" w:type="dxa"/>
            <w:vAlign w:val="center"/>
          </w:tcPr>
          <w:p w14:paraId="41432F87" w14:textId="77777777" w:rsidR="000A17BE" w:rsidRDefault="000A17BE" w:rsidP="00872C86">
            <w:pPr>
              <w:jc w:val="center"/>
              <w:rPr>
                <w:sz w:val="28"/>
                <w:lang w:val="en-GB"/>
              </w:rPr>
            </w:pPr>
            <w:r w:rsidRPr="009E5DB6">
              <w:rPr>
                <w:lang w:val="en-US"/>
              </w:rPr>
              <w:sym w:font="Symbol" w:char="F073"/>
            </w:r>
            <w:r w:rsidRPr="009E5DB6">
              <w:rPr>
                <w:lang w:val="en-US"/>
              </w:rPr>
              <w:t>b</w:t>
            </w:r>
          </w:p>
        </w:tc>
        <w:tc>
          <w:tcPr>
            <w:tcW w:w="6439" w:type="dxa"/>
            <w:vAlign w:val="center"/>
          </w:tcPr>
          <w:p w14:paraId="49832F60" w14:textId="77777777" w:rsidR="000A17BE" w:rsidRDefault="000A17BE" w:rsidP="00872C86">
            <w:pPr>
              <w:jc w:val="center"/>
              <w:rPr>
                <w:lang w:val="en-US"/>
              </w:rPr>
            </w:pPr>
            <w:r>
              <w:rPr>
                <w:lang w:val="en-US"/>
              </w:rPr>
              <w:t>Kekuatan Tarik</w:t>
            </w:r>
          </w:p>
        </w:tc>
        <w:tc>
          <w:tcPr>
            <w:tcW w:w="805" w:type="dxa"/>
            <w:vAlign w:val="center"/>
          </w:tcPr>
          <w:p w14:paraId="48BD4DD7" w14:textId="77777777" w:rsidR="000A17BE" w:rsidRDefault="000A17BE" w:rsidP="00872C86">
            <w:pPr>
              <w:jc w:val="center"/>
              <w:rPr>
                <w:lang w:val="en-US"/>
              </w:rPr>
            </w:pPr>
            <w:r>
              <w:rPr>
                <w:lang w:val="en-US"/>
              </w:rPr>
              <w:t>25</w:t>
            </w:r>
          </w:p>
        </w:tc>
      </w:tr>
      <w:tr w:rsidR="000A17BE" w14:paraId="4E917CA2" w14:textId="77777777" w:rsidTr="00872C86">
        <w:trPr>
          <w:trHeight w:val="510"/>
        </w:trPr>
        <w:tc>
          <w:tcPr>
            <w:tcW w:w="910" w:type="dxa"/>
            <w:vAlign w:val="center"/>
          </w:tcPr>
          <w:p w14:paraId="7DFAE74A" w14:textId="77777777" w:rsidR="000A17BE" w:rsidRDefault="000A17BE" w:rsidP="00872C86">
            <w:pPr>
              <w:jc w:val="center"/>
              <w:rPr>
                <w:sz w:val="28"/>
                <w:lang w:val="en-GB"/>
              </w:rPr>
            </w:pPr>
            <w:r w:rsidRPr="009E5DB6">
              <w:rPr>
                <w:lang w:val="en-US"/>
              </w:rPr>
              <w:t>Sf1</w:t>
            </w:r>
          </w:p>
        </w:tc>
        <w:tc>
          <w:tcPr>
            <w:tcW w:w="6439" w:type="dxa"/>
            <w:vAlign w:val="center"/>
          </w:tcPr>
          <w:p w14:paraId="1D87ED1C" w14:textId="77777777" w:rsidR="000A17BE" w:rsidRDefault="000A17BE" w:rsidP="00872C86">
            <w:pPr>
              <w:jc w:val="center"/>
              <w:rPr>
                <w:lang w:val="en-US"/>
              </w:rPr>
            </w:pPr>
            <w:r>
              <w:rPr>
                <w:lang w:val="en-US"/>
              </w:rPr>
              <w:t>Faktor Keamanan 1</w:t>
            </w:r>
          </w:p>
        </w:tc>
        <w:tc>
          <w:tcPr>
            <w:tcW w:w="805" w:type="dxa"/>
            <w:vAlign w:val="center"/>
          </w:tcPr>
          <w:p w14:paraId="029FFBF4" w14:textId="77777777" w:rsidR="000A17BE" w:rsidRDefault="000A17BE" w:rsidP="00872C86">
            <w:pPr>
              <w:jc w:val="center"/>
              <w:rPr>
                <w:lang w:val="en-US"/>
              </w:rPr>
            </w:pPr>
            <w:r>
              <w:rPr>
                <w:lang w:val="en-US"/>
              </w:rPr>
              <w:t>25</w:t>
            </w:r>
          </w:p>
        </w:tc>
      </w:tr>
      <w:tr w:rsidR="000A17BE" w14:paraId="1560307D" w14:textId="77777777" w:rsidTr="00872C86">
        <w:trPr>
          <w:trHeight w:val="510"/>
        </w:trPr>
        <w:tc>
          <w:tcPr>
            <w:tcW w:w="910" w:type="dxa"/>
            <w:vAlign w:val="center"/>
          </w:tcPr>
          <w:p w14:paraId="3E672726" w14:textId="77777777" w:rsidR="000A17BE" w:rsidRPr="009E5DB6" w:rsidRDefault="000A17BE" w:rsidP="00872C86">
            <w:pPr>
              <w:jc w:val="center"/>
              <w:rPr>
                <w:lang w:val="en-US"/>
              </w:rPr>
            </w:pPr>
            <w:r w:rsidRPr="009E5DB6">
              <w:rPr>
                <w:lang w:val="en-US"/>
              </w:rPr>
              <w:t>Sf2</w:t>
            </w:r>
          </w:p>
        </w:tc>
        <w:tc>
          <w:tcPr>
            <w:tcW w:w="6439" w:type="dxa"/>
            <w:vAlign w:val="center"/>
          </w:tcPr>
          <w:p w14:paraId="1655B48C" w14:textId="77777777" w:rsidR="000A17BE" w:rsidRDefault="000A17BE" w:rsidP="00872C86">
            <w:pPr>
              <w:jc w:val="center"/>
              <w:rPr>
                <w:lang w:val="en-US"/>
              </w:rPr>
            </w:pPr>
            <w:r>
              <w:rPr>
                <w:lang w:val="en-US"/>
              </w:rPr>
              <w:t>Faktor Keamanan 2</w:t>
            </w:r>
          </w:p>
        </w:tc>
        <w:tc>
          <w:tcPr>
            <w:tcW w:w="805" w:type="dxa"/>
            <w:vAlign w:val="center"/>
          </w:tcPr>
          <w:p w14:paraId="70FC2D3B" w14:textId="77777777" w:rsidR="000A17BE" w:rsidRDefault="000A17BE" w:rsidP="00872C86">
            <w:pPr>
              <w:jc w:val="center"/>
              <w:rPr>
                <w:lang w:val="en-US"/>
              </w:rPr>
            </w:pPr>
            <w:r>
              <w:rPr>
                <w:lang w:val="en-US"/>
              </w:rPr>
              <w:t>25</w:t>
            </w:r>
          </w:p>
        </w:tc>
      </w:tr>
      <w:tr w:rsidR="000A17BE" w14:paraId="6B583A3C" w14:textId="77777777" w:rsidTr="00872C86">
        <w:trPr>
          <w:trHeight w:val="510"/>
        </w:trPr>
        <w:tc>
          <w:tcPr>
            <w:tcW w:w="910" w:type="dxa"/>
            <w:vAlign w:val="center"/>
          </w:tcPr>
          <w:p w14:paraId="2630EF39" w14:textId="77777777" w:rsidR="000A17BE" w:rsidRPr="009E5DB6" w:rsidRDefault="000A17BE" w:rsidP="00872C86">
            <w:pPr>
              <w:jc w:val="center"/>
              <w:rPr>
                <w:lang w:val="en-US"/>
              </w:rPr>
            </w:pPr>
            <w:r w:rsidRPr="009E5DB6">
              <w:rPr>
                <w:sz w:val="28"/>
                <w:szCs w:val="24"/>
                <w:lang w:val="en-US"/>
              </w:rPr>
              <w:sym w:font="Symbol" w:char="F074"/>
            </w:r>
            <w:r w:rsidRPr="009E5DB6">
              <w:rPr>
                <w:sz w:val="28"/>
                <w:szCs w:val="24"/>
                <w:vertAlign w:val="subscript"/>
                <w:lang w:val="en-US"/>
              </w:rPr>
              <w:t>max</w:t>
            </w:r>
          </w:p>
        </w:tc>
        <w:tc>
          <w:tcPr>
            <w:tcW w:w="6439" w:type="dxa"/>
            <w:vAlign w:val="center"/>
          </w:tcPr>
          <w:p w14:paraId="3E561FF2" w14:textId="77777777" w:rsidR="000A17BE" w:rsidRDefault="000A17BE" w:rsidP="00872C86">
            <w:pPr>
              <w:jc w:val="center"/>
              <w:rPr>
                <w:lang w:val="en-US"/>
              </w:rPr>
            </w:pPr>
            <w:r>
              <w:rPr>
                <w:lang w:val="en-US"/>
              </w:rPr>
              <w:t>Tegangan Geser Maksimum</w:t>
            </w:r>
          </w:p>
        </w:tc>
        <w:tc>
          <w:tcPr>
            <w:tcW w:w="805" w:type="dxa"/>
            <w:vAlign w:val="center"/>
          </w:tcPr>
          <w:p w14:paraId="09145046" w14:textId="77777777" w:rsidR="000A17BE" w:rsidRDefault="000A17BE" w:rsidP="00872C86">
            <w:pPr>
              <w:jc w:val="center"/>
              <w:rPr>
                <w:lang w:val="en-US"/>
              </w:rPr>
            </w:pPr>
            <w:r>
              <w:rPr>
                <w:lang w:val="en-US"/>
              </w:rPr>
              <w:t>25</w:t>
            </w:r>
          </w:p>
        </w:tc>
      </w:tr>
      <w:tr w:rsidR="000A17BE" w14:paraId="36DA2E28" w14:textId="77777777" w:rsidTr="00872C86">
        <w:trPr>
          <w:trHeight w:val="510"/>
        </w:trPr>
        <w:tc>
          <w:tcPr>
            <w:tcW w:w="910" w:type="dxa"/>
            <w:vAlign w:val="center"/>
          </w:tcPr>
          <w:p w14:paraId="32BF0177" w14:textId="77777777" w:rsidR="000A17BE" w:rsidRPr="009E5DB6" w:rsidRDefault="000A17BE" w:rsidP="00872C86">
            <w:pPr>
              <w:jc w:val="center"/>
              <w:rPr>
                <w:lang w:val="en-US"/>
              </w:rPr>
            </w:pPr>
            <m:oMathPara>
              <m:oMath>
                <m:r>
                  <m:rPr>
                    <m:sty m:val="p"/>
                  </m:rPr>
                  <w:rPr>
                    <w:rFonts w:ascii="Cambria Math" w:hAnsi="Cambria Math"/>
                    <w:sz w:val="28"/>
                    <w:szCs w:val="24"/>
                    <w:lang w:val="en-US"/>
                  </w:rPr>
                  <w:sym w:font="Symbol" w:char="F074"/>
                </m:r>
              </m:oMath>
            </m:oMathPara>
          </w:p>
        </w:tc>
        <w:tc>
          <w:tcPr>
            <w:tcW w:w="6439" w:type="dxa"/>
            <w:vAlign w:val="center"/>
          </w:tcPr>
          <w:p w14:paraId="64A7FAD6" w14:textId="77777777" w:rsidR="000A17BE" w:rsidRDefault="000A17BE" w:rsidP="00872C86">
            <w:pPr>
              <w:jc w:val="center"/>
              <w:rPr>
                <w:lang w:val="en-US"/>
              </w:rPr>
            </w:pPr>
            <w:r>
              <w:rPr>
                <w:lang w:val="en-US"/>
              </w:rPr>
              <w:t>Nilai Phi</w:t>
            </w:r>
          </w:p>
        </w:tc>
        <w:tc>
          <w:tcPr>
            <w:tcW w:w="805" w:type="dxa"/>
            <w:vAlign w:val="center"/>
          </w:tcPr>
          <w:p w14:paraId="1B4EBDF5" w14:textId="77777777" w:rsidR="000A17BE" w:rsidRDefault="000A17BE" w:rsidP="00872C86">
            <w:pPr>
              <w:jc w:val="center"/>
              <w:rPr>
                <w:lang w:val="en-US"/>
              </w:rPr>
            </w:pPr>
            <w:r>
              <w:rPr>
                <w:lang w:val="en-US"/>
              </w:rPr>
              <w:t>25</w:t>
            </w:r>
          </w:p>
        </w:tc>
      </w:tr>
      <w:tr w:rsidR="000A17BE" w14:paraId="12C3125A" w14:textId="77777777" w:rsidTr="00872C86">
        <w:trPr>
          <w:trHeight w:val="510"/>
        </w:trPr>
        <w:tc>
          <w:tcPr>
            <w:tcW w:w="910" w:type="dxa"/>
            <w:vAlign w:val="center"/>
          </w:tcPr>
          <w:p w14:paraId="6B297950" w14:textId="77777777" w:rsidR="000A17BE" w:rsidRPr="009E5DB6" w:rsidRDefault="000A17BE" w:rsidP="00872C86">
            <w:pPr>
              <w:jc w:val="center"/>
              <w:rPr>
                <w:lang w:val="en-US"/>
              </w:rPr>
            </w:pPr>
            <m:oMathPara>
              <m:oMath>
                <m:r>
                  <m:rPr>
                    <m:sty m:val="p"/>
                  </m:rPr>
                  <w:rPr>
                    <w:rFonts w:ascii="Cambria Math" w:hAnsi="Cambria Math"/>
                    <w:sz w:val="22"/>
                    <w:szCs w:val="18"/>
                    <w:lang w:val="en-US"/>
                  </w:rPr>
                  <m:t>M</m:t>
                </m:r>
              </m:oMath>
            </m:oMathPara>
          </w:p>
        </w:tc>
        <w:tc>
          <w:tcPr>
            <w:tcW w:w="6439" w:type="dxa"/>
            <w:vAlign w:val="center"/>
          </w:tcPr>
          <w:p w14:paraId="311FE886" w14:textId="77777777" w:rsidR="000A17BE" w:rsidRDefault="000A17BE" w:rsidP="00872C86">
            <w:pPr>
              <w:jc w:val="center"/>
              <w:rPr>
                <w:lang w:val="en-US"/>
              </w:rPr>
            </w:pPr>
            <w:r>
              <w:rPr>
                <w:lang w:val="en-US"/>
              </w:rPr>
              <w:t>Momen Lentur</w:t>
            </w:r>
          </w:p>
        </w:tc>
        <w:tc>
          <w:tcPr>
            <w:tcW w:w="805" w:type="dxa"/>
            <w:vAlign w:val="center"/>
          </w:tcPr>
          <w:p w14:paraId="30283D43" w14:textId="77777777" w:rsidR="000A17BE" w:rsidRDefault="000A17BE" w:rsidP="00872C86">
            <w:pPr>
              <w:jc w:val="center"/>
              <w:rPr>
                <w:lang w:val="en-US"/>
              </w:rPr>
            </w:pPr>
            <w:r>
              <w:rPr>
                <w:lang w:val="en-US"/>
              </w:rPr>
              <w:t>25</w:t>
            </w:r>
          </w:p>
        </w:tc>
      </w:tr>
      <w:tr w:rsidR="000A17BE" w14:paraId="41F99FB7" w14:textId="77777777" w:rsidTr="00872C86">
        <w:trPr>
          <w:trHeight w:val="510"/>
        </w:trPr>
        <w:tc>
          <w:tcPr>
            <w:tcW w:w="910" w:type="dxa"/>
            <w:vAlign w:val="center"/>
          </w:tcPr>
          <w:p w14:paraId="60A3C675" w14:textId="77777777" w:rsidR="000A17BE" w:rsidRPr="009E5DB6" w:rsidRDefault="000A17BE" w:rsidP="00872C86">
            <w:pPr>
              <w:jc w:val="center"/>
              <w:rPr>
                <w:lang w:val="en-US"/>
              </w:rPr>
            </w:pPr>
            <m:oMathPara>
              <m:oMath>
                <m:r>
                  <m:rPr>
                    <m:sty m:val="p"/>
                  </m:rPr>
                  <w:rPr>
                    <w:rFonts w:ascii="Cambria Math" w:hAnsi="Cambria Math"/>
                    <w:szCs w:val="20"/>
                    <w:lang w:val="en-US"/>
                  </w:rPr>
                  <m:t>T</m:t>
                </m:r>
              </m:oMath>
            </m:oMathPara>
          </w:p>
        </w:tc>
        <w:tc>
          <w:tcPr>
            <w:tcW w:w="6439" w:type="dxa"/>
            <w:vAlign w:val="center"/>
          </w:tcPr>
          <w:p w14:paraId="06016673" w14:textId="77777777" w:rsidR="000A17BE" w:rsidRDefault="000A17BE" w:rsidP="00872C86">
            <w:pPr>
              <w:jc w:val="center"/>
              <w:rPr>
                <w:lang w:val="en-US"/>
              </w:rPr>
            </w:pPr>
            <w:r>
              <w:rPr>
                <w:lang w:val="en-US"/>
              </w:rPr>
              <w:t>Torsi</w:t>
            </w:r>
          </w:p>
        </w:tc>
        <w:tc>
          <w:tcPr>
            <w:tcW w:w="805" w:type="dxa"/>
            <w:vAlign w:val="center"/>
          </w:tcPr>
          <w:p w14:paraId="7EC40B7C" w14:textId="77777777" w:rsidR="000A17BE" w:rsidRDefault="000A17BE" w:rsidP="00872C86">
            <w:pPr>
              <w:jc w:val="center"/>
              <w:rPr>
                <w:lang w:val="en-US"/>
              </w:rPr>
            </w:pPr>
            <w:r>
              <w:rPr>
                <w:lang w:val="en-US"/>
              </w:rPr>
              <w:t>25</w:t>
            </w:r>
          </w:p>
        </w:tc>
      </w:tr>
      <w:tr w:rsidR="000A17BE" w14:paraId="05DCCE68" w14:textId="77777777" w:rsidTr="00872C86">
        <w:trPr>
          <w:trHeight w:val="510"/>
        </w:trPr>
        <w:tc>
          <w:tcPr>
            <w:tcW w:w="910" w:type="dxa"/>
            <w:vAlign w:val="center"/>
          </w:tcPr>
          <w:p w14:paraId="2070F923" w14:textId="77777777" w:rsidR="000A17BE" w:rsidRDefault="000A17BE" w:rsidP="00872C86">
            <w:pPr>
              <w:jc w:val="center"/>
              <w:rPr>
                <w:sz w:val="20"/>
                <w:szCs w:val="18"/>
                <w:lang w:val="en-US"/>
              </w:rPr>
            </w:pPr>
            <w:r w:rsidRPr="009E5DB6">
              <w:rPr>
                <w:lang w:val="en-GB"/>
              </w:rPr>
              <w:t>d</w:t>
            </w:r>
            <w:r w:rsidRPr="009E5DB6">
              <w:rPr>
                <w:vertAlign w:val="subscript"/>
                <w:lang w:val="en-GB"/>
              </w:rPr>
              <w:t>s</w:t>
            </w:r>
          </w:p>
        </w:tc>
        <w:tc>
          <w:tcPr>
            <w:tcW w:w="6439" w:type="dxa"/>
            <w:vAlign w:val="center"/>
          </w:tcPr>
          <w:p w14:paraId="29127C66" w14:textId="77777777" w:rsidR="000A17BE" w:rsidRDefault="000A17BE" w:rsidP="00872C86">
            <w:pPr>
              <w:jc w:val="center"/>
              <w:rPr>
                <w:lang w:val="en-US"/>
              </w:rPr>
            </w:pPr>
            <w:r>
              <w:rPr>
                <w:lang w:val="en-US"/>
              </w:rPr>
              <w:t>Diameter Poros</w:t>
            </w:r>
          </w:p>
        </w:tc>
        <w:tc>
          <w:tcPr>
            <w:tcW w:w="805" w:type="dxa"/>
            <w:vAlign w:val="center"/>
          </w:tcPr>
          <w:p w14:paraId="453B0FE0" w14:textId="77777777" w:rsidR="000A17BE" w:rsidRDefault="000A17BE" w:rsidP="00872C86">
            <w:pPr>
              <w:jc w:val="center"/>
              <w:rPr>
                <w:lang w:val="en-US"/>
              </w:rPr>
            </w:pPr>
            <w:r>
              <w:rPr>
                <w:lang w:val="en-US"/>
              </w:rPr>
              <w:t>25</w:t>
            </w:r>
          </w:p>
        </w:tc>
      </w:tr>
      <w:tr w:rsidR="000A17BE" w14:paraId="5ADC6EBE" w14:textId="77777777" w:rsidTr="00872C86">
        <w:trPr>
          <w:trHeight w:val="510"/>
        </w:trPr>
        <w:tc>
          <w:tcPr>
            <w:tcW w:w="910" w:type="dxa"/>
            <w:vAlign w:val="center"/>
          </w:tcPr>
          <w:p w14:paraId="02E730F2" w14:textId="77777777" w:rsidR="000A17BE" w:rsidRDefault="000A17BE" w:rsidP="00872C86">
            <w:pPr>
              <w:jc w:val="center"/>
              <w:rPr>
                <w:sz w:val="20"/>
                <w:szCs w:val="18"/>
                <w:lang w:val="en-US"/>
              </w:rPr>
            </w:pPr>
            <w:r w:rsidRPr="00D42119">
              <w:rPr>
                <w:rFonts w:cs="Times New Roman"/>
                <w:sz w:val="36"/>
                <w:lang w:val="en-US"/>
              </w:rPr>
              <w:t>ѳ</w:t>
            </w:r>
          </w:p>
        </w:tc>
        <w:tc>
          <w:tcPr>
            <w:tcW w:w="6439" w:type="dxa"/>
            <w:vAlign w:val="center"/>
          </w:tcPr>
          <w:p w14:paraId="7A4D5A20" w14:textId="77777777" w:rsidR="000A17BE" w:rsidRDefault="000A17BE" w:rsidP="00872C86">
            <w:pPr>
              <w:jc w:val="center"/>
              <w:rPr>
                <w:lang w:val="en-US"/>
              </w:rPr>
            </w:pPr>
            <w:r>
              <w:rPr>
                <w:lang w:val="en-US"/>
              </w:rPr>
              <w:t>Defleksi Puntiran</w:t>
            </w:r>
          </w:p>
        </w:tc>
        <w:tc>
          <w:tcPr>
            <w:tcW w:w="805" w:type="dxa"/>
            <w:vAlign w:val="center"/>
          </w:tcPr>
          <w:p w14:paraId="04876FE6" w14:textId="77777777" w:rsidR="000A17BE" w:rsidRDefault="000A17BE" w:rsidP="00872C86">
            <w:pPr>
              <w:jc w:val="center"/>
              <w:rPr>
                <w:lang w:val="en-US"/>
              </w:rPr>
            </w:pPr>
            <w:r>
              <w:rPr>
                <w:lang w:val="en-US"/>
              </w:rPr>
              <w:t>26</w:t>
            </w:r>
          </w:p>
        </w:tc>
      </w:tr>
      <w:tr w:rsidR="000A17BE" w14:paraId="41E0CBF4" w14:textId="77777777" w:rsidTr="00872C86">
        <w:trPr>
          <w:trHeight w:val="510"/>
        </w:trPr>
        <w:tc>
          <w:tcPr>
            <w:tcW w:w="910" w:type="dxa"/>
            <w:vAlign w:val="center"/>
          </w:tcPr>
          <w:p w14:paraId="559164F6" w14:textId="77777777" w:rsidR="000A17BE" w:rsidRPr="009E5DB6" w:rsidRDefault="000A17BE" w:rsidP="00872C86">
            <w:pPr>
              <w:jc w:val="center"/>
              <w:rPr>
                <w:lang w:val="en-US"/>
              </w:rPr>
            </w:pPr>
            <w:r>
              <w:rPr>
                <w:rFonts w:cs="Times New Roman"/>
                <w:szCs w:val="24"/>
                <w:lang w:val="en-US"/>
              </w:rPr>
              <w:t>y</w:t>
            </w:r>
          </w:p>
        </w:tc>
        <w:tc>
          <w:tcPr>
            <w:tcW w:w="6439" w:type="dxa"/>
            <w:vAlign w:val="center"/>
          </w:tcPr>
          <w:p w14:paraId="45DB0776" w14:textId="77777777" w:rsidR="000A17BE" w:rsidRDefault="000A17BE" w:rsidP="00872C86">
            <w:pPr>
              <w:jc w:val="center"/>
              <w:rPr>
                <w:lang w:val="en-US"/>
              </w:rPr>
            </w:pPr>
            <w:r>
              <w:rPr>
                <w:lang w:val="en-US"/>
              </w:rPr>
              <w:t>Defleksi Pada Poros</w:t>
            </w:r>
          </w:p>
        </w:tc>
        <w:tc>
          <w:tcPr>
            <w:tcW w:w="805" w:type="dxa"/>
            <w:vAlign w:val="center"/>
          </w:tcPr>
          <w:p w14:paraId="7EBA0863" w14:textId="77777777" w:rsidR="000A17BE" w:rsidRDefault="000A17BE" w:rsidP="00872C86">
            <w:pPr>
              <w:jc w:val="center"/>
              <w:rPr>
                <w:lang w:val="en-US"/>
              </w:rPr>
            </w:pPr>
            <w:r>
              <w:rPr>
                <w:lang w:val="en-US"/>
              </w:rPr>
              <w:t>26</w:t>
            </w:r>
          </w:p>
        </w:tc>
      </w:tr>
      <w:tr w:rsidR="000A17BE" w14:paraId="7F19F8F9" w14:textId="77777777" w:rsidTr="00872C86">
        <w:trPr>
          <w:trHeight w:val="510"/>
        </w:trPr>
        <w:tc>
          <w:tcPr>
            <w:tcW w:w="910" w:type="dxa"/>
            <w:vAlign w:val="center"/>
          </w:tcPr>
          <w:p w14:paraId="67FD3192" w14:textId="77777777" w:rsidR="000A17BE" w:rsidRPr="009E5DB6" w:rsidRDefault="000A17BE" w:rsidP="00872C86">
            <w:pPr>
              <w:jc w:val="center"/>
              <w:rPr>
                <w:lang w:val="en-US"/>
              </w:rPr>
            </w:pPr>
            <w:r>
              <w:rPr>
                <w:rFonts w:cs="Times New Roman"/>
                <w:szCs w:val="24"/>
                <w:lang w:val="en-US"/>
              </w:rPr>
              <w:t>F</w:t>
            </w:r>
          </w:p>
        </w:tc>
        <w:tc>
          <w:tcPr>
            <w:tcW w:w="6439" w:type="dxa"/>
            <w:vAlign w:val="center"/>
          </w:tcPr>
          <w:p w14:paraId="77639763" w14:textId="77777777" w:rsidR="000A17BE" w:rsidRDefault="000A17BE" w:rsidP="00872C86">
            <w:pPr>
              <w:jc w:val="center"/>
              <w:rPr>
                <w:lang w:val="en-US"/>
              </w:rPr>
            </w:pPr>
            <w:r>
              <w:rPr>
                <w:lang w:val="en-US"/>
              </w:rPr>
              <w:t>Gaya Beban</w:t>
            </w:r>
          </w:p>
        </w:tc>
        <w:tc>
          <w:tcPr>
            <w:tcW w:w="805" w:type="dxa"/>
            <w:vAlign w:val="center"/>
          </w:tcPr>
          <w:p w14:paraId="42B399A4" w14:textId="77777777" w:rsidR="000A17BE" w:rsidRDefault="000A17BE" w:rsidP="00872C86">
            <w:pPr>
              <w:jc w:val="center"/>
              <w:rPr>
                <w:lang w:val="en-US"/>
              </w:rPr>
            </w:pPr>
            <w:r>
              <w:rPr>
                <w:lang w:val="en-US"/>
              </w:rPr>
              <w:t>26</w:t>
            </w:r>
          </w:p>
        </w:tc>
      </w:tr>
      <w:tr w:rsidR="000A17BE" w14:paraId="233F54B6" w14:textId="77777777" w:rsidTr="00872C86">
        <w:trPr>
          <w:trHeight w:val="510"/>
        </w:trPr>
        <w:tc>
          <w:tcPr>
            <w:tcW w:w="910" w:type="dxa"/>
            <w:vAlign w:val="center"/>
          </w:tcPr>
          <w:p w14:paraId="227164D7" w14:textId="77777777" w:rsidR="000A17BE" w:rsidRPr="009E5DB6" w:rsidRDefault="000A17BE" w:rsidP="00872C86">
            <w:pPr>
              <w:jc w:val="center"/>
              <w:rPr>
                <w:lang w:val="en-US"/>
              </w:rPr>
            </w:pPr>
            <w:r>
              <w:rPr>
                <w:rFonts w:cs="Times New Roman"/>
                <w:szCs w:val="24"/>
                <w:lang w:val="en-US"/>
              </w:rPr>
              <w:t>l</w:t>
            </w:r>
          </w:p>
        </w:tc>
        <w:tc>
          <w:tcPr>
            <w:tcW w:w="6439" w:type="dxa"/>
            <w:vAlign w:val="center"/>
          </w:tcPr>
          <w:p w14:paraId="733653A9" w14:textId="77777777" w:rsidR="000A17BE" w:rsidRDefault="000A17BE" w:rsidP="00872C86">
            <w:pPr>
              <w:jc w:val="center"/>
              <w:rPr>
                <w:lang w:val="en-US"/>
              </w:rPr>
            </w:pPr>
            <w:r>
              <w:rPr>
                <w:lang w:val="en-US"/>
              </w:rPr>
              <w:t>Panjang Poros</w:t>
            </w:r>
          </w:p>
        </w:tc>
        <w:tc>
          <w:tcPr>
            <w:tcW w:w="805" w:type="dxa"/>
            <w:vAlign w:val="center"/>
          </w:tcPr>
          <w:p w14:paraId="06346625" w14:textId="77777777" w:rsidR="000A17BE" w:rsidRDefault="000A17BE" w:rsidP="00872C86">
            <w:pPr>
              <w:jc w:val="center"/>
              <w:rPr>
                <w:lang w:val="en-US"/>
              </w:rPr>
            </w:pPr>
            <w:r>
              <w:rPr>
                <w:lang w:val="en-US"/>
              </w:rPr>
              <w:t>26</w:t>
            </w:r>
          </w:p>
        </w:tc>
      </w:tr>
      <w:tr w:rsidR="000A17BE" w14:paraId="2B2C25EE" w14:textId="77777777" w:rsidTr="00872C86">
        <w:trPr>
          <w:trHeight w:val="510"/>
        </w:trPr>
        <w:tc>
          <w:tcPr>
            <w:tcW w:w="910" w:type="dxa"/>
            <w:vAlign w:val="center"/>
          </w:tcPr>
          <w:p w14:paraId="4FA19798" w14:textId="77777777" w:rsidR="000A17BE" w:rsidRPr="009E5DB6" w:rsidRDefault="00000000" w:rsidP="00872C86">
            <w:pPr>
              <w:jc w:val="center"/>
              <w:rPr>
                <w:lang w:val="en-US"/>
              </w:rPr>
            </w:pPr>
            <m:oMathPara>
              <m:oMath>
                <m:sSub>
                  <m:sSubPr>
                    <m:ctrlPr>
                      <w:rPr>
                        <w:rFonts w:ascii="Cambria Math" w:hAnsi="Cambria Math"/>
                        <w:i/>
                        <w:lang w:val="en-US"/>
                      </w:rPr>
                    </m:ctrlPr>
                  </m:sSubPr>
                  <m:e>
                    <m:r>
                      <w:rPr>
                        <w:rFonts w:ascii="Cambria Math" w:hAnsi="Cambria Math"/>
                        <w:lang w:val="en-US"/>
                      </w:rPr>
                      <m:t>l</m:t>
                    </m:r>
                  </m:e>
                  <m:sub>
                    <m:r>
                      <w:rPr>
                        <w:rFonts w:ascii="Cambria Math" w:hAnsi="Cambria Math"/>
                        <w:lang w:val="en-US"/>
                      </w:rPr>
                      <m:t>1</m:t>
                    </m:r>
                  </m:sub>
                </m:sSub>
              </m:oMath>
            </m:oMathPara>
          </w:p>
        </w:tc>
        <w:tc>
          <w:tcPr>
            <w:tcW w:w="6439" w:type="dxa"/>
            <w:vAlign w:val="center"/>
          </w:tcPr>
          <w:p w14:paraId="05417505" w14:textId="77777777" w:rsidR="000A17BE" w:rsidRDefault="000A17BE" w:rsidP="00872C86">
            <w:pPr>
              <w:jc w:val="center"/>
              <w:rPr>
                <w:lang w:val="en-US"/>
              </w:rPr>
            </w:pPr>
            <w:r>
              <w:rPr>
                <w:lang w:val="en-US"/>
              </w:rPr>
              <w:t>Panjang Poros pada Penumpu 1</w:t>
            </w:r>
          </w:p>
        </w:tc>
        <w:tc>
          <w:tcPr>
            <w:tcW w:w="805" w:type="dxa"/>
            <w:vAlign w:val="center"/>
          </w:tcPr>
          <w:p w14:paraId="3B32E947" w14:textId="77777777" w:rsidR="000A17BE" w:rsidRDefault="000A17BE" w:rsidP="00872C86">
            <w:pPr>
              <w:jc w:val="center"/>
              <w:rPr>
                <w:lang w:val="en-US"/>
              </w:rPr>
            </w:pPr>
            <w:r>
              <w:rPr>
                <w:lang w:val="en-US"/>
              </w:rPr>
              <w:t>26</w:t>
            </w:r>
          </w:p>
        </w:tc>
      </w:tr>
      <w:tr w:rsidR="000A17BE" w14:paraId="1A30C732" w14:textId="77777777" w:rsidTr="00872C86">
        <w:trPr>
          <w:trHeight w:val="510"/>
        </w:trPr>
        <w:tc>
          <w:tcPr>
            <w:tcW w:w="910" w:type="dxa"/>
            <w:vAlign w:val="center"/>
          </w:tcPr>
          <w:p w14:paraId="57B7ECD5" w14:textId="77777777" w:rsidR="000A17BE" w:rsidRPr="009E5DB6" w:rsidRDefault="00000000" w:rsidP="00872C86">
            <w:pPr>
              <w:jc w:val="center"/>
              <w:rPr>
                <w:lang w:val="en-US"/>
              </w:rPr>
            </w:pPr>
            <m:oMathPara>
              <m:oMath>
                <m:sSub>
                  <m:sSubPr>
                    <m:ctrlPr>
                      <w:rPr>
                        <w:rFonts w:ascii="Cambria Math" w:hAnsi="Cambria Math"/>
                        <w:i/>
                        <w:lang w:val="en-US"/>
                      </w:rPr>
                    </m:ctrlPr>
                  </m:sSubPr>
                  <m:e>
                    <m:r>
                      <w:rPr>
                        <w:rFonts w:ascii="Cambria Math" w:hAnsi="Cambria Math"/>
                        <w:lang w:val="en-US"/>
                      </w:rPr>
                      <m:t>l</m:t>
                    </m:r>
                  </m:e>
                  <m:sub>
                    <m:r>
                      <w:rPr>
                        <w:rFonts w:ascii="Cambria Math" w:hAnsi="Cambria Math"/>
                        <w:lang w:val="en-US"/>
                      </w:rPr>
                      <m:t>2</m:t>
                    </m:r>
                  </m:sub>
                </m:sSub>
              </m:oMath>
            </m:oMathPara>
          </w:p>
        </w:tc>
        <w:tc>
          <w:tcPr>
            <w:tcW w:w="6439" w:type="dxa"/>
            <w:vAlign w:val="center"/>
          </w:tcPr>
          <w:p w14:paraId="46058B42" w14:textId="77777777" w:rsidR="000A17BE" w:rsidRDefault="000A17BE" w:rsidP="00872C86">
            <w:pPr>
              <w:jc w:val="center"/>
              <w:rPr>
                <w:lang w:val="en-US"/>
              </w:rPr>
            </w:pPr>
            <w:r>
              <w:rPr>
                <w:lang w:val="en-US"/>
              </w:rPr>
              <w:t>Panjang Poros pada Penumpu 2</w:t>
            </w:r>
          </w:p>
        </w:tc>
        <w:tc>
          <w:tcPr>
            <w:tcW w:w="805" w:type="dxa"/>
            <w:vAlign w:val="center"/>
          </w:tcPr>
          <w:p w14:paraId="5DBC41AF" w14:textId="77777777" w:rsidR="000A17BE" w:rsidRDefault="000A17BE" w:rsidP="00872C86">
            <w:pPr>
              <w:jc w:val="center"/>
              <w:rPr>
                <w:lang w:val="en-US"/>
              </w:rPr>
            </w:pPr>
            <w:r>
              <w:rPr>
                <w:lang w:val="en-US"/>
              </w:rPr>
              <w:t>26</w:t>
            </w:r>
          </w:p>
        </w:tc>
      </w:tr>
      <w:tr w:rsidR="000A17BE" w14:paraId="2A4EBB6A" w14:textId="77777777" w:rsidTr="00872C86">
        <w:trPr>
          <w:trHeight w:val="510"/>
        </w:trPr>
        <w:tc>
          <w:tcPr>
            <w:tcW w:w="910" w:type="dxa"/>
            <w:vAlign w:val="center"/>
          </w:tcPr>
          <w:p w14:paraId="5C567CDD" w14:textId="77777777" w:rsidR="000A17BE" w:rsidRPr="009E5DB6" w:rsidRDefault="00000000" w:rsidP="00872C86">
            <w:pPr>
              <w:jc w:val="center"/>
              <w:rPr>
                <w:lang w:val="en-US"/>
              </w:rPr>
            </w:pPr>
            <m:oMathPara>
              <m:oMath>
                <m:sSub>
                  <m:sSubPr>
                    <m:ctrlPr>
                      <w:rPr>
                        <w:rFonts w:ascii="Cambria Math" w:hAnsi="Cambria Math"/>
                        <w:i/>
                        <w:lang w:val="en-US"/>
                      </w:rPr>
                    </m:ctrlPr>
                  </m:sSubPr>
                  <m:e>
                    <m:r>
                      <w:rPr>
                        <w:rFonts w:ascii="Cambria Math" w:hAnsi="Cambria Math"/>
                        <w:lang w:val="en-US"/>
                      </w:rPr>
                      <m:t>N</m:t>
                    </m:r>
                  </m:e>
                  <m:sub>
                    <m:r>
                      <w:rPr>
                        <w:rFonts w:ascii="Cambria Math" w:hAnsi="Cambria Math"/>
                        <w:lang w:val="en-US"/>
                      </w:rPr>
                      <m:t xml:space="preserve">cn </m:t>
                    </m:r>
                  </m:sub>
                </m:sSub>
              </m:oMath>
            </m:oMathPara>
          </w:p>
        </w:tc>
        <w:tc>
          <w:tcPr>
            <w:tcW w:w="6439" w:type="dxa"/>
            <w:vAlign w:val="center"/>
          </w:tcPr>
          <w:p w14:paraId="7D0110DC" w14:textId="77777777" w:rsidR="000A17BE" w:rsidRDefault="000A17BE" w:rsidP="00872C86">
            <w:pPr>
              <w:jc w:val="center"/>
              <w:rPr>
                <w:lang w:val="en-US"/>
              </w:rPr>
            </w:pPr>
            <w:r>
              <w:rPr>
                <w:lang w:val="en-US"/>
              </w:rPr>
              <w:t>Putaran Kritis pada Beban n</w:t>
            </w:r>
          </w:p>
        </w:tc>
        <w:tc>
          <w:tcPr>
            <w:tcW w:w="805" w:type="dxa"/>
            <w:vAlign w:val="center"/>
          </w:tcPr>
          <w:p w14:paraId="2CF0BB50" w14:textId="77777777" w:rsidR="000A17BE" w:rsidRDefault="000A17BE" w:rsidP="00872C86">
            <w:pPr>
              <w:jc w:val="center"/>
              <w:rPr>
                <w:lang w:val="en-US"/>
              </w:rPr>
            </w:pPr>
            <w:r>
              <w:rPr>
                <w:lang w:val="en-US"/>
              </w:rPr>
              <w:t>26</w:t>
            </w:r>
          </w:p>
        </w:tc>
      </w:tr>
      <w:tr w:rsidR="000A17BE" w14:paraId="14AE09A2" w14:textId="77777777" w:rsidTr="00872C86">
        <w:trPr>
          <w:trHeight w:val="510"/>
        </w:trPr>
        <w:tc>
          <w:tcPr>
            <w:tcW w:w="910" w:type="dxa"/>
            <w:vAlign w:val="center"/>
          </w:tcPr>
          <w:p w14:paraId="297892B2" w14:textId="77777777" w:rsidR="000A17BE" w:rsidRPr="009E5DB6" w:rsidRDefault="000A17BE" w:rsidP="00872C86">
            <w:pPr>
              <w:jc w:val="center"/>
              <w:rPr>
                <w:lang w:val="en-US"/>
              </w:rPr>
            </w:pPr>
            <w:r>
              <w:rPr>
                <w:lang w:val="en-US"/>
              </w:rPr>
              <w:t>W</w:t>
            </w:r>
          </w:p>
        </w:tc>
        <w:tc>
          <w:tcPr>
            <w:tcW w:w="6439" w:type="dxa"/>
            <w:vAlign w:val="center"/>
          </w:tcPr>
          <w:p w14:paraId="11A0918E" w14:textId="77777777" w:rsidR="000A17BE" w:rsidRDefault="000A17BE" w:rsidP="00872C86">
            <w:pPr>
              <w:jc w:val="center"/>
              <w:rPr>
                <w:lang w:val="en-US"/>
              </w:rPr>
            </w:pPr>
            <w:r>
              <w:rPr>
                <w:lang w:val="en-US"/>
              </w:rPr>
              <w:t>Berat Beban</w:t>
            </w:r>
          </w:p>
        </w:tc>
        <w:tc>
          <w:tcPr>
            <w:tcW w:w="805" w:type="dxa"/>
            <w:vAlign w:val="center"/>
          </w:tcPr>
          <w:p w14:paraId="57FCB4B9" w14:textId="77777777" w:rsidR="000A17BE" w:rsidRDefault="000A17BE" w:rsidP="00872C86">
            <w:pPr>
              <w:jc w:val="center"/>
              <w:rPr>
                <w:lang w:val="en-US"/>
              </w:rPr>
            </w:pPr>
            <w:r>
              <w:rPr>
                <w:lang w:val="en-US"/>
              </w:rPr>
              <w:t>26</w:t>
            </w:r>
          </w:p>
        </w:tc>
      </w:tr>
      <w:tr w:rsidR="000A17BE" w14:paraId="741456E0" w14:textId="77777777" w:rsidTr="00872C86">
        <w:trPr>
          <w:trHeight w:val="510"/>
        </w:trPr>
        <w:tc>
          <w:tcPr>
            <w:tcW w:w="910" w:type="dxa"/>
            <w:vAlign w:val="center"/>
          </w:tcPr>
          <w:p w14:paraId="73B438F5" w14:textId="77777777" w:rsidR="000A17BE" w:rsidRPr="00D42119" w:rsidRDefault="00000000" w:rsidP="00872C86">
            <w:pPr>
              <w:jc w:val="center"/>
              <w:rPr>
                <w:lang w:val="en-US"/>
              </w:rPr>
            </w:pPr>
            <m:oMathPara>
              <m:oMath>
                <m:sSubSup>
                  <m:sSubSupPr>
                    <m:ctrlPr>
                      <w:rPr>
                        <w:rFonts w:ascii="Cambria Math" w:hAnsi="Cambria Math"/>
                        <w:i/>
                        <w:lang w:val="en-US"/>
                      </w:rPr>
                    </m:ctrlPr>
                  </m:sSubSupPr>
                  <m:e>
                    <m:r>
                      <w:rPr>
                        <w:rFonts w:ascii="Cambria Math" w:hAnsi="Cambria Math"/>
                        <w:lang w:val="en-US"/>
                      </w:rPr>
                      <m:t>Nc</m:t>
                    </m:r>
                  </m:e>
                  <m:sub>
                    <m:r>
                      <w:rPr>
                        <w:rFonts w:ascii="Cambria Math" w:hAnsi="Cambria Math"/>
                        <w:lang w:val="en-US"/>
                      </w:rPr>
                      <m:t>1</m:t>
                    </m:r>
                  </m:sub>
                  <m:sup>
                    <m:r>
                      <w:rPr>
                        <w:rFonts w:ascii="Cambria Math" w:hAnsi="Cambria Math"/>
                        <w:lang w:val="en-US"/>
                      </w:rPr>
                      <m:t>2</m:t>
                    </m:r>
                  </m:sup>
                </m:sSubSup>
              </m:oMath>
            </m:oMathPara>
          </w:p>
        </w:tc>
        <w:tc>
          <w:tcPr>
            <w:tcW w:w="6439" w:type="dxa"/>
            <w:vAlign w:val="center"/>
          </w:tcPr>
          <w:p w14:paraId="63F9F62E" w14:textId="77777777" w:rsidR="000A17BE" w:rsidRDefault="000A17BE" w:rsidP="00872C86">
            <w:pPr>
              <w:jc w:val="center"/>
              <w:rPr>
                <w:lang w:val="en-US"/>
              </w:rPr>
            </w:pPr>
            <w:r>
              <w:rPr>
                <w:lang w:val="en-US"/>
              </w:rPr>
              <w:t>Putaran Kritis Beban 1</w:t>
            </w:r>
          </w:p>
        </w:tc>
        <w:tc>
          <w:tcPr>
            <w:tcW w:w="805" w:type="dxa"/>
            <w:vAlign w:val="center"/>
          </w:tcPr>
          <w:p w14:paraId="07662133" w14:textId="77777777" w:rsidR="000A17BE" w:rsidRDefault="000A17BE" w:rsidP="00872C86">
            <w:pPr>
              <w:jc w:val="center"/>
              <w:rPr>
                <w:lang w:val="en-US"/>
              </w:rPr>
            </w:pPr>
            <w:r>
              <w:rPr>
                <w:lang w:val="en-US"/>
              </w:rPr>
              <w:t>26</w:t>
            </w:r>
          </w:p>
        </w:tc>
      </w:tr>
      <w:tr w:rsidR="000A17BE" w14:paraId="5FBC8DA1" w14:textId="77777777" w:rsidTr="00872C86">
        <w:trPr>
          <w:trHeight w:val="510"/>
        </w:trPr>
        <w:tc>
          <w:tcPr>
            <w:tcW w:w="910" w:type="dxa"/>
            <w:vAlign w:val="center"/>
          </w:tcPr>
          <w:p w14:paraId="4B55B5CD" w14:textId="77777777" w:rsidR="000A17BE" w:rsidRPr="00D42119" w:rsidRDefault="00000000" w:rsidP="00872C86">
            <w:pPr>
              <w:jc w:val="center"/>
              <w:rPr>
                <w:lang w:val="en-US"/>
              </w:rPr>
            </w:pPr>
            <m:oMathPara>
              <m:oMath>
                <m:sSubSup>
                  <m:sSubSupPr>
                    <m:ctrlPr>
                      <w:rPr>
                        <w:rFonts w:ascii="Cambria Math" w:hAnsi="Cambria Math"/>
                        <w:i/>
                        <w:lang w:val="en-US"/>
                      </w:rPr>
                    </m:ctrlPr>
                  </m:sSubSupPr>
                  <m:e>
                    <m:r>
                      <w:rPr>
                        <w:rFonts w:ascii="Cambria Math" w:hAnsi="Cambria Math"/>
                        <w:lang w:val="en-US"/>
                      </w:rPr>
                      <m:t>Nc</m:t>
                    </m:r>
                  </m:e>
                  <m:sub>
                    <m:r>
                      <w:rPr>
                        <w:rFonts w:ascii="Cambria Math" w:hAnsi="Cambria Math"/>
                        <w:lang w:val="en-US"/>
                      </w:rPr>
                      <m:t>2</m:t>
                    </m:r>
                  </m:sub>
                  <m:sup>
                    <m:r>
                      <w:rPr>
                        <w:rFonts w:ascii="Cambria Math" w:hAnsi="Cambria Math"/>
                        <w:lang w:val="en-US"/>
                      </w:rPr>
                      <m:t>2</m:t>
                    </m:r>
                  </m:sup>
                </m:sSubSup>
              </m:oMath>
            </m:oMathPara>
          </w:p>
        </w:tc>
        <w:tc>
          <w:tcPr>
            <w:tcW w:w="6439" w:type="dxa"/>
            <w:vAlign w:val="center"/>
          </w:tcPr>
          <w:p w14:paraId="322C5F00" w14:textId="77777777" w:rsidR="000A17BE" w:rsidRDefault="000A17BE" w:rsidP="00872C86">
            <w:pPr>
              <w:jc w:val="center"/>
              <w:rPr>
                <w:lang w:val="en-US"/>
              </w:rPr>
            </w:pPr>
            <w:r>
              <w:rPr>
                <w:lang w:val="en-US"/>
              </w:rPr>
              <w:t>Putaran Kritis Beban 2</w:t>
            </w:r>
          </w:p>
        </w:tc>
        <w:tc>
          <w:tcPr>
            <w:tcW w:w="805" w:type="dxa"/>
            <w:vAlign w:val="center"/>
          </w:tcPr>
          <w:p w14:paraId="6B45618F" w14:textId="77777777" w:rsidR="000A17BE" w:rsidRDefault="000A17BE" w:rsidP="00872C86">
            <w:pPr>
              <w:jc w:val="center"/>
              <w:rPr>
                <w:lang w:val="en-US"/>
              </w:rPr>
            </w:pPr>
            <w:r>
              <w:rPr>
                <w:lang w:val="en-US"/>
              </w:rPr>
              <w:t>26</w:t>
            </w:r>
          </w:p>
        </w:tc>
      </w:tr>
      <w:tr w:rsidR="000A17BE" w14:paraId="2259935C" w14:textId="77777777" w:rsidTr="00872C86">
        <w:trPr>
          <w:trHeight w:val="510"/>
        </w:trPr>
        <w:tc>
          <w:tcPr>
            <w:tcW w:w="910" w:type="dxa"/>
            <w:vAlign w:val="center"/>
          </w:tcPr>
          <w:p w14:paraId="5F923BDE" w14:textId="77777777" w:rsidR="000A17BE" w:rsidRDefault="00000000" w:rsidP="00872C86">
            <w:pPr>
              <w:jc w:val="center"/>
              <w:rPr>
                <w:sz w:val="28"/>
                <w:lang w:val="en-US"/>
              </w:rPr>
            </w:pPr>
            <m:oMathPara>
              <m:oMath>
                <m:sSub>
                  <m:sSubPr>
                    <m:ctrlPr>
                      <w:rPr>
                        <w:rFonts w:ascii="Cambria Math" w:hAnsi="Cambria Math"/>
                        <w:i/>
                        <w:lang w:val="en-US"/>
                      </w:rPr>
                    </m:ctrlPr>
                  </m:sSubPr>
                  <m:e>
                    <m:r>
                      <w:rPr>
                        <w:rFonts w:ascii="Cambria Math" w:hAnsi="Cambria Math"/>
                        <w:lang w:val="en-US"/>
                      </w:rPr>
                      <m:t>C</m:t>
                    </m:r>
                  </m:e>
                  <m:sub>
                    <m:r>
                      <w:rPr>
                        <w:rFonts w:ascii="Cambria Math" w:hAnsi="Cambria Math"/>
                        <w:lang w:val="en-US"/>
                      </w:rPr>
                      <m:t>b</m:t>
                    </m:r>
                  </m:sub>
                </m:sSub>
              </m:oMath>
            </m:oMathPara>
          </w:p>
        </w:tc>
        <w:tc>
          <w:tcPr>
            <w:tcW w:w="6439" w:type="dxa"/>
            <w:vAlign w:val="center"/>
          </w:tcPr>
          <w:p w14:paraId="080FA073" w14:textId="77777777" w:rsidR="000A17BE" w:rsidRDefault="000A17BE" w:rsidP="00872C86">
            <w:pPr>
              <w:jc w:val="center"/>
              <w:rPr>
                <w:lang w:val="en-US"/>
              </w:rPr>
            </w:pPr>
            <w:r>
              <w:rPr>
                <w:lang w:val="en-US"/>
              </w:rPr>
              <w:t>Faktor Koreksi Lenturan</w:t>
            </w:r>
          </w:p>
        </w:tc>
        <w:tc>
          <w:tcPr>
            <w:tcW w:w="805" w:type="dxa"/>
            <w:vAlign w:val="center"/>
          </w:tcPr>
          <w:p w14:paraId="5A8B055C" w14:textId="77777777" w:rsidR="000A17BE" w:rsidRDefault="000A17BE" w:rsidP="00872C86">
            <w:pPr>
              <w:jc w:val="center"/>
              <w:rPr>
                <w:lang w:val="en-US"/>
              </w:rPr>
            </w:pPr>
            <w:r>
              <w:rPr>
                <w:lang w:val="en-US"/>
              </w:rPr>
              <w:t>28</w:t>
            </w:r>
          </w:p>
        </w:tc>
      </w:tr>
      <w:tr w:rsidR="000A17BE" w14:paraId="59C05087" w14:textId="77777777" w:rsidTr="00872C86">
        <w:trPr>
          <w:trHeight w:val="510"/>
        </w:trPr>
        <w:tc>
          <w:tcPr>
            <w:tcW w:w="910" w:type="dxa"/>
            <w:vAlign w:val="center"/>
          </w:tcPr>
          <w:p w14:paraId="6176EA57" w14:textId="77777777" w:rsidR="000A17BE" w:rsidRDefault="000A17BE" w:rsidP="00872C86">
            <w:pPr>
              <w:jc w:val="center"/>
              <w:rPr>
                <w:lang w:val="en-US"/>
              </w:rPr>
            </w:pPr>
            <w:r w:rsidRPr="00BD784D">
              <w:rPr>
                <w:i/>
                <w:lang w:val="en-GB"/>
              </w:rPr>
              <w:t>A</w:t>
            </w:r>
            <w:r>
              <w:rPr>
                <w:vertAlign w:val="subscript"/>
                <w:lang w:val="en-GB"/>
              </w:rPr>
              <w:t>iL</w:t>
            </w:r>
          </w:p>
        </w:tc>
        <w:tc>
          <w:tcPr>
            <w:tcW w:w="6439" w:type="dxa"/>
            <w:vAlign w:val="center"/>
          </w:tcPr>
          <w:p w14:paraId="2A08F51B" w14:textId="77777777" w:rsidR="000A17BE" w:rsidRDefault="000A17BE" w:rsidP="00872C86">
            <w:pPr>
              <w:jc w:val="center"/>
              <w:rPr>
                <w:lang w:val="en-US"/>
              </w:rPr>
            </w:pPr>
            <w:r>
              <w:rPr>
                <w:lang w:val="en-US"/>
              </w:rPr>
              <w:t xml:space="preserve">Amplitudo Getaran pada Kondisi Awal Tanpa Massa Tak Seimbang dengan Pengukuran di Bidang Kiri </w:t>
            </w:r>
          </w:p>
        </w:tc>
        <w:tc>
          <w:tcPr>
            <w:tcW w:w="805" w:type="dxa"/>
            <w:vAlign w:val="center"/>
          </w:tcPr>
          <w:p w14:paraId="34AFDD0F" w14:textId="77777777" w:rsidR="000A17BE" w:rsidRDefault="000A17BE" w:rsidP="00872C86">
            <w:pPr>
              <w:jc w:val="center"/>
              <w:rPr>
                <w:lang w:val="en-US"/>
              </w:rPr>
            </w:pPr>
            <w:r>
              <w:rPr>
                <w:lang w:val="en-US"/>
              </w:rPr>
              <w:t>48</w:t>
            </w:r>
          </w:p>
        </w:tc>
      </w:tr>
      <w:tr w:rsidR="000A17BE" w14:paraId="0948F0AA" w14:textId="77777777" w:rsidTr="00872C86">
        <w:trPr>
          <w:trHeight w:val="510"/>
        </w:trPr>
        <w:tc>
          <w:tcPr>
            <w:tcW w:w="910" w:type="dxa"/>
            <w:vAlign w:val="center"/>
          </w:tcPr>
          <w:p w14:paraId="41DE4135" w14:textId="77777777" w:rsidR="000A17BE" w:rsidRDefault="000A17BE" w:rsidP="00872C86">
            <w:pPr>
              <w:jc w:val="center"/>
              <w:rPr>
                <w:lang w:val="en-US"/>
              </w:rPr>
            </w:pPr>
            <w:r>
              <w:rPr>
                <w:i/>
                <w:lang w:val="en-GB"/>
              </w:rPr>
              <w:t>B</w:t>
            </w:r>
            <w:r>
              <w:rPr>
                <w:vertAlign w:val="subscript"/>
                <w:lang w:val="en-GB"/>
              </w:rPr>
              <w:t>iR</w:t>
            </w:r>
          </w:p>
        </w:tc>
        <w:tc>
          <w:tcPr>
            <w:tcW w:w="6439" w:type="dxa"/>
            <w:vAlign w:val="center"/>
          </w:tcPr>
          <w:p w14:paraId="067852E4" w14:textId="77777777" w:rsidR="000A17BE" w:rsidRDefault="000A17BE" w:rsidP="00872C86">
            <w:pPr>
              <w:jc w:val="center"/>
              <w:rPr>
                <w:lang w:val="en-US"/>
              </w:rPr>
            </w:pPr>
            <w:r>
              <w:rPr>
                <w:lang w:val="en-US"/>
              </w:rPr>
              <w:t>Amplitudo Getaran pada Kondisi Awal Tanpa Massa Tak Seimbang dengan Pengukuran di Bidang Kanan</w:t>
            </w:r>
          </w:p>
        </w:tc>
        <w:tc>
          <w:tcPr>
            <w:tcW w:w="805" w:type="dxa"/>
            <w:vAlign w:val="center"/>
          </w:tcPr>
          <w:p w14:paraId="5110B6FD" w14:textId="77777777" w:rsidR="000A17BE" w:rsidRDefault="000A17BE" w:rsidP="00872C86">
            <w:pPr>
              <w:jc w:val="center"/>
              <w:rPr>
                <w:lang w:val="en-US"/>
              </w:rPr>
            </w:pPr>
            <w:r>
              <w:rPr>
                <w:lang w:val="en-US"/>
              </w:rPr>
              <w:t>48</w:t>
            </w:r>
          </w:p>
        </w:tc>
      </w:tr>
      <w:tr w:rsidR="000A17BE" w14:paraId="46B046E1" w14:textId="77777777" w:rsidTr="00872C86">
        <w:trPr>
          <w:trHeight w:val="510"/>
        </w:trPr>
        <w:tc>
          <w:tcPr>
            <w:tcW w:w="910" w:type="dxa"/>
            <w:vAlign w:val="center"/>
          </w:tcPr>
          <w:p w14:paraId="4E455AAF" w14:textId="77777777" w:rsidR="000A17BE" w:rsidRDefault="00000000" w:rsidP="00872C86">
            <w:pPr>
              <w:jc w:val="center"/>
              <w:rPr>
                <w:lang w:val="en-US"/>
              </w:rPr>
            </w:pPr>
            <m:oMathPara>
              <m:oMath>
                <m:sSub>
                  <m:sSubPr>
                    <m:ctrlPr>
                      <w:rPr>
                        <w:rFonts w:ascii="Cambria Math" w:hAnsi="Cambria Math"/>
                        <w:i/>
                        <w:lang w:val="en-GB"/>
                      </w:rPr>
                    </m:ctrlPr>
                  </m:sSubPr>
                  <m:e>
                    <m:r>
                      <w:rPr>
                        <w:rFonts w:ascii="Cambria Math" w:hAnsi="Cambria Math"/>
                        <w:lang w:val="en-GB"/>
                      </w:rPr>
                      <m:t>V</m:t>
                    </m:r>
                  </m:e>
                  <m:sub>
                    <m:r>
                      <w:rPr>
                        <w:rFonts w:ascii="Cambria Math" w:hAnsi="Cambria Math"/>
                        <w:lang w:val="en-GB"/>
                      </w:rPr>
                      <m:t>iL</m:t>
                    </m:r>
                  </m:sub>
                </m:sSub>
              </m:oMath>
            </m:oMathPara>
          </w:p>
        </w:tc>
        <w:tc>
          <w:tcPr>
            <w:tcW w:w="6439" w:type="dxa"/>
            <w:vAlign w:val="center"/>
          </w:tcPr>
          <w:p w14:paraId="55B4DCDD" w14:textId="77777777" w:rsidR="000A17BE" w:rsidRDefault="000A17BE" w:rsidP="00872C86">
            <w:pPr>
              <w:jc w:val="center"/>
              <w:rPr>
                <w:lang w:val="en-US"/>
              </w:rPr>
            </w:pPr>
            <w:r>
              <w:rPr>
                <w:lang w:val="en-US"/>
              </w:rPr>
              <w:t>Kecepatan Getaran pada Kondisi Awal Tanpa Massa Tak Seimbang dengan Pengukuran di Bidang Kiri</w:t>
            </w:r>
          </w:p>
        </w:tc>
        <w:tc>
          <w:tcPr>
            <w:tcW w:w="805" w:type="dxa"/>
            <w:vAlign w:val="center"/>
          </w:tcPr>
          <w:p w14:paraId="1689FCB4" w14:textId="77777777" w:rsidR="000A17BE" w:rsidRDefault="000A17BE" w:rsidP="00872C86">
            <w:pPr>
              <w:jc w:val="center"/>
              <w:rPr>
                <w:lang w:val="en-US"/>
              </w:rPr>
            </w:pPr>
            <w:r>
              <w:rPr>
                <w:lang w:val="en-US"/>
              </w:rPr>
              <w:t>48</w:t>
            </w:r>
          </w:p>
        </w:tc>
      </w:tr>
      <w:tr w:rsidR="000A17BE" w14:paraId="6F515FF1" w14:textId="77777777" w:rsidTr="00872C86">
        <w:trPr>
          <w:trHeight w:val="510"/>
        </w:trPr>
        <w:tc>
          <w:tcPr>
            <w:tcW w:w="910" w:type="dxa"/>
            <w:vAlign w:val="center"/>
          </w:tcPr>
          <w:p w14:paraId="739BF622" w14:textId="77777777" w:rsidR="000A17BE" w:rsidRDefault="00000000" w:rsidP="00872C86">
            <w:pPr>
              <w:jc w:val="center"/>
              <w:rPr>
                <w:lang w:val="en-US"/>
              </w:rPr>
            </w:pPr>
            <m:oMathPara>
              <m:oMath>
                <m:sSub>
                  <m:sSubPr>
                    <m:ctrlPr>
                      <w:rPr>
                        <w:rFonts w:ascii="Cambria Math" w:hAnsi="Cambria Math"/>
                        <w:i/>
                        <w:lang w:val="en-GB"/>
                      </w:rPr>
                    </m:ctrlPr>
                  </m:sSubPr>
                  <m:e>
                    <m:r>
                      <w:rPr>
                        <w:rFonts w:ascii="Cambria Math" w:hAnsi="Cambria Math"/>
                        <w:lang w:val="en-GB"/>
                      </w:rPr>
                      <m:t>V</m:t>
                    </m:r>
                  </m:e>
                  <m:sub>
                    <m:r>
                      <w:rPr>
                        <w:rFonts w:ascii="Cambria Math" w:hAnsi="Cambria Math"/>
                        <w:lang w:val="en-GB"/>
                      </w:rPr>
                      <m:t>iR</m:t>
                    </m:r>
                  </m:sub>
                </m:sSub>
              </m:oMath>
            </m:oMathPara>
          </w:p>
        </w:tc>
        <w:tc>
          <w:tcPr>
            <w:tcW w:w="6439" w:type="dxa"/>
            <w:vAlign w:val="center"/>
          </w:tcPr>
          <w:p w14:paraId="413E72BC" w14:textId="77777777" w:rsidR="000A17BE" w:rsidRDefault="000A17BE" w:rsidP="00872C86">
            <w:pPr>
              <w:jc w:val="center"/>
              <w:rPr>
                <w:lang w:val="en-US"/>
              </w:rPr>
            </w:pPr>
            <w:r>
              <w:rPr>
                <w:lang w:val="en-US"/>
              </w:rPr>
              <w:t>Kecepatan Getaran pada Kondisi Awal Tanpa Massa Tak Seimbang dengan Pengukuran di Bidang Kanan</w:t>
            </w:r>
          </w:p>
        </w:tc>
        <w:tc>
          <w:tcPr>
            <w:tcW w:w="805" w:type="dxa"/>
            <w:vAlign w:val="center"/>
          </w:tcPr>
          <w:p w14:paraId="13C45DDB" w14:textId="77777777" w:rsidR="000A17BE" w:rsidRDefault="000A17BE" w:rsidP="00872C86">
            <w:pPr>
              <w:jc w:val="center"/>
              <w:rPr>
                <w:lang w:val="en-US"/>
              </w:rPr>
            </w:pPr>
            <w:r>
              <w:rPr>
                <w:lang w:val="en-US"/>
              </w:rPr>
              <w:t>49</w:t>
            </w:r>
          </w:p>
        </w:tc>
      </w:tr>
      <w:tr w:rsidR="000A17BE" w14:paraId="742A1E20" w14:textId="77777777" w:rsidTr="00872C86">
        <w:trPr>
          <w:trHeight w:val="510"/>
        </w:trPr>
        <w:tc>
          <w:tcPr>
            <w:tcW w:w="910" w:type="dxa"/>
            <w:vAlign w:val="center"/>
          </w:tcPr>
          <w:p w14:paraId="1FDA8209" w14:textId="77777777" w:rsidR="000A17BE" w:rsidRDefault="00000000" w:rsidP="00872C86">
            <w:pPr>
              <w:jc w:val="center"/>
              <w:rPr>
                <w:sz w:val="28"/>
                <w:lang w:val="en-US"/>
              </w:rPr>
            </w:pPr>
            <m:oMathPara>
              <m:oMath>
                <m:sSub>
                  <m:sSubPr>
                    <m:ctrlPr>
                      <w:rPr>
                        <w:rFonts w:ascii="Cambria Math" w:hAnsi="Cambria Math"/>
                        <w:i/>
                        <w:lang w:val="en-GB"/>
                      </w:rPr>
                    </m:ctrlPr>
                  </m:sSubPr>
                  <m:e>
                    <m:r>
                      <w:rPr>
                        <w:rFonts w:ascii="Cambria Math" w:hAnsi="Cambria Math"/>
                        <w:lang w:val="en-GB"/>
                      </w:rPr>
                      <m:t>V</m:t>
                    </m:r>
                  </m:e>
                  <m:sub>
                    <m:r>
                      <w:rPr>
                        <w:rFonts w:ascii="Cambria Math" w:hAnsi="Cambria Math"/>
                        <w:lang w:val="en-GB"/>
                      </w:rPr>
                      <m:t>tL</m:t>
                    </m:r>
                  </m:sub>
                </m:sSub>
              </m:oMath>
            </m:oMathPara>
          </w:p>
        </w:tc>
        <w:tc>
          <w:tcPr>
            <w:tcW w:w="6439" w:type="dxa"/>
            <w:vAlign w:val="center"/>
          </w:tcPr>
          <w:p w14:paraId="1CBB52E3" w14:textId="77777777" w:rsidR="000A17BE" w:rsidRDefault="000A17BE" w:rsidP="00872C86">
            <w:pPr>
              <w:jc w:val="center"/>
              <w:rPr>
                <w:lang w:val="en-US"/>
              </w:rPr>
            </w:pPr>
            <w:r>
              <w:rPr>
                <w:lang w:val="en-US"/>
              </w:rPr>
              <w:t>Kecepataan Getaran akibat ketidaksimbangan dengan Pengukuran pada Bidang Kiri</w:t>
            </w:r>
          </w:p>
        </w:tc>
        <w:tc>
          <w:tcPr>
            <w:tcW w:w="805" w:type="dxa"/>
            <w:vAlign w:val="center"/>
          </w:tcPr>
          <w:p w14:paraId="59678A1B" w14:textId="77777777" w:rsidR="000A17BE" w:rsidRDefault="000A17BE" w:rsidP="00872C86">
            <w:pPr>
              <w:jc w:val="center"/>
              <w:rPr>
                <w:lang w:val="en-US"/>
              </w:rPr>
            </w:pPr>
            <w:r>
              <w:rPr>
                <w:lang w:val="en-US"/>
              </w:rPr>
              <w:t>48</w:t>
            </w:r>
          </w:p>
        </w:tc>
      </w:tr>
      <w:tr w:rsidR="000A17BE" w14:paraId="58818DB3" w14:textId="77777777" w:rsidTr="00872C86">
        <w:trPr>
          <w:trHeight w:val="510"/>
        </w:trPr>
        <w:tc>
          <w:tcPr>
            <w:tcW w:w="910" w:type="dxa"/>
            <w:vAlign w:val="center"/>
          </w:tcPr>
          <w:p w14:paraId="0ED2962F" w14:textId="77777777" w:rsidR="000A17BE" w:rsidRDefault="00000000" w:rsidP="00872C86">
            <w:pPr>
              <w:jc w:val="center"/>
              <w:rPr>
                <w:lang w:val="en-GB"/>
              </w:rPr>
            </w:pPr>
            <m:oMathPara>
              <m:oMath>
                <m:sSub>
                  <m:sSubPr>
                    <m:ctrlPr>
                      <w:rPr>
                        <w:rFonts w:ascii="Cambria Math" w:hAnsi="Cambria Math"/>
                        <w:i/>
                        <w:lang w:val="en-GB"/>
                      </w:rPr>
                    </m:ctrlPr>
                  </m:sSubPr>
                  <m:e>
                    <m:r>
                      <w:rPr>
                        <w:rFonts w:ascii="Cambria Math" w:hAnsi="Cambria Math"/>
                        <w:lang w:val="en-GB"/>
                      </w:rPr>
                      <m:t>V</m:t>
                    </m:r>
                  </m:e>
                  <m:sub>
                    <m:r>
                      <w:rPr>
                        <w:rFonts w:ascii="Cambria Math" w:hAnsi="Cambria Math"/>
                        <w:lang w:val="en-GB"/>
                      </w:rPr>
                      <m:t>tR</m:t>
                    </m:r>
                  </m:sub>
                </m:sSub>
              </m:oMath>
            </m:oMathPara>
          </w:p>
        </w:tc>
        <w:tc>
          <w:tcPr>
            <w:tcW w:w="6439" w:type="dxa"/>
            <w:vAlign w:val="center"/>
          </w:tcPr>
          <w:p w14:paraId="3FD8338F" w14:textId="77777777" w:rsidR="000A17BE" w:rsidRDefault="000A17BE" w:rsidP="00872C86">
            <w:pPr>
              <w:jc w:val="center"/>
              <w:rPr>
                <w:lang w:val="en-US"/>
              </w:rPr>
            </w:pPr>
            <w:r>
              <w:rPr>
                <w:lang w:val="en-US"/>
              </w:rPr>
              <w:t>Kecepataan Getaran akibat ketidaksimbangan dengan Pengukuran pada Bidang Kanan</w:t>
            </w:r>
          </w:p>
        </w:tc>
        <w:tc>
          <w:tcPr>
            <w:tcW w:w="805" w:type="dxa"/>
            <w:vAlign w:val="center"/>
          </w:tcPr>
          <w:p w14:paraId="643ECE69" w14:textId="77777777" w:rsidR="000A17BE" w:rsidRDefault="000A17BE" w:rsidP="00872C86">
            <w:pPr>
              <w:jc w:val="center"/>
              <w:rPr>
                <w:lang w:val="en-US"/>
              </w:rPr>
            </w:pPr>
            <w:r>
              <w:rPr>
                <w:lang w:val="en-US"/>
              </w:rPr>
              <w:t>48</w:t>
            </w:r>
          </w:p>
        </w:tc>
      </w:tr>
    </w:tbl>
    <w:p w14:paraId="627241A0" w14:textId="6FE738A9" w:rsidR="00E05DD8" w:rsidRPr="009E5DB6" w:rsidRDefault="00E05DD8" w:rsidP="00E05DD8">
      <w:pPr>
        <w:rPr>
          <w:lang w:val="en-US"/>
        </w:rPr>
      </w:pPr>
    </w:p>
    <w:p w14:paraId="1475AD06" w14:textId="1CBED54D" w:rsidR="00E05DD8" w:rsidRDefault="00E05DD8" w:rsidP="00E05DD8">
      <w:pPr>
        <w:rPr>
          <w:lang w:val="en-US"/>
        </w:rPr>
      </w:pPr>
    </w:p>
    <w:p w14:paraId="420B4E12" w14:textId="77777777" w:rsidR="00DF04B3" w:rsidRPr="009E5DB6" w:rsidRDefault="00DF04B3" w:rsidP="00747001">
      <w:pPr>
        <w:pStyle w:val="JUDULBAB"/>
        <w:jc w:val="left"/>
        <w:rPr>
          <w:lang w:val="en-US"/>
        </w:rPr>
      </w:pPr>
    </w:p>
    <w:p w14:paraId="6AF65346" w14:textId="77777777" w:rsidR="00886FC5" w:rsidRPr="009E5DB6" w:rsidRDefault="00886FC5" w:rsidP="00886FC5">
      <w:pPr>
        <w:pStyle w:val="Heading1"/>
        <w:numPr>
          <w:ilvl w:val="0"/>
          <w:numId w:val="0"/>
        </w:numPr>
        <w:rPr>
          <w:lang w:val="en-US"/>
        </w:rPr>
      </w:pPr>
      <w:bookmarkStart w:id="20" w:name="_Toc100361710"/>
      <w:bookmarkStart w:id="21" w:name="_Toc107363706"/>
      <w:bookmarkEnd w:id="0"/>
      <w:bookmarkEnd w:id="1"/>
      <w:r w:rsidRPr="009E5DB6">
        <w:rPr>
          <w:lang w:val="en-US"/>
        </w:rPr>
        <w:t>ABSTRAKSI</w:t>
      </w:r>
      <w:bookmarkEnd w:id="20"/>
      <w:bookmarkEnd w:id="21"/>
    </w:p>
    <w:p w14:paraId="06E59FD7" w14:textId="0CB5022D" w:rsidR="00886FC5" w:rsidRPr="009E5DB6" w:rsidRDefault="00C67256" w:rsidP="00886FC5">
      <w:pPr>
        <w:shd w:val="clear" w:color="auto" w:fill="FFFFFF"/>
        <w:spacing w:line="276" w:lineRule="auto"/>
        <w:ind w:firstLine="720"/>
        <w:jc w:val="both"/>
        <w:rPr>
          <w:lang w:val="en-US"/>
        </w:rPr>
      </w:pPr>
      <w:bookmarkStart w:id="22" w:name="_Hlk106891076"/>
      <w:r w:rsidRPr="00C67256">
        <w:rPr>
          <w:rFonts w:eastAsia="Times New Roman" w:cs="Times New Roman"/>
          <w:i/>
          <w:szCs w:val="24"/>
          <w:lang w:val="en-US" w:eastAsia="en-GB"/>
        </w:rPr>
        <w:t>Unbalance</w:t>
      </w:r>
      <w:r w:rsidR="00886FC5" w:rsidRPr="009E5DB6">
        <w:rPr>
          <w:rFonts w:eastAsia="Times New Roman" w:cs="Times New Roman"/>
          <w:szCs w:val="24"/>
          <w:lang w:val="en-US" w:eastAsia="en-GB"/>
        </w:rPr>
        <w:t xml:space="preserve"> atau ketidakseimbangan di</w:t>
      </w:r>
      <w:r w:rsidR="00886FC5" w:rsidRPr="009E5DB6">
        <w:rPr>
          <w:lang w:val="en-US"/>
        </w:rPr>
        <w:t xml:space="preserve">definisikan </w:t>
      </w:r>
      <w:r w:rsidR="00886FC5" w:rsidRPr="009E5DB6">
        <w:t>sebagai kondisi yang</w:t>
      </w:r>
      <w:r w:rsidR="00886FC5" w:rsidRPr="009E5DB6">
        <w:rPr>
          <w:lang w:val="en-US"/>
        </w:rPr>
        <w:t xml:space="preserve"> </w:t>
      </w:r>
      <w:r w:rsidR="00886FC5" w:rsidRPr="009E5DB6">
        <w:t>ada di rotor ketika gaya atau gerakan getaran</w:t>
      </w:r>
      <w:r w:rsidR="00886FC5" w:rsidRPr="009E5DB6">
        <w:rPr>
          <w:lang w:val="en-US"/>
        </w:rPr>
        <w:t xml:space="preserve"> yang </w:t>
      </w:r>
      <w:r w:rsidR="00886FC5" w:rsidRPr="009E5DB6">
        <w:t>diberikan ke bantalannya sebagai akibat dari gaya sentrifugal</w:t>
      </w:r>
      <w:r w:rsidR="00886FC5" w:rsidRPr="009E5DB6">
        <w:rPr>
          <w:lang w:val="en-US"/>
        </w:rPr>
        <w:t xml:space="preserve">. </w:t>
      </w:r>
      <w:r w:rsidR="00886FC5" w:rsidRPr="009E5DB6">
        <w:t>Penyeimbangan (</w:t>
      </w:r>
      <w:r w:rsidRPr="00C67256">
        <w:rPr>
          <w:i/>
        </w:rPr>
        <w:t>Balancing</w:t>
      </w:r>
      <w:r w:rsidR="00886FC5" w:rsidRPr="009E5DB6">
        <w:t>) yaitu perlakuan terhadap komponen yang mengalami ketidakseimbangan dengan cara memberikan gaya sentrifugal lain yang akan melawan gaya sentrifugal semula atau dengan cara menghilangkan gaya tersebut</w:t>
      </w:r>
      <w:r w:rsidR="00886FC5" w:rsidRPr="009E5DB6">
        <w:rPr>
          <w:lang w:val="en-US"/>
        </w:rPr>
        <w:t xml:space="preserve">. </w:t>
      </w:r>
      <w:r w:rsidR="00886FC5" w:rsidRPr="009E5DB6">
        <w:rPr>
          <w:rFonts w:eastAsia="Times New Roman" w:cs="Times New Roman"/>
          <w:szCs w:val="24"/>
          <w:lang w:val="en-US" w:eastAsia="en-GB"/>
        </w:rPr>
        <w:t xml:space="preserve">Proses </w:t>
      </w:r>
      <w:r w:rsidRPr="00C67256">
        <w:rPr>
          <w:rFonts w:eastAsia="Times New Roman" w:cs="Times New Roman"/>
          <w:i/>
          <w:iCs/>
          <w:szCs w:val="24"/>
          <w:lang w:val="en-US" w:eastAsia="en-GB"/>
        </w:rPr>
        <w:t>Balancing</w:t>
      </w:r>
      <w:r w:rsidR="00886FC5" w:rsidRPr="009E5DB6">
        <w:rPr>
          <w:rFonts w:eastAsia="Times New Roman" w:cs="Times New Roman"/>
          <w:szCs w:val="24"/>
          <w:lang w:val="en-US" w:eastAsia="en-GB"/>
        </w:rPr>
        <w:t xml:space="preserve"> bertujuan untuk mengurangi getaran yang terjadi pada sistem rotor dengan menambahkan atau mengurangi massa pada rotor. Untuk mengetahui keadaan </w:t>
      </w:r>
      <w:r w:rsidRPr="00C67256">
        <w:rPr>
          <w:rFonts w:eastAsia="Times New Roman" w:cs="Times New Roman"/>
          <w:i/>
          <w:szCs w:val="24"/>
          <w:lang w:val="en-US" w:eastAsia="en-GB"/>
        </w:rPr>
        <w:t>unbalance</w:t>
      </w:r>
      <w:r w:rsidR="00886FC5" w:rsidRPr="009E5DB6">
        <w:rPr>
          <w:rFonts w:eastAsia="Times New Roman" w:cs="Times New Roman"/>
          <w:szCs w:val="24"/>
          <w:lang w:val="en-US" w:eastAsia="en-GB"/>
        </w:rPr>
        <w:t xml:space="preserve"> digunakan vibration meter untuk mengukur nilai getaran yang terjadi pada benda uji yang </w:t>
      </w:r>
      <w:r w:rsidRPr="00C67256">
        <w:rPr>
          <w:rFonts w:eastAsia="Times New Roman" w:cs="Times New Roman"/>
          <w:i/>
          <w:szCs w:val="24"/>
          <w:lang w:val="en-US" w:eastAsia="en-GB"/>
        </w:rPr>
        <w:t>unbalance</w:t>
      </w:r>
      <w:r w:rsidR="00886FC5" w:rsidRPr="009E5DB6">
        <w:rPr>
          <w:rFonts w:eastAsia="Times New Roman" w:cs="Times New Roman"/>
          <w:szCs w:val="24"/>
          <w:lang w:val="en-US" w:eastAsia="en-GB"/>
        </w:rPr>
        <w:t>.</w:t>
      </w:r>
    </w:p>
    <w:p w14:paraId="3231B4E0" w14:textId="248846C2" w:rsidR="00886FC5" w:rsidRDefault="00886FC5" w:rsidP="00886FC5">
      <w:pPr>
        <w:spacing w:before="240" w:line="276" w:lineRule="auto"/>
        <w:ind w:firstLine="720"/>
        <w:jc w:val="both"/>
        <w:rPr>
          <w:lang w:val="en-US"/>
        </w:rPr>
      </w:pPr>
      <w:bookmarkStart w:id="23" w:name="_Hlk106891087"/>
      <w:bookmarkEnd w:id="22"/>
      <w:r w:rsidRPr="009E5DB6">
        <w:rPr>
          <w:lang w:val="en-US"/>
        </w:rPr>
        <w:t xml:space="preserve">Mesin </w:t>
      </w:r>
      <w:r w:rsidR="00C67256" w:rsidRPr="00C67256">
        <w:rPr>
          <w:i/>
          <w:lang w:val="en-US"/>
        </w:rPr>
        <w:t>Balancing</w:t>
      </w:r>
      <w:r w:rsidRPr="009E5DB6">
        <w:rPr>
          <w:lang w:val="en-US"/>
        </w:rPr>
        <w:t xml:space="preserve"> dinamis dirancang dalam skala laboratorium sebagai penunjang proses perkuliahan yang berkaitan dengan pengujian keseimbangan benda yang bekerja secara rotasi di kampus S.Tr Rekayasa Perancangan Mekanik. Pada </w:t>
      </w:r>
      <w:r w:rsidR="00336C65">
        <w:rPr>
          <w:lang w:val="en-US"/>
        </w:rPr>
        <w:t>rancang bangun alat</w:t>
      </w:r>
      <w:r w:rsidRPr="009E5DB6">
        <w:rPr>
          <w:lang w:val="en-US"/>
        </w:rPr>
        <w:t xml:space="preserve"> uji </w:t>
      </w:r>
      <w:r w:rsidR="00C67256" w:rsidRPr="00C67256">
        <w:rPr>
          <w:i/>
          <w:lang w:val="en-US"/>
        </w:rPr>
        <w:t>Balancing</w:t>
      </w:r>
      <w:r w:rsidRPr="009E5DB6">
        <w:rPr>
          <w:lang w:val="en-US"/>
        </w:rPr>
        <w:t xml:space="preserve"> dinamis ini, dilakukan </w:t>
      </w:r>
      <w:r w:rsidR="00336C65">
        <w:rPr>
          <w:lang w:val="en-US"/>
        </w:rPr>
        <w:t xml:space="preserve">desain menggunakan software SolidWorks </w:t>
      </w:r>
      <w:r w:rsidRPr="009E5DB6">
        <w:rPr>
          <w:lang w:val="en-US"/>
        </w:rPr>
        <w:t xml:space="preserve">dengan </w:t>
      </w:r>
      <w:r w:rsidR="00336C65">
        <w:rPr>
          <w:lang w:val="en-US"/>
        </w:rPr>
        <w:t xml:space="preserve">daya </w:t>
      </w:r>
      <w:r w:rsidRPr="009E5DB6">
        <w:rPr>
          <w:lang w:val="en-US"/>
        </w:rPr>
        <w:t xml:space="preserve">motor </w:t>
      </w:r>
      <w:r w:rsidR="00336C65">
        <w:rPr>
          <w:lang w:val="en-US"/>
        </w:rPr>
        <w:t>1 hp</w:t>
      </w:r>
      <w:r w:rsidRPr="009E5DB6">
        <w:rPr>
          <w:lang w:val="en-US"/>
        </w:rPr>
        <w:t xml:space="preserve"> </w:t>
      </w:r>
      <w:r w:rsidR="00336C65">
        <w:rPr>
          <w:lang w:val="en-US"/>
        </w:rPr>
        <w:t>dengan kecepatan putar maksimal 1485 RPM</w:t>
      </w:r>
      <w:r w:rsidRPr="009E5DB6">
        <w:rPr>
          <w:lang w:val="en-US"/>
        </w:rPr>
        <w:t xml:space="preserve"> dan menggunakan </w:t>
      </w:r>
      <w:r w:rsidRPr="009E5DB6">
        <w:rPr>
          <w:i/>
          <w:iCs/>
          <w:lang w:val="en-US"/>
        </w:rPr>
        <w:t>fixed shaft</w:t>
      </w:r>
      <w:r w:rsidRPr="009E5DB6">
        <w:rPr>
          <w:lang w:val="en-US"/>
        </w:rPr>
        <w:t xml:space="preserve"> </w:t>
      </w:r>
      <w:r w:rsidR="00ED6907">
        <w:rPr>
          <w:lang w:val="en-US"/>
        </w:rPr>
        <w:t xml:space="preserve">yang dipasang </w:t>
      </w:r>
      <w:r w:rsidRPr="009E5DB6">
        <w:rPr>
          <w:rFonts w:cs="Times New Roman"/>
          <w:szCs w:val="24"/>
          <w:lang w:val="en-US"/>
        </w:rPr>
        <w:t xml:space="preserve">benda uji </w:t>
      </w:r>
      <w:r w:rsidR="00ED6907">
        <w:rPr>
          <w:rFonts w:cs="Times New Roman"/>
          <w:szCs w:val="24"/>
          <w:lang w:val="en-US"/>
        </w:rPr>
        <w:t>2 buah disk</w:t>
      </w:r>
      <w:r w:rsidRPr="009E5DB6">
        <w:rPr>
          <w:rFonts w:cs="Times New Roman"/>
          <w:szCs w:val="24"/>
          <w:lang w:val="en-US"/>
        </w:rPr>
        <w:t xml:space="preserve"> lubang untuk penempatan massa </w:t>
      </w:r>
      <w:r w:rsidR="00ED6907">
        <w:rPr>
          <w:rFonts w:cs="Times New Roman"/>
          <w:szCs w:val="24"/>
          <w:lang w:val="en-US"/>
        </w:rPr>
        <w:t>pengujian.</w:t>
      </w:r>
      <w:r w:rsidRPr="009E5DB6">
        <w:rPr>
          <w:lang w:val="en-US"/>
        </w:rPr>
        <w:t xml:space="preserve"> </w:t>
      </w:r>
    </w:p>
    <w:p w14:paraId="662F93F8" w14:textId="31C1B861" w:rsidR="0010101F" w:rsidRPr="009E5DB6" w:rsidRDefault="0010101F" w:rsidP="00B76147">
      <w:pPr>
        <w:spacing w:before="240" w:line="276" w:lineRule="auto"/>
        <w:ind w:firstLine="720"/>
        <w:jc w:val="both"/>
        <w:rPr>
          <w:rFonts w:cs="Times New Roman"/>
          <w:i/>
          <w:iCs/>
          <w:szCs w:val="24"/>
          <w:lang w:val="en-US"/>
        </w:rPr>
      </w:pPr>
      <w:r>
        <w:rPr>
          <w:lang w:val="en-US"/>
        </w:rPr>
        <w:t xml:space="preserve">Pada pengujian digunakan metode 4 massa coba dinamis, dengan kondisi benda uji disk dipasang  massa </w:t>
      </w:r>
      <w:r w:rsidR="00C67256" w:rsidRPr="00C67256">
        <w:rPr>
          <w:i/>
          <w:lang w:val="en-US"/>
        </w:rPr>
        <w:t>unbalance</w:t>
      </w:r>
      <w:r>
        <w:rPr>
          <w:lang w:val="en-US"/>
        </w:rPr>
        <w:t xml:space="preserve"> sebesar 10 gram dengan posisi yang berbeda pada kedua bidang. Penambahan massa ini menyebabkan benda mengalami ketidakseimbangan secara dinamis, dan nilai getaran menjadi lebih tinggi dari kondisi awal mesin. Kemudian dilakukan penyeimbangan </w:t>
      </w:r>
      <w:r w:rsidR="00336C65">
        <w:rPr>
          <w:lang w:val="en-US"/>
        </w:rPr>
        <w:t xml:space="preserve">pada putaran 1485 RPM </w:t>
      </w:r>
      <w:r>
        <w:rPr>
          <w:lang w:val="en-US"/>
        </w:rPr>
        <w:t>dan didapatkan hasil penurunan nilai getaran</w:t>
      </w:r>
      <w:r w:rsidR="00336C65">
        <w:rPr>
          <w:lang w:val="en-US"/>
        </w:rPr>
        <w:t xml:space="preserve"> akibat penambahan massa</w:t>
      </w:r>
      <w:r>
        <w:rPr>
          <w:lang w:val="en-US"/>
        </w:rPr>
        <w:t xml:space="preserve"> sebesa</w:t>
      </w:r>
      <w:r w:rsidR="00336C65">
        <w:rPr>
          <w:lang w:val="en-US"/>
        </w:rPr>
        <w:t>r 74</w:t>
      </w:r>
      <w:r>
        <w:rPr>
          <w:lang w:val="en-US"/>
        </w:rPr>
        <w:t xml:space="preserve"> %</w:t>
      </w:r>
      <w:r w:rsidR="00336C65">
        <w:rPr>
          <w:lang w:val="en-US"/>
        </w:rPr>
        <w:t xml:space="preserve"> pada bantalan kiri dan 88 % pada bantalan kanan</w:t>
      </w:r>
      <w:r>
        <w:rPr>
          <w:lang w:val="en-US"/>
        </w:rPr>
        <w:t xml:space="preserve"> . pada pengujian ini, rotor diuji dalam beberapa kecepatan putar dan semuanya </w:t>
      </w:r>
      <w:r w:rsidR="00336C65">
        <w:rPr>
          <w:lang w:val="en-US"/>
        </w:rPr>
        <w:t xml:space="preserve">menunjukan penurunan nilai getaran. </w:t>
      </w:r>
    </w:p>
    <w:bookmarkEnd w:id="23"/>
    <w:p w14:paraId="37F4D0F0" w14:textId="77777777" w:rsidR="00886FC5" w:rsidRPr="009E5DB6" w:rsidRDefault="00886FC5" w:rsidP="00886FC5">
      <w:pPr>
        <w:shd w:val="clear" w:color="auto" w:fill="FFFFFF"/>
        <w:ind w:firstLine="720"/>
        <w:jc w:val="both"/>
        <w:rPr>
          <w:rFonts w:eastAsia="Times New Roman" w:cs="Times New Roman"/>
          <w:szCs w:val="24"/>
          <w:lang w:val="en-US" w:eastAsia="en-GB"/>
        </w:rPr>
      </w:pPr>
    </w:p>
    <w:p w14:paraId="0F7B7AFA" w14:textId="5F1FA88B" w:rsidR="00B87B6E" w:rsidRDefault="00886FC5" w:rsidP="00ED6907">
      <w:pPr>
        <w:shd w:val="clear" w:color="auto" w:fill="FFFFFF"/>
        <w:spacing w:line="480" w:lineRule="auto"/>
        <w:ind w:firstLine="720"/>
        <w:jc w:val="both"/>
        <w:rPr>
          <w:rFonts w:eastAsia="Times New Roman" w:cs="Times New Roman"/>
          <w:szCs w:val="24"/>
          <w:lang w:val="en-US" w:eastAsia="en-GB"/>
        </w:rPr>
      </w:pPr>
      <w:r w:rsidRPr="009E5DB6">
        <w:rPr>
          <w:rFonts w:eastAsia="Times New Roman" w:cs="Times New Roman"/>
          <w:b/>
          <w:bCs/>
          <w:szCs w:val="24"/>
          <w:lang w:val="en-US" w:eastAsia="en-GB"/>
        </w:rPr>
        <w:t>Kata kunci</w:t>
      </w:r>
      <w:r w:rsidRPr="009E5DB6">
        <w:rPr>
          <w:rFonts w:eastAsia="Times New Roman" w:cs="Times New Roman"/>
          <w:szCs w:val="24"/>
          <w:lang w:val="en-US" w:eastAsia="en-GB"/>
        </w:rPr>
        <w:t xml:space="preserve"> : </w:t>
      </w:r>
      <w:r w:rsidRPr="009E5DB6">
        <w:rPr>
          <w:rFonts w:eastAsia="Times New Roman" w:cs="Times New Roman"/>
          <w:i/>
          <w:iCs/>
          <w:szCs w:val="24"/>
          <w:lang w:val="en-US" w:eastAsia="en-GB"/>
        </w:rPr>
        <w:t xml:space="preserve">Rotor, </w:t>
      </w:r>
      <w:r w:rsidR="00C67256" w:rsidRPr="00C67256">
        <w:rPr>
          <w:rFonts w:eastAsia="Times New Roman" w:cs="Times New Roman"/>
          <w:i/>
          <w:iCs/>
          <w:szCs w:val="24"/>
          <w:lang w:val="en-US" w:eastAsia="en-GB"/>
        </w:rPr>
        <w:t>Unbalance</w:t>
      </w:r>
      <w:r w:rsidRPr="009E5DB6">
        <w:rPr>
          <w:rFonts w:eastAsia="Times New Roman" w:cs="Times New Roman"/>
          <w:i/>
          <w:iCs/>
          <w:szCs w:val="24"/>
          <w:lang w:val="en-US" w:eastAsia="en-GB"/>
        </w:rPr>
        <w:t xml:space="preserve">, </w:t>
      </w:r>
      <w:r w:rsidR="00C67256" w:rsidRPr="00C67256">
        <w:rPr>
          <w:rFonts w:eastAsia="Times New Roman" w:cs="Times New Roman"/>
          <w:i/>
          <w:iCs/>
          <w:szCs w:val="24"/>
          <w:lang w:val="en-US" w:eastAsia="en-GB"/>
        </w:rPr>
        <w:t>Balancing</w:t>
      </w:r>
      <w:r w:rsidRPr="009E5DB6">
        <w:rPr>
          <w:rFonts w:eastAsia="Times New Roman" w:cs="Times New Roman"/>
          <w:i/>
          <w:iCs/>
          <w:szCs w:val="24"/>
          <w:lang w:val="en-US" w:eastAsia="en-GB"/>
        </w:rPr>
        <w:t xml:space="preserve"> dinamis</w:t>
      </w:r>
      <w:r w:rsidRPr="009E5DB6">
        <w:rPr>
          <w:rFonts w:eastAsia="Times New Roman" w:cs="Times New Roman"/>
          <w:szCs w:val="24"/>
          <w:lang w:val="en-US" w:eastAsia="en-GB"/>
        </w:rPr>
        <w:t xml:space="preserve"> </w:t>
      </w:r>
      <w:r w:rsidR="00E601D0">
        <w:rPr>
          <w:rFonts w:eastAsia="Times New Roman" w:cs="Times New Roman"/>
          <w:szCs w:val="24"/>
          <w:lang w:val="en-US" w:eastAsia="en-GB"/>
        </w:rPr>
        <w:br w:type="page"/>
      </w:r>
    </w:p>
    <w:p w14:paraId="272A636F" w14:textId="6752B6CD" w:rsidR="00E601D0" w:rsidRPr="00ED6907" w:rsidRDefault="00E601D0" w:rsidP="00ED6907">
      <w:pPr>
        <w:pStyle w:val="Heading1"/>
        <w:numPr>
          <w:ilvl w:val="0"/>
          <w:numId w:val="0"/>
        </w:numPr>
        <w:rPr>
          <w:i/>
          <w:iCs/>
          <w:lang w:val="en-US"/>
        </w:rPr>
      </w:pPr>
      <w:bookmarkStart w:id="24" w:name="_Toc107363707"/>
      <w:bookmarkStart w:id="25" w:name="_Toc95872905"/>
      <w:bookmarkStart w:id="26" w:name="_Toc85032648"/>
      <w:bookmarkStart w:id="27" w:name="_Toc100361711"/>
      <w:r w:rsidRPr="00ED6907">
        <w:rPr>
          <w:i/>
          <w:iCs/>
          <w:lang w:val="en-US"/>
        </w:rPr>
        <w:t>ABSTRACT</w:t>
      </w:r>
      <w:bookmarkEnd w:id="24"/>
    </w:p>
    <w:p w14:paraId="065D7302" w14:textId="40B1402A" w:rsidR="00ED6907" w:rsidRPr="00ED6907" w:rsidRDefault="00C67256" w:rsidP="00ED6907">
      <w:pPr>
        <w:ind w:firstLine="720"/>
        <w:jc w:val="both"/>
        <w:rPr>
          <w:rFonts w:eastAsia="Times New Roman" w:cs="Times New Roman"/>
          <w:i/>
          <w:iCs/>
          <w:color w:val="202124"/>
          <w:szCs w:val="24"/>
          <w:lang w:val="en" w:eastAsia="en-ID"/>
        </w:rPr>
      </w:pPr>
      <w:r w:rsidRPr="00C67256">
        <w:rPr>
          <w:rFonts w:eastAsia="Times New Roman" w:cs="Times New Roman"/>
          <w:i/>
          <w:iCs/>
          <w:color w:val="202124"/>
          <w:szCs w:val="24"/>
          <w:lang w:val="en" w:eastAsia="en-ID"/>
        </w:rPr>
        <w:t>Unbalance</w:t>
      </w:r>
      <w:r w:rsidR="00ED6907" w:rsidRPr="00ED6907">
        <w:rPr>
          <w:rFonts w:eastAsia="Times New Roman" w:cs="Times New Roman"/>
          <w:i/>
          <w:iCs/>
          <w:color w:val="202124"/>
          <w:szCs w:val="24"/>
          <w:lang w:val="en" w:eastAsia="en-ID"/>
        </w:rPr>
        <w:t xml:space="preserve"> is defined as the condition that exists in the rotor when a vibratory force or motion is exerted on its bearings as a result of centrifugal force. </w:t>
      </w:r>
      <w:r w:rsidRPr="00C67256">
        <w:rPr>
          <w:rFonts w:eastAsia="Times New Roman" w:cs="Times New Roman"/>
          <w:i/>
          <w:iCs/>
          <w:color w:val="202124"/>
          <w:szCs w:val="24"/>
          <w:lang w:val="en" w:eastAsia="en-ID"/>
        </w:rPr>
        <w:t>Balancing</w:t>
      </w:r>
      <w:r w:rsidR="00ED6907" w:rsidRPr="00ED6907">
        <w:rPr>
          <w:rFonts w:eastAsia="Times New Roman" w:cs="Times New Roman"/>
          <w:i/>
          <w:iCs/>
          <w:color w:val="202124"/>
          <w:szCs w:val="24"/>
          <w:lang w:val="en" w:eastAsia="en-ID"/>
        </w:rPr>
        <w:t xml:space="preserve"> is the treatment of </w:t>
      </w:r>
      <w:r w:rsidRPr="00C67256">
        <w:rPr>
          <w:rFonts w:eastAsia="Times New Roman" w:cs="Times New Roman"/>
          <w:i/>
          <w:iCs/>
          <w:color w:val="202124"/>
          <w:szCs w:val="24"/>
          <w:lang w:val="en" w:eastAsia="en-ID"/>
        </w:rPr>
        <w:t>unbalance</w:t>
      </w:r>
      <w:r w:rsidR="00ED6907" w:rsidRPr="00ED6907">
        <w:rPr>
          <w:rFonts w:eastAsia="Times New Roman" w:cs="Times New Roman"/>
          <w:i/>
          <w:iCs/>
          <w:color w:val="202124"/>
          <w:szCs w:val="24"/>
          <w:lang w:val="en" w:eastAsia="en-ID"/>
        </w:rPr>
        <w:t xml:space="preserve">d components by providing another centrifugal force that will oppose the original centrifugal force or by eliminating the force. </w:t>
      </w:r>
      <w:r w:rsidRPr="00C67256">
        <w:rPr>
          <w:rFonts w:eastAsia="Times New Roman" w:cs="Times New Roman"/>
          <w:i/>
          <w:iCs/>
          <w:color w:val="202124"/>
          <w:szCs w:val="24"/>
          <w:lang w:val="en" w:eastAsia="en-ID"/>
        </w:rPr>
        <w:t>Balancing</w:t>
      </w:r>
      <w:r w:rsidR="00ED6907" w:rsidRPr="00ED6907">
        <w:rPr>
          <w:rFonts w:eastAsia="Times New Roman" w:cs="Times New Roman"/>
          <w:i/>
          <w:iCs/>
          <w:color w:val="202124"/>
          <w:szCs w:val="24"/>
          <w:lang w:val="en" w:eastAsia="en-ID"/>
        </w:rPr>
        <w:t xml:space="preserve"> process aims to reduce the vibrations that occur in the rotor system by adding or reducing mass in the rotor. To determine the state of </w:t>
      </w:r>
      <w:r w:rsidRPr="00C67256">
        <w:rPr>
          <w:rFonts w:eastAsia="Times New Roman" w:cs="Times New Roman"/>
          <w:i/>
          <w:iCs/>
          <w:color w:val="202124"/>
          <w:szCs w:val="24"/>
          <w:lang w:val="en" w:eastAsia="en-ID"/>
        </w:rPr>
        <w:t>unbalance</w:t>
      </w:r>
      <w:r w:rsidR="00ED6907" w:rsidRPr="00ED6907">
        <w:rPr>
          <w:rFonts w:eastAsia="Times New Roman" w:cs="Times New Roman"/>
          <w:i/>
          <w:iCs/>
          <w:color w:val="202124"/>
          <w:szCs w:val="24"/>
          <w:lang w:val="en" w:eastAsia="en-ID"/>
        </w:rPr>
        <w:t xml:space="preserve">, a vibration meter is used to measure the value of vibrations that occur in </w:t>
      </w:r>
      <w:r w:rsidRPr="00C67256">
        <w:rPr>
          <w:rFonts w:eastAsia="Times New Roman" w:cs="Times New Roman"/>
          <w:i/>
          <w:iCs/>
          <w:color w:val="202124"/>
          <w:szCs w:val="24"/>
          <w:lang w:val="en" w:eastAsia="en-ID"/>
        </w:rPr>
        <w:t>unbalance</w:t>
      </w:r>
      <w:r w:rsidR="00ED6907" w:rsidRPr="00ED6907">
        <w:rPr>
          <w:rFonts w:eastAsia="Times New Roman" w:cs="Times New Roman"/>
          <w:i/>
          <w:iCs/>
          <w:color w:val="202124"/>
          <w:szCs w:val="24"/>
          <w:lang w:val="en" w:eastAsia="en-ID"/>
        </w:rPr>
        <w:t>d test objects.</w:t>
      </w:r>
    </w:p>
    <w:p w14:paraId="4A11D1EB" w14:textId="2FA9B94C" w:rsidR="00ED6907" w:rsidRPr="00ED6907" w:rsidRDefault="00ED6907" w:rsidP="00ED6907">
      <w:pPr>
        <w:ind w:firstLine="720"/>
        <w:jc w:val="both"/>
        <w:rPr>
          <w:rFonts w:eastAsia="Times New Roman" w:cs="Times New Roman"/>
          <w:i/>
          <w:iCs/>
          <w:color w:val="202124"/>
          <w:szCs w:val="24"/>
          <w:lang w:val="en" w:eastAsia="en-ID"/>
        </w:rPr>
      </w:pPr>
      <w:r w:rsidRPr="00ED6907">
        <w:rPr>
          <w:rFonts w:eastAsia="Times New Roman" w:cs="Times New Roman"/>
          <w:i/>
          <w:iCs/>
          <w:color w:val="202124"/>
          <w:szCs w:val="24"/>
          <w:lang w:val="en" w:eastAsia="en-ID"/>
        </w:rPr>
        <w:t xml:space="preserve">The dynamic </w:t>
      </w:r>
      <w:r w:rsidR="00C67256" w:rsidRPr="00C67256">
        <w:rPr>
          <w:rFonts w:eastAsia="Times New Roman" w:cs="Times New Roman"/>
          <w:i/>
          <w:iCs/>
          <w:color w:val="202124"/>
          <w:szCs w:val="24"/>
          <w:lang w:val="en" w:eastAsia="en-ID"/>
        </w:rPr>
        <w:t>balancing</w:t>
      </w:r>
      <w:r w:rsidRPr="00ED6907">
        <w:rPr>
          <w:rFonts w:eastAsia="Times New Roman" w:cs="Times New Roman"/>
          <w:i/>
          <w:iCs/>
          <w:color w:val="202124"/>
          <w:szCs w:val="24"/>
          <w:lang w:val="en" w:eastAsia="en-ID"/>
        </w:rPr>
        <w:t xml:space="preserve"> machine is designed on a laboratory scale as a support for the lecture process related to testing the balance of objects that work in rotation on the Mechanical Design Engineering S.Tr campus. In the design and construction of this dynamic </w:t>
      </w:r>
      <w:r w:rsidR="00C67256" w:rsidRPr="00C67256">
        <w:rPr>
          <w:rFonts w:eastAsia="Times New Roman" w:cs="Times New Roman"/>
          <w:i/>
          <w:iCs/>
          <w:color w:val="202124"/>
          <w:szCs w:val="24"/>
          <w:lang w:val="en" w:eastAsia="en-ID"/>
        </w:rPr>
        <w:t>balancing</w:t>
      </w:r>
      <w:r w:rsidRPr="00ED6907">
        <w:rPr>
          <w:rFonts w:eastAsia="Times New Roman" w:cs="Times New Roman"/>
          <w:i/>
          <w:iCs/>
          <w:color w:val="202124"/>
          <w:szCs w:val="24"/>
          <w:lang w:val="en" w:eastAsia="en-ID"/>
        </w:rPr>
        <w:t xml:space="preserve"> test tool, the design was carried out using SolidWorks software with a motor power of 1 hp with a maximum rotational speed of 1485 RPM and using a fixed shaft mounted on a test object with 2 hole disks for placement of the test mass.</w:t>
      </w:r>
    </w:p>
    <w:p w14:paraId="28AEF512" w14:textId="5927048E" w:rsidR="00ED6907" w:rsidRPr="00ED6907" w:rsidRDefault="00ED6907" w:rsidP="00ED6907">
      <w:pPr>
        <w:ind w:firstLine="720"/>
        <w:jc w:val="both"/>
        <w:rPr>
          <w:rFonts w:eastAsia="Times New Roman" w:cs="Times New Roman"/>
          <w:i/>
          <w:iCs/>
          <w:color w:val="202124"/>
          <w:szCs w:val="24"/>
          <w:lang w:val="en-ID" w:eastAsia="en-ID"/>
        </w:rPr>
      </w:pPr>
      <w:r w:rsidRPr="00ED6907">
        <w:rPr>
          <w:rFonts w:eastAsia="Times New Roman" w:cs="Times New Roman"/>
          <w:i/>
          <w:iCs/>
          <w:color w:val="202124"/>
          <w:szCs w:val="24"/>
          <w:lang w:val="en" w:eastAsia="en-ID"/>
        </w:rPr>
        <w:t xml:space="preserve">In the test, the 4 dynamic </w:t>
      </w:r>
      <w:r w:rsidR="00C67256" w:rsidRPr="00C67256">
        <w:rPr>
          <w:rFonts w:eastAsia="Times New Roman" w:cs="Times New Roman"/>
          <w:i/>
          <w:iCs/>
          <w:color w:val="202124"/>
          <w:szCs w:val="24"/>
          <w:lang w:val="en" w:eastAsia="en-ID"/>
        </w:rPr>
        <w:t>trial</w:t>
      </w:r>
      <w:r w:rsidRPr="00ED6907">
        <w:rPr>
          <w:rFonts w:eastAsia="Times New Roman" w:cs="Times New Roman"/>
          <w:i/>
          <w:iCs/>
          <w:color w:val="202124"/>
          <w:szCs w:val="24"/>
          <w:lang w:val="en" w:eastAsia="en-ID"/>
        </w:rPr>
        <w:t xml:space="preserve"> mass method was used, with the condition of the disk object being an </w:t>
      </w:r>
      <w:r w:rsidR="00C67256" w:rsidRPr="00C67256">
        <w:rPr>
          <w:rFonts w:eastAsia="Times New Roman" w:cs="Times New Roman"/>
          <w:i/>
          <w:iCs/>
          <w:color w:val="202124"/>
          <w:szCs w:val="24"/>
          <w:lang w:val="en" w:eastAsia="en-ID"/>
        </w:rPr>
        <w:t>unbalance</w:t>
      </w:r>
      <w:r w:rsidRPr="00ED6907">
        <w:rPr>
          <w:rFonts w:eastAsia="Times New Roman" w:cs="Times New Roman"/>
          <w:i/>
          <w:iCs/>
          <w:color w:val="202124"/>
          <w:szCs w:val="24"/>
          <w:lang w:val="en" w:eastAsia="en-ID"/>
        </w:rPr>
        <w:t xml:space="preserve"> mass of 10 grams with a different position in the two planes. This increase in mass causes the object to experience dynamic imbalance, and the vibration value becomes higher than the initial state of the machine. Then the </w:t>
      </w:r>
      <w:r w:rsidR="00C67256" w:rsidRPr="00C67256">
        <w:rPr>
          <w:rFonts w:eastAsia="Times New Roman" w:cs="Times New Roman"/>
          <w:i/>
          <w:iCs/>
          <w:color w:val="202124"/>
          <w:szCs w:val="24"/>
          <w:lang w:val="en" w:eastAsia="en-ID"/>
        </w:rPr>
        <w:t>balancing</w:t>
      </w:r>
      <w:r w:rsidRPr="00ED6907">
        <w:rPr>
          <w:rFonts w:eastAsia="Times New Roman" w:cs="Times New Roman"/>
          <w:i/>
          <w:iCs/>
          <w:color w:val="202124"/>
          <w:szCs w:val="24"/>
          <w:lang w:val="en" w:eastAsia="en-ID"/>
        </w:rPr>
        <w:t xml:space="preserve"> is done at 1485 RPM and the result is a decrease in the vibration value due to the addition of mass by 74% on the left bearing and 88% on the right bearing. In this test, the rotor was tested at several rotational speeds and all of them showed a decrease in the vibration value.</w:t>
      </w:r>
    </w:p>
    <w:p w14:paraId="3CB1DEAE" w14:textId="77777777" w:rsidR="003523D3" w:rsidRDefault="003523D3" w:rsidP="00E601D0">
      <w:pPr>
        <w:rPr>
          <w:lang w:val="en-US"/>
        </w:rPr>
        <w:sectPr w:rsidR="003523D3" w:rsidSect="003523D3">
          <w:headerReference w:type="default" r:id="rId15"/>
          <w:footerReference w:type="default" r:id="rId16"/>
          <w:pgSz w:w="11907" w:h="16840" w:code="9"/>
          <w:pgMar w:top="1701" w:right="1701" w:bottom="1701" w:left="2268" w:header="709" w:footer="709" w:gutter="0"/>
          <w:pgNumType w:fmt="lowerRoman" w:start="2"/>
          <w:cols w:space="708"/>
          <w:docGrid w:linePitch="360"/>
        </w:sectPr>
      </w:pPr>
    </w:p>
    <w:p w14:paraId="6BB74537" w14:textId="00872BE8" w:rsidR="00C432DA" w:rsidRDefault="00C432DA" w:rsidP="003523D3">
      <w:pPr>
        <w:pStyle w:val="Heading1"/>
        <w:numPr>
          <w:ilvl w:val="0"/>
          <w:numId w:val="0"/>
        </w:numPr>
      </w:pPr>
      <w:bookmarkStart w:id="28" w:name="_Toc107363708"/>
      <w:r>
        <w:rPr>
          <w:lang w:val="en-US"/>
        </w:rPr>
        <w:t>BAB I</w:t>
      </w:r>
      <w:r>
        <w:br/>
      </w:r>
      <w:r w:rsidR="00F649E0" w:rsidRPr="009E5DB6">
        <w:t>PENDAHULUAN</w:t>
      </w:r>
      <w:bookmarkEnd w:id="25"/>
      <w:bookmarkEnd w:id="26"/>
      <w:bookmarkEnd w:id="27"/>
      <w:bookmarkEnd w:id="28"/>
    </w:p>
    <w:p w14:paraId="4EA614B2" w14:textId="77777777" w:rsidR="003523D3" w:rsidRPr="003523D3" w:rsidRDefault="003523D3" w:rsidP="003523D3"/>
    <w:p w14:paraId="28C78B52" w14:textId="3FB87E83" w:rsidR="00006502" w:rsidRPr="009E5DB6" w:rsidRDefault="00F649E0" w:rsidP="0077786D">
      <w:pPr>
        <w:pStyle w:val="Heading2"/>
        <w:spacing w:line="480" w:lineRule="auto"/>
        <w:ind w:left="284" w:hanging="284"/>
      </w:pPr>
      <w:bookmarkStart w:id="29" w:name="_Toc85032649"/>
      <w:bookmarkStart w:id="30" w:name="_Toc95872906"/>
      <w:bookmarkStart w:id="31" w:name="_Toc100361712"/>
      <w:bookmarkStart w:id="32" w:name="_Toc107363709"/>
      <w:r w:rsidRPr="009E5DB6">
        <w:t>Latar Belakang</w:t>
      </w:r>
      <w:bookmarkEnd w:id="29"/>
      <w:bookmarkEnd w:id="30"/>
      <w:bookmarkEnd w:id="31"/>
      <w:bookmarkEnd w:id="32"/>
    </w:p>
    <w:p w14:paraId="6C83F7F5" w14:textId="324A1CA9" w:rsidR="00FD7665" w:rsidRPr="009E5DB6" w:rsidRDefault="00FD7665" w:rsidP="0094617D">
      <w:pPr>
        <w:spacing w:line="480" w:lineRule="auto"/>
        <w:ind w:firstLine="426"/>
        <w:jc w:val="both"/>
        <w:rPr>
          <w:lang w:val="en-US"/>
        </w:rPr>
      </w:pPr>
      <w:r w:rsidRPr="009E5DB6">
        <w:rPr>
          <w:rFonts w:cs="Times New Roman"/>
          <w:szCs w:val="24"/>
        </w:rPr>
        <w:t>Perkembangan ilmu pengetahuan yang sangat pesat membuat semakin banyaknya diproduksi mesin - mesin untuk memenuhi kebutuhan manusia. Di dunia industri banyak digunakan mesin untuk mempermudah serta mempercepat pekerjaan. Mesin-mesin rotasi seperti turbin, kompresor, pompa, dan fan banyak digunakan di dunia industri. Mesin-mesin rotasi tersebut pada umumnya terdiri dari poros yang berputar dengan putaran tertentu</w:t>
      </w:r>
      <w:r w:rsidR="00913EF6" w:rsidRPr="009E5DB6">
        <w:rPr>
          <w:rFonts w:cs="Times New Roman"/>
          <w:szCs w:val="24"/>
          <w:lang w:val="en-US"/>
        </w:rPr>
        <w:t>.</w:t>
      </w:r>
      <w:r w:rsidRPr="009E5DB6">
        <w:rPr>
          <w:rFonts w:cs="Times New Roman"/>
          <w:szCs w:val="24"/>
          <w:lang w:val="en-US"/>
        </w:rPr>
        <w:t xml:space="preserve"> </w:t>
      </w:r>
      <w:sdt>
        <w:sdtPr>
          <w:rPr>
            <w:rFonts w:cs="Times New Roman"/>
            <w:szCs w:val="24"/>
            <w:lang w:val="en-US"/>
          </w:rPr>
          <w:id w:val="-1235629474"/>
          <w:citation/>
        </w:sdtPr>
        <w:sdtContent>
          <w:r w:rsidRPr="009E5DB6">
            <w:rPr>
              <w:rFonts w:cs="Times New Roman"/>
              <w:szCs w:val="24"/>
              <w:lang w:val="en-US"/>
            </w:rPr>
            <w:fldChar w:fldCharType="begin"/>
          </w:r>
          <w:r w:rsidRPr="009E5DB6">
            <w:rPr>
              <w:rFonts w:cs="Times New Roman"/>
              <w:szCs w:val="24"/>
              <w:lang w:val="en-US"/>
            </w:rPr>
            <w:instrText xml:space="preserve"> CITATION Shi01 \l 1033 </w:instrText>
          </w:r>
          <w:r w:rsidRPr="009E5DB6">
            <w:rPr>
              <w:rFonts w:cs="Times New Roman"/>
              <w:szCs w:val="24"/>
              <w:lang w:val="en-US"/>
            </w:rPr>
            <w:fldChar w:fldCharType="separate"/>
          </w:r>
          <w:r w:rsidR="003F4951" w:rsidRPr="003F4951">
            <w:rPr>
              <w:rFonts w:cs="Times New Roman"/>
              <w:noProof/>
              <w:szCs w:val="24"/>
              <w:lang w:val="en-US"/>
            </w:rPr>
            <w:t>(Zhou &amp; Shi, 2001)</w:t>
          </w:r>
          <w:r w:rsidRPr="009E5DB6">
            <w:rPr>
              <w:rFonts w:cs="Times New Roman"/>
              <w:szCs w:val="24"/>
              <w:lang w:val="en-US"/>
            </w:rPr>
            <w:fldChar w:fldCharType="end"/>
          </w:r>
        </w:sdtContent>
      </w:sdt>
      <w:r w:rsidR="009F31F5" w:rsidRPr="009E5DB6">
        <w:rPr>
          <w:rFonts w:cs="Times New Roman"/>
          <w:szCs w:val="24"/>
          <w:lang w:val="en-US"/>
        </w:rPr>
        <w:t>.</w:t>
      </w:r>
    </w:p>
    <w:p w14:paraId="42C07258" w14:textId="19554445" w:rsidR="00E15DE4" w:rsidRPr="009E5DB6" w:rsidRDefault="00FD7665" w:rsidP="0094617D">
      <w:pPr>
        <w:spacing w:line="480" w:lineRule="auto"/>
        <w:ind w:firstLine="426"/>
        <w:jc w:val="both"/>
      </w:pPr>
      <w:r w:rsidRPr="009E5DB6">
        <w:rPr>
          <w:lang w:val="en-US"/>
        </w:rPr>
        <w:t>Pada mesin-mesin</w:t>
      </w:r>
      <w:r w:rsidR="00E15DE4" w:rsidRPr="009E5DB6">
        <w:rPr>
          <w:lang w:val="en-US"/>
        </w:rPr>
        <w:t xml:space="preserve"> yang bekerja secara </w:t>
      </w:r>
      <w:r w:rsidRPr="009E5DB6">
        <w:rPr>
          <w:lang w:val="en-US"/>
        </w:rPr>
        <w:t xml:space="preserve"> rotasi, </w:t>
      </w:r>
      <w:r w:rsidR="00913EF6" w:rsidRPr="009E5DB6">
        <w:rPr>
          <w:lang w:val="en-US"/>
        </w:rPr>
        <w:t xml:space="preserve">kondisi </w:t>
      </w:r>
      <w:r w:rsidR="00C67256" w:rsidRPr="00C67256">
        <w:rPr>
          <w:i/>
          <w:lang w:val="en-US"/>
        </w:rPr>
        <w:t>unbalance</w:t>
      </w:r>
      <w:r w:rsidRPr="009E5DB6">
        <w:rPr>
          <w:lang w:val="en-US"/>
        </w:rPr>
        <w:t xml:space="preserve"> dapat terjadi </w:t>
      </w:r>
      <w:r w:rsidR="00E15DE4" w:rsidRPr="009E5DB6">
        <w:t>karena   massa</w:t>
      </w:r>
      <w:r w:rsidR="00A95481" w:rsidRPr="009E5DB6">
        <w:rPr>
          <w:lang w:val="en-US"/>
        </w:rPr>
        <w:t xml:space="preserve"> yang berlebih</w:t>
      </w:r>
      <w:r w:rsidR="00E15DE4" w:rsidRPr="009E5DB6">
        <w:rPr>
          <w:lang w:val="en-US"/>
        </w:rPr>
        <w:t xml:space="preserve"> </w:t>
      </w:r>
      <w:r w:rsidR="00E15DE4" w:rsidRPr="009E5DB6">
        <w:t xml:space="preserve"> pada bagian rotor, </w:t>
      </w:r>
      <w:r w:rsidR="00A95481" w:rsidRPr="009E5DB6">
        <w:rPr>
          <w:lang w:val="en-US"/>
        </w:rPr>
        <w:t>komponen penyusun rotor</w:t>
      </w:r>
      <w:r w:rsidR="00E15DE4" w:rsidRPr="009E5DB6">
        <w:t xml:space="preserve"> yang t</w:t>
      </w:r>
      <w:r w:rsidR="00913EF6" w:rsidRPr="009E5DB6">
        <w:rPr>
          <w:lang w:val="en-US"/>
        </w:rPr>
        <w:t>idak</w:t>
      </w:r>
      <w:r w:rsidR="00E15DE4" w:rsidRPr="009E5DB6">
        <w:t xml:space="preserve"> homogen, kesalahan proses produksi, dan desain yang tidak simetri</w:t>
      </w:r>
      <w:r w:rsidR="00A3246A" w:rsidRPr="009E5DB6">
        <w:rPr>
          <w:lang w:val="en-US"/>
        </w:rPr>
        <w:t>s</w:t>
      </w:r>
      <w:r w:rsidR="00CC799B" w:rsidRPr="009E5DB6">
        <w:rPr>
          <w:lang w:val="en-US"/>
        </w:rPr>
        <w:t>.</w:t>
      </w:r>
      <w:r w:rsidR="00F46553" w:rsidRPr="009E5DB6">
        <w:rPr>
          <w:lang w:val="en-US"/>
        </w:rPr>
        <w:t xml:space="preserve"> ISO 1925 : 2001 mendefinisikan </w:t>
      </w:r>
      <w:r w:rsidR="00C67256" w:rsidRPr="00C67256">
        <w:rPr>
          <w:i/>
          <w:lang w:val="en-US"/>
        </w:rPr>
        <w:t>unbalance</w:t>
      </w:r>
      <w:r w:rsidR="00A95481" w:rsidRPr="009E5DB6">
        <w:rPr>
          <w:lang w:val="en-US"/>
        </w:rPr>
        <w:t xml:space="preserve"> atau</w:t>
      </w:r>
      <w:r w:rsidR="00E15DE4" w:rsidRPr="009E5DB6">
        <w:rPr>
          <w:lang w:val="en-US"/>
        </w:rPr>
        <w:t xml:space="preserve"> </w:t>
      </w:r>
      <w:r w:rsidR="00E15DE4" w:rsidRPr="009E5DB6">
        <w:t>ketidakseimbangan sebagai kondisi yang</w:t>
      </w:r>
      <w:r w:rsidR="00A95481" w:rsidRPr="009E5DB6">
        <w:rPr>
          <w:lang w:val="en-US"/>
        </w:rPr>
        <w:t xml:space="preserve"> </w:t>
      </w:r>
      <w:r w:rsidR="00E15DE4" w:rsidRPr="009E5DB6">
        <w:t>ada di rotor ketika gaya atau gerakan getaran</w:t>
      </w:r>
      <w:r w:rsidR="00E15DE4" w:rsidRPr="009E5DB6">
        <w:rPr>
          <w:lang w:val="en-US"/>
        </w:rPr>
        <w:t xml:space="preserve"> yang</w:t>
      </w:r>
      <w:r w:rsidR="00A95481" w:rsidRPr="009E5DB6">
        <w:rPr>
          <w:lang w:val="en-US"/>
        </w:rPr>
        <w:t xml:space="preserve"> </w:t>
      </w:r>
      <w:r w:rsidR="00E15DE4" w:rsidRPr="009E5DB6">
        <w:t>diberikan ke bantalannya sebagai akibat dari gaya sentrifugal</w:t>
      </w:r>
      <w:r w:rsidR="00E15DE4" w:rsidRPr="009E5DB6">
        <w:rPr>
          <w:lang w:val="en-US"/>
        </w:rPr>
        <w:t>.</w:t>
      </w:r>
    </w:p>
    <w:p w14:paraId="177D6FF2" w14:textId="77777777" w:rsidR="003523D3" w:rsidRDefault="0080451A" w:rsidP="0094617D">
      <w:pPr>
        <w:spacing w:line="480" w:lineRule="auto"/>
        <w:ind w:firstLine="426"/>
        <w:jc w:val="both"/>
        <w:rPr>
          <w:lang w:val="en-US"/>
        </w:rPr>
        <w:sectPr w:rsidR="003523D3" w:rsidSect="006D068B">
          <w:footerReference w:type="default" r:id="rId17"/>
          <w:pgSz w:w="11907" w:h="16840" w:code="9"/>
          <w:pgMar w:top="1701" w:right="1701" w:bottom="1701" w:left="2268" w:header="709" w:footer="709" w:gutter="0"/>
          <w:pgNumType w:start="1"/>
          <w:cols w:space="708"/>
          <w:docGrid w:linePitch="360"/>
        </w:sectPr>
      </w:pPr>
      <w:r w:rsidRPr="009E5DB6">
        <w:t xml:space="preserve">Apabila keadaan </w:t>
      </w:r>
      <w:r w:rsidR="00C67256" w:rsidRPr="00C67256">
        <w:rPr>
          <w:i/>
        </w:rPr>
        <w:t>unbalance</w:t>
      </w:r>
      <w:r w:rsidRPr="009E5DB6">
        <w:t xml:space="preserve"> pada rotor tidak dideteksi pada tahap permulaan akan mengakibatkan kerusakan struktur pada rotor itu sendiri. Bila tidak segera ditangani akan mengakibatkan kerusakan komponen lainnya seperti cepat ausnya bearing dan kerugian daya yang tentunya akan mengurangi kualitas produksi. Dan bila sistem mengalami shutdown dari proses produksi yang tentunya menyebabkan hilangnya waktu produktif karena membutuhkan waktu lama untuk perbaikan dan biaya pemeliharaan yang besar karena banyaknya komponen yang harus diganti</w:t>
      </w:r>
      <w:sdt>
        <w:sdtPr>
          <w:id w:val="-1709646545"/>
          <w:citation/>
        </w:sdtPr>
        <w:sdtContent>
          <w:r w:rsidRPr="009E5DB6">
            <w:fldChar w:fldCharType="begin"/>
          </w:r>
          <w:r w:rsidR="000E5327" w:rsidRPr="009E5DB6">
            <w:rPr>
              <w:lang w:val="en-US"/>
            </w:rPr>
            <w:instrText xml:space="preserve">CITATION Tri16 \l 1033 </w:instrText>
          </w:r>
          <w:r w:rsidRPr="009E5DB6">
            <w:fldChar w:fldCharType="separate"/>
          </w:r>
          <w:r w:rsidR="003F4951">
            <w:rPr>
              <w:noProof/>
              <w:lang w:val="en-US"/>
            </w:rPr>
            <w:t xml:space="preserve"> (Hadmoko, Widodo, &amp; Satrio, 2016)</w:t>
          </w:r>
          <w:r w:rsidRPr="009E5DB6">
            <w:fldChar w:fldCharType="end"/>
          </w:r>
        </w:sdtContent>
      </w:sdt>
      <w:r w:rsidR="009F31F5" w:rsidRPr="009E5DB6">
        <w:rPr>
          <w:lang w:val="en-US"/>
        </w:rPr>
        <w:t>.</w:t>
      </w:r>
      <w:r w:rsidR="00880564" w:rsidRPr="009E5DB6">
        <w:rPr>
          <w:lang w:val="en-US"/>
        </w:rPr>
        <w:t xml:space="preserve">Dengan demikian diperlukan </w:t>
      </w:r>
    </w:p>
    <w:p w14:paraId="6FEF2846" w14:textId="3FA470A2" w:rsidR="0077786D" w:rsidRPr="009E5DB6" w:rsidRDefault="00880564" w:rsidP="003523D3">
      <w:pPr>
        <w:spacing w:line="480" w:lineRule="auto"/>
        <w:jc w:val="both"/>
        <w:rPr>
          <w:rFonts w:cs="Times New Roman"/>
          <w:szCs w:val="24"/>
          <w:lang w:val="en-US"/>
        </w:rPr>
      </w:pPr>
      <w:r w:rsidRPr="009E5DB6">
        <w:rPr>
          <w:lang w:val="en-US"/>
        </w:rPr>
        <w:t xml:space="preserve">proses </w:t>
      </w:r>
      <w:r w:rsidR="00C67256" w:rsidRPr="00C67256">
        <w:rPr>
          <w:i/>
          <w:lang w:val="en-US"/>
        </w:rPr>
        <w:t>Balancing</w:t>
      </w:r>
      <w:r w:rsidRPr="009E5DB6">
        <w:rPr>
          <w:lang w:val="en-US"/>
        </w:rPr>
        <w:t xml:space="preserve"> pada komponen yang mengalami </w:t>
      </w:r>
      <w:r w:rsidR="00C67256" w:rsidRPr="00C67256">
        <w:rPr>
          <w:i/>
          <w:lang w:val="en-US"/>
        </w:rPr>
        <w:t>unbalance</w:t>
      </w:r>
      <w:r w:rsidRPr="009E5DB6">
        <w:rPr>
          <w:lang w:val="en-US"/>
        </w:rPr>
        <w:t xml:space="preserve">. Proses </w:t>
      </w:r>
      <w:r w:rsidR="00C67256" w:rsidRPr="00C67256">
        <w:rPr>
          <w:i/>
          <w:lang w:val="en-US"/>
        </w:rPr>
        <w:t>Balancing</w:t>
      </w:r>
      <w:r w:rsidRPr="009E5DB6">
        <w:rPr>
          <w:lang w:val="en-US"/>
        </w:rPr>
        <w:t xml:space="preserve"> bertujua</w:t>
      </w:r>
      <w:r w:rsidR="009F31F5" w:rsidRPr="009E5DB6">
        <w:rPr>
          <w:lang w:val="en-US"/>
        </w:rPr>
        <w:t xml:space="preserve">n untuk mengurangi getaran yang </w:t>
      </w:r>
      <w:r w:rsidRPr="009E5DB6">
        <w:rPr>
          <w:lang w:val="en-US"/>
        </w:rPr>
        <w:t>terjadi pada sistem rotor</w:t>
      </w:r>
      <w:r w:rsidR="006875D5" w:rsidRPr="009E5DB6">
        <w:rPr>
          <w:lang w:val="en-US"/>
        </w:rPr>
        <w:t xml:space="preserve"> dengan menambahkan atau mengurangi massa pada rotor</w:t>
      </w:r>
      <w:r w:rsidRPr="009E5DB6">
        <w:rPr>
          <w:lang w:val="en-US"/>
        </w:rPr>
        <w:t>.</w:t>
      </w:r>
      <w:r w:rsidR="00081083" w:rsidRPr="009E5DB6">
        <w:rPr>
          <w:lang w:val="en-US"/>
        </w:rPr>
        <w:t xml:space="preserve"> </w:t>
      </w:r>
      <w:r w:rsidR="006875D5" w:rsidRPr="009E5DB6">
        <w:rPr>
          <w:rFonts w:cs="Times New Roman"/>
          <w:szCs w:val="24"/>
          <w:lang w:val="en-US"/>
        </w:rPr>
        <w:t xml:space="preserve">Mesin uji </w:t>
      </w:r>
      <w:r w:rsidR="00C67256" w:rsidRPr="00C67256">
        <w:rPr>
          <w:rFonts w:cs="Times New Roman"/>
          <w:i/>
          <w:szCs w:val="24"/>
          <w:lang w:val="en-US"/>
        </w:rPr>
        <w:t>Balancing</w:t>
      </w:r>
      <w:r w:rsidR="006875D5" w:rsidRPr="009E5DB6">
        <w:rPr>
          <w:rFonts w:cs="Times New Roman"/>
          <w:szCs w:val="24"/>
          <w:lang w:val="en-US"/>
        </w:rPr>
        <w:t xml:space="preserve"> dinamis</w:t>
      </w:r>
      <w:r w:rsidRPr="009E5DB6">
        <w:rPr>
          <w:rFonts w:cs="Times New Roman"/>
          <w:szCs w:val="24"/>
        </w:rPr>
        <w:t xml:space="preserve"> </w:t>
      </w:r>
      <w:r w:rsidR="006875D5" w:rsidRPr="009E5DB6">
        <w:rPr>
          <w:rFonts w:cs="Times New Roman"/>
          <w:szCs w:val="24"/>
          <w:lang w:val="en-US"/>
        </w:rPr>
        <w:t xml:space="preserve">dirancang untuk </w:t>
      </w:r>
      <w:r w:rsidR="00081083" w:rsidRPr="009E5DB6">
        <w:rPr>
          <w:rFonts w:cs="Times New Roman"/>
          <w:szCs w:val="24"/>
          <w:lang w:val="en-US"/>
        </w:rPr>
        <w:t xml:space="preserve">melakukan pengujian </w:t>
      </w:r>
      <w:r w:rsidR="00C67256" w:rsidRPr="00C67256">
        <w:rPr>
          <w:rFonts w:cs="Times New Roman"/>
          <w:i/>
          <w:szCs w:val="24"/>
          <w:lang w:val="en-US"/>
        </w:rPr>
        <w:t>Balancing</w:t>
      </w:r>
      <w:r w:rsidR="00081083" w:rsidRPr="009E5DB6">
        <w:rPr>
          <w:rFonts w:cs="Times New Roman"/>
          <w:szCs w:val="24"/>
          <w:lang w:val="en-US"/>
        </w:rPr>
        <w:t xml:space="preserve"> dinamis</w:t>
      </w:r>
      <w:r w:rsidRPr="009E5DB6">
        <w:rPr>
          <w:rFonts w:cs="Times New Roman"/>
          <w:szCs w:val="24"/>
        </w:rPr>
        <w:t xml:space="preserve">. </w:t>
      </w:r>
    </w:p>
    <w:p w14:paraId="68AC2B22" w14:textId="1D7F9C3D" w:rsidR="00F03C02" w:rsidRPr="009E5DB6" w:rsidRDefault="00F03C02" w:rsidP="0094617D">
      <w:pPr>
        <w:spacing w:after="240" w:line="480" w:lineRule="auto"/>
        <w:ind w:firstLine="426"/>
        <w:jc w:val="both"/>
        <w:rPr>
          <w:lang w:val="en-US"/>
        </w:rPr>
      </w:pPr>
      <w:r w:rsidRPr="009E5DB6">
        <w:rPr>
          <w:rFonts w:cs="Times New Roman"/>
          <w:szCs w:val="24"/>
        </w:rPr>
        <w:t xml:space="preserve">Alat uji </w:t>
      </w:r>
      <w:r w:rsidR="00C67256" w:rsidRPr="00C67256">
        <w:rPr>
          <w:rFonts w:cs="Times New Roman"/>
          <w:i/>
          <w:szCs w:val="24"/>
        </w:rPr>
        <w:t>Balancing</w:t>
      </w:r>
      <w:r w:rsidRPr="009E5DB6">
        <w:rPr>
          <w:rFonts w:cs="Times New Roman"/>
          <w:szCs w:val="24"/>
          <w:lang w:val="en-US"/>
        </w:rPr>
        <w:t xml:space="preserve"> yang terdapat pada laboratorium metrologi Program Studi Sarjana Terapan Rekayasa Perancangan Mekanik merupakan alat uji </w:t>
      </w:r>
      <w:r w:rsidR="00C67256" w:rsidRPr="00C67256">
        <w:rPr>
          <w:rFonts w:cs="Times New Roman"/>
          <w:i/>
          <w:szCs w:val="24"/>
          <w:lang w:val="en-US"/>
        </w:rPr>
        <w:t>Balancing</w:t>
      </w:r>
      <w:r w:rsidRPr="009E5DB6">
        <w:rPr>
          <w:rFonts w:cs="Times New Roman"/>
          <w:szCs w:val="24"/>
          <w:lang w:val="en-US"/>
        </w:rPr>
        <w:t xml:space="preserve"> statis sehingga diperlukan pengembangan dan modifikasi terhadap alat uji </w:t>
      </w:r>
      <w:r w:rsidR="00C67256" w:rsidRPr="00C67256">
        <w:rPr>
          <w:rFonts w:cs="Times New Roman"/>
          <w:i/>
          <w:szCs w:val="24"/>
          <w:lang w:val="en-US"/>
        </w:rPr>
        <w:t>Balancing</w:t>
      </w:r>
      <w:r w:rsidRPr="009E5DB6">
        <w:rPr>
          <w:rFonts w:cs="Times New Roman"/>
          <w:szCs w:val="24"/>
          <w:lang w:val="en-US"/>
        </w:rPr>
        <w:t xml:space="preserve"> tersebut.</w:t>
      </w:r>
      <w:r w:rsidRPr="009E5DB6">
        <w:rPr>
          <w:rFonts w:cs="Times New Roman"/>
          <w:szCs w:val="24"/>
        </w:rPr>
        <w:t xml:space="preserve"> </w:t>
      </w:r>
      <w:r w:rsidRPr="009E5DB6">
        <w:rPr>
          <w:rFonts w:cs="Times New Roman"/>
          <w:szCs w:val="24"/>
          <w:lang w:val="en-US"/>
        </w:rPr>
        <w:t xml:space="preserve">Pengembangan alat uji </w:t>
      </w:r>
      <w:r w:rsidRPr="009E5DB6">
        <w:rPr>
          <w:rFonts w:cs="Times New Roman"/>
          <w:szCs w:val="24"/>
        </w:rPr>
        <w:t xml:space="preserve">pada penelitian ini akan dilakukan </w:t>
      </w:r>
      <w:r w:rsidRPr="009E5DB6">
        <w:rPr>
          <w:rFonts w:cs="Times New Roman"/>
          <w:szCs w:val="24"/>
          <w:lang w:val="en-US"/>
        </w:rPr>
        <w:t xml:space="preserve">modifikasi </w:t>
      </w:r>
      <w:r w:rsidRPr="009E5DB6">
        <w:rPr>
          <w:rFonts w:cs="Times New Roman"/>
          <w:szCs w:val="24"/>
        </w:rPr>
        <w:t xml:space="preserve">alat uji </w:t>
      </w:r>
      <w:r w:rsidR="00C67256" w:rsidRPr="00C67256">
        <w:rPr>
          <w:rFonts w:cs="Times New Roman"/>
          <w:i/>
          <w:szCs w:val="24"/>
        </w:rPr>
        <w:t>Balancing</w:t>
      </w:r>
      <w:r w:rsidRPr="009E5DB6">
        <w:rPr>
          <w:rFonts w:cs="Times New Roman"/>
          <w:szCs w:val="24"/>
          <w:lang w:val="en-US"/>
        </w:rPr>
        <w:t xml:space="preserve"> statis menjadi alat </w:t>
      </w:r>
      <w:r w:rsidR="00C67256" w:rsidRPr="00C67256">
        <w:rPr>
          <w:rFonts w:cs="Times New Roman"/>
          <w:i/>
          <w:szCs w:val="24"/>
          <w:lang w:val="en-US"/>
        </w:rPr>
        <w:t>Balancing</w:t>
      </w:r>
      <w:r w:rsidRPr="009E5DB6">
        <w:rPr>
          <w:rFonts w:cs="Times New Roman"/>
          <w:szCs w:val="24"/>
          <w:lang w:val="en-US"/>
        </w:rPr>
        <w:t xml:space="preserve"> dinamis yang dapat menjadi sarana pengujian dan pemahaman konsep </w:t>
      </w:r>
      <w:r w:rsidR="00C67256" w:rsidRPr="00C67256">
        <w:rPr>
          <w:rFonts w:cs="Times New Roman"/>
          <w:i/>
          <w:szCs w:val="24"/>
          <w:lang w:val="en-US"/>
        </w:rPr>
        <w:t>Balancing</w:t>
      </w:r>
      <w:r w:rsidRPr="009E5DB6">
        <w:rPr>
          <w:rFonts w:cs="Times New Roman"/>
          <w:szCs w:val="24"/>
          <w:lang w:val="en-US"/>
        </w:rPr>
        <w:t xml:space="preserve">. Sehingga dapat meningkatkan kompetensi mahasiswa dibidang pengujian </w:t>
      </w:r>
      <w:r w:rsidR="00C67256" w:rsidRPr="00C67256">
        <w:rPr>
          <w:rFonts w:cs="Times New Roman"/>
          <w:i/>
          <w:szCs w:val="24"/>
          <w:lang w:val="en-US"/>
        </w:rPr>
        <w:t>Balancing</w:t>
      </w:r>
      <w:r w:rsidRPr="009E5DB6">
        <w:rPr>
          <w:rFonts w:cs="Times New Roman"/>
          <w:szCs w:val="24"/>
          <w:lang w:val="en-US"/>
        </w:rPr>
        <w:t xml:space="preserve"> terhadap mesin-mesin rotasi.</w:t>
      </w:r>
    </w:p>
    <w:p w14:paraId="627561CA" w14:textId="7DF4F082" w:rsidR="00B07EAD" w:rsidRPr="009E5DB6" w:rsidRDefault="00B07EAD" w:rsidP="00B07EAD">
      <w:pPr>
        <w:pStyle w:val="Heading2"/>
        <w:spacing w:before="0" w:line="480" w:lineRule="auto"/>
        <w:ind w:left="0" w:firstLine="0"/>
      </w:pPr>
      <w:bookmarkStart w:id="33" w:name="_Toc100361713"/>
      <w:bookmarkStart w:id="34" w:name="_Toc100361804"/>
      <w:bookmarkStart w:id="35" w:name="_Toc107363710"/>
      <w:r w:rsidRPr="009E5DB6">
        <w:rPr>
          <w:lang w:val="en-US"/>
        </w:rPr>
        <w:t>Perumusan Masalah dan Batasannya</w:t>
      </w:r>
      <w:bookmarkEnd w:id="33"/>
      <w:bookmarkEnd w:id="34"/>
      <w:bookmarkEnd w:id="35"/>
    </w:p>
    <w:p w14:paraId="4C35764C" w14:textId="371201F4" w:rsidR="00B07EAD" w:rsidRPr="009E5DB6" w:rsidRDefault="00B07EAD" w:rsidP="00B07EAD">
      <w:pPr>
        <w:pStyle w:val="Heading3"/>
        <w:spacing w:before="0" w:line="480" w:lineRule="auto"/>
        <w:ind w:left="709"/>
        <w:rPr>
          <w:lang w:val="en-US"/>
        </w:rPr>
      </w:pPr>
      <w:bookmarkStart w:id="36" w:name="_Toc100361714"/>
      <w:bookmarkStart w:id="37" w:name="_Toc100361805"/>
      <w:bookmarkStart w:id="38" w:name="_Toc107363711"/>
      <w:bookmarkStart w:id="39" w:name="_Hlk85033304"/>
      <w:r w:rsidRPr="009E5DB6">
        <w:rPr>
          <w:lang w:val="en-US"/>
        </w:rPr>
        <w:t>Rumusan Masalah</w:t>
      </w:r>
      <w:bookmarkEnd w:id="36"/>
      <w:bookmarkEnd w:id="37"/>
      <w:bookmarkEnd w:id="38"/>
    </w:p>
    <w:p w14:paraId="3A081B60" w14:textId="291315B8" w:rsidR="00B07EAD" w:rsidRPr="009E5DB6" w:rsidRDefault="00B07EAD" w:rsidP="0094617D">
      <w:pPr>
        <w:spacing w:after="240" w:line="480" w:lineRule="auto"/>
        <w:ind w:left="567"/>
        <w:jc w:val="both"/>
        <w:rPr>
          <w:rFonts w:cs="Times New Roman"/>
          <w:szCs w:val="24"/>
          <w:lang w:val="en-US"/>
        </w:rPr>
      </w:pPr>
      <w:r w:rsidRPr="009E5DB6">
        <w:rPr>
          <w:rFonts w:cs="Times New Roman"/>
          <w:szCs w:val="24"/>
          <w:lang w:val="en-US"/>
        </w:rPr>
        <w:t>1. Bagaimana</w:t>
      </w:r>
      <w:r w:rsidRPr="009E5DB6">
        <w:rPr>
          <w:rFonts w:cs="Times New Roman"/>
          <w:szCs w:val="24"/>
        </w:rPr>
        <w:t xml:space="preserve"> </w:t>
      </w:r>
      <w:r w:rsidRPr="009E5DB6">
        <w:rPr>
          <w:rFonts w:cs="Times New Roman"/>
          <w:szCs w:val="24"/>
          <w:lang w:val="en-US"/>
        </w:rPr>
        <w:t xml:space="preserve">desain </w:t>
      </w:r>
      <w:r w:rsidR="00552F6B">
        <w:rPr>
          <w:rFonts w:cs="Times New Roman"/>
          <w:szCs w:val="24"/>
          <w:lang w:val="en-US"/>
        </w:rPr>
        <w:t>dan pembuatan</w:t>
      </w:r>
      <w:r w:rsidRPr="009E5DB6">
        <w:rPr>
          <w:rFonts w:cs="Times New Roman"/>
          <w:szCs w:val="24"/>
          <w:lang w:val="en-US"/>
        </w:rPr>
        <w:t xml:space="preserve"> </w:t>
      </w:r>
      <w:r w:rsidRPr="009E5DB6">
        <w:rPr>
          <w:rFonts w:cs="Times New Roman"/>
          <w:szCs w:val="24"/>
        </w:rPr>
        <w:t xml:space="preserve">alat uji </w:t>
      </w:r>
      <w:r w:rsidR="00C67256" w:rsidRPr="00C67256">
        <w:rPr>
          <w:rFonts w:cs="Times New Roman"/>
          <w:i/>
          <w:szCs w:val="24"/>
        </w:rPr>
        <w:t>Balancing</w:t>
      </w:r>
      <w:r w:rsidRPr="009E5DB6">
        <w:rPr>
          <w:rFonts w:cs="Times New Roman"/>
          <w:szCs w:val="24"/>
        </w:rPr>
        <w:t xml:space="preserve"> </w:t>
      </w:r>
      <w:r w:rsidRPr="009E5DB6">
        <w:rPr>
          <w:rFonts w:cs="Times New Roman"/>
          <w:szCs w:val="24"/>
          <w:lang w:val="en-US"/>
        </w:rPr>
        <w:t>dinamis ?</w:t>
      </w:r>
    </w:p>
    <w:p w14:paraId="640EFC94" w14:textId="3F8A1DC9" w:rsidR="00B07EAD" w:rsidRPr="009E5DB6" w:rsidRDefault="00B07EAD" w:rsidP="0094617D">
      <w:pPr>
        <w:spacing w:after="240" w:line="480" w:lineRule="auto"/>
        <w:ind w:left="567"/>
        <w:jc w:val="both"/>
        <w:rPr>
          <w:rFonts w:cs="Times New Roman"/>
          <w:szCs w:val="24"/>
          <w:lang w:val="en-US"/>
        </w:rPr>
      </w:pPr>
      <w:r w:rsidRPr="009E5DB6">
        <w:rPr>
          <w:rFonts w:cs="Times New Roman"/>
          <w:szCs w:val="24"/>
          <w:lang w:val="en-US"/>
        </w:rPr>
        <w:t xml:space="preserve">2. Bagaimana prosedur pengujian </w:t>
      </w:r>
      <w:r w:rsidR="00C67256" w:rsidRPr="00C67256">
        <w:rPr>
          <w:rFonts w:cs="Times New Roman"/>
          <w:i/>
          <w:szCs w:val="24"/>
          <w:lang w:val="en-US"/>
        </w:rPr>
        <w:t>Balancing</w:t>
      </w:r>
      <w:r w:rsidRPr="009E5DB6">
        <w:rPr>
          <w:rFonts w:cs="Times New Roman"/>
          <w:szCs w:val="24"/>
          <w:lang w:val="en-US"/>
        </w:rPr>
        <w:t xml:space="preserve"> dinamis menggunakan alat yang dirancang?</w:t>
      </w:r>
    </w:p>
    <w:p w14:paraId="2DFC9747" w14:textId="7ACCDE88" w:rsidR="00B07EAD" w:rsidRPr="009E5DB6" w:rsidRDefault="00B07EAD" w:rsidP="0094617D">
      <w:pPr>
        <w:spacing w:after="240" w:line="480" w:lineRule="auto"/>
        <w:ind w:left="567"/>
        <w:jc w:val="both"/>
        <w:rPr>
          <w:rFonts w:cs="Times New Roman"/>
          <w:szCs w:val="24"/>
          <w:lang w:val="en-US"/>
        </w:rPr>
      </w:pPr>
      <w:r w:rsidRPr="009E5DB6">
        <w:rPr>
          <w:rFonts w:cs="Times New Roman"/>
          <w:szCs w:val="24"/>
          <w:lang w:val="en-US"/>
        </w:rPr>
        <w:t xml:space="preserve">3. Bagaimana hasil pengujian </w:t>
      </w:r>
      <w:r w:rsidR="00C67256" w:rsidRPr="00C67256">
        <w:rPr>
          <w:rFonts w:cs="Times New Roman"/>
          <w:i/>
          <w:szCs w:val="24"/>
          <w:lang w:val="en-US"/>
        </w:rPr>
        <w:t>Balancing</w:t>
      </w:r>
      <w:r w:rsidRPr="009E5DB6">
        <w:rPr>
          <w:rFonts w:cs="Times New Roman"/>
          <w:szCs w:val="24"/>
          <w:lang w:val="en-US"/>
        </w:rPr>
        <w:t xml:space="preserve"> dengan massa </w:t>
      </w:r>
      <w:r w:rsidR="00C67256" w:rsidRPr="00C67256">
        <w:rPr>
          <w:rFonts w:cs="Times New Roman"/>
          <w:i/>
          <w:szCs w:val="24"/>
          <w:lang w:val="en-US"/>
        </w:rPr>
        <w:t>unbalance</w:t>
      </w:r>
      <w:r w:rsidRPr="009E5DB6">
        <w:rPr>
          <w:rFonts w:cs="Times New Roman"/>
          <w:szCs w:val="24"/>
          <w:lang w:val="en-US"/>
        </w:rPr>
        <w:t xml:space="preserve"> sebesar 10 gram</w:t>
      </w:r>
      <w:r w:rsidR="003523D3">
        <w:rPr>
          <w:rFonts w:cs="Times New Roman"/>
          <w:szCs w:val="24"/>
          <w:lang w:val="en-US"/>
        </w:rPr>
        <w:t xml:space="preserve"> pada putaran maksimal 1485 RPM </w:t>
      </w:r>
      <w:r w:rsidRPr="009E5DB6">
        <w:rPr>
          <w:rFonts w:cs="Times New Roman"/>
          <w:szCs w:val="24"/>
          <w:lang w:val="en-US"/>
        </w:rPr>
        <w:t>?</w:t>
      </w:r>
    </w:p>
    <w:p w14:paraId="2D3D2538" w14:textId="68A2577B" w:rsidR="00B07EAD" w:rsidRPr="009E5DB6" w:rsidRDefault="00B07EAD" w:rsidP="00A807CA">
      <w:pPr>
        <w:pStyle w:val="Heading3"/>
        <w:spacing w:line="480" w:lineRule="auto"/>
        <w:ind w:left="709"/>
        <w:rPr>
          <w:lang w:val="en-US"/>
        </w:rPr>
      </w:pPr>
      <w:bookmarkStart w:id="40" w:name="_Toc100361715"/>
      <w:bookmarkStart w:id="41" w:name="_Toc100361806"/>
      <w:bookmarkStart w:id="42" w:name="_Toc107363712"/>
      <w:bookmarkEnd w:id="39"/>
      <w:r w:rsidRPr="009E5DB6">
        <w:rPr>
          <w:lang w:val="en-US"/>
        </w:rPr>
        <w:t>Batasan Masalah</w:t>
      </w:r>
      <w:bookmarkEnd w:id="40"/>
      <w:bookmarkEnd w:id="41"/>
      <w:bookmarkEnd w:id="42"/>
    </w:p>
    <w:p w14:paraId="7B822716" w14:textId="2592E8DC" w:rsidR="00A23792" w:rsidRPr="009E5DB6" w:rsidRDefault="00B07EAD" w:rsidP="0094617D">
      <w:pPr>
        <w:pStyle w:val="ListParagraph"/>
        <w:numPr>
          <w:ilvl w:val="0"/>
          <w:numId w:val="17"/>
        </w:numPr>
        <w:autoSpaceDE w:val="0"/>
        <w:autoSpaceDN w:val="0"/>
        <w:adjustRightInd w:val="0"/>
        <w:spacing w:line="480" w:lineRule="auto"/>
        <w:jc w:val="both"/>
        <w:rPr>
          <w:rFonts w:cs="Times New Roman"/>
          <w:color w:val="000000"/>
          <w:szCs w:val="24"/>
        </w:rPr>
      </w:pPr>
      <w:r w:rsidRPr="009E5DB6">
        <w:rPr>
          <w:rFonts w:cs="Times New Roman"/>
          <w:color w:val="000000"/>
          <w:szCs w:val="24"/>
        </w:rPr>
        <w:t>Proses</w:t>
      </w:r>
      <w:r w:rsidR="00552F6B">
        <w:rPr>
          <w:rFonts w:cs="Times New Roman"/>
          <w:color w:val="000000"/>
          <w:szCs w:val="24"/>
          <w:lang w:val="en-US"/>
        </w:rPr>
        <w:t xml:space="preserve"> fabrikasi alat uji</w:t>
      </w:r>
      <w:r w:rsidRPr="009E5DB6">
        <w:rPr>
          <w:rFonts w:cs="Times New Roman"/>
          <w:color w:val="000000"/>
          <w:szCs w:val="24"/>
        </w:rPr>
        <w:t xml:space="preserve"> </w:t>
      </w:r>
      <w:r w:rsidR="00C67256" w:rsidRPr="00C67256">
        <w:rPr>
          <w:rFonts w:cs="Times New Roman"/>
          <w:i/>
          <w:color w:val="000000"/>
          <w:szCs w:val="24"/>
        </w:rPr>
        <w:t>Balancing</w:t>
      </w:r>
      <w:r w:rsidRPr="009E5DB6">
        <w:rPr>
          <w:rFonts w:cs="Times New Roman"/>
          <w:color w:val="000000"/>
          <w:szCs w:val="24"/>
          <w:lang w:val="en-US"/>
        </w:rPr>
        <w:t xml:space="preserve"> dinamis.</w:t>
      </w:r>
    </w:p>
    <w:p w14:paraId="7005175E" w14:textId="4C8117D9" w:rsidR="00A23792" w:rsidRPr="0094617D" w:rsidRDefault="00B07EAD" w:rsidP="0094617D">
      <w:pPr>
        <w:pStyle w:val="ListParagraph"/>
        <w:numPr>
          <w:ilvl w:val="0"/>
          <w:numId w:val="17"/>
        </w:numPr>
        <w:autoSpaceDE w:val="0"/>
        <w:autoSpaceDN w:val="0"/>
        <w:adjustRightInd w:val="0"/>
        <w:spacing w:line="480" w:lineRule="auto"/>
        <w:jc w:val="both"/>
        <w:rPr>
          <w:rFonts w:cs="Times New Roman"/>
          <w:color w:val="000000"/>
          <w:szCs w:val="24"/>
        </w:rPr>
      </w:pPr>
      <w:r w:rsidRPr="0094617D">
        <w:rPr>
          <w:rFonts w:cs="Times New Roman"/>
          <w:color w:val="000000"/>
          <w:szCs w:val="24"/>
        </w:rPr>
        <w:t xml:space="preserve">Proses pengujian alat/mesin uji </w:t>
      </w:r>
      <w:r w:rsidR="00C67256" w:rsidRPr="00C67256">
        <w:rPr>
          <w:rFonts w:cs="Times New Roman"/>
          <w:i/>
          <w:color w:val="000000"/>
          <w:szCs w:val="24"/>
        </w:rPr>
        <w:t>Balancing</w:t>
      </w:r>
      <w:r w:rsidRPr="0094617D">
        <w:rPr>
          <w:rFonts w:cs="Times New Roman"/>
          <w:color w:val="000000"/>
          <w:szCs w:val="24"/>
        </w:rPr>
        <w:t xml:space="preserve"> </w:t>
      </w:r>
      <w:r w:rsidRPr="0094617D">
        <w:rPr>
          <w:rFonts w:cs="Times New Roman"/>
          <w:color w:val="000000"/>
          <w:szCs w:val="24"/>
          <w:lang w:val="en-US"/>
        </w:rPr>
        <w:t>dinamis</w:t>
      </w:r>
      <w:r w:rsidRPr="0094617D">
        <w:rPr>
          <w:rFonts w:cs="Times New Roman"/>
          <w:color w:val="000000"/>
          <w:szCs w:val="24"/>
        </w:rPr>
        <w:t>.</w:t>
      </w:r>
    </w:p>
    <w:p w14:paraId="76833DEA" w14:textId="6C60F0C1" w:rsidR="00B07EAD" w:rsidRPr="00581424" w:rsidRDefault="00B07EAD" w:rsidP="0094617D">
      <w:pPr>
        <w:pStyle w:val="ListParagraph"/>
        <w:numPr>
          <w:ilvl w:val="0"/>
          <w:numId w:val="17"/>
        </w:numPr>
        <w:autoSpaceDE w:val="0"/>
        <w:autoSpaceDN w:val="0"/>
        <w:adjustRightInd w:val="0"/>
        <w:spacing w:line="480" w:lineRule="auto"/>
        <w:jc w:val="both"/>
        <w:rPr>
          <w:rFonts w:cs="Times New Roman"/>
          <w:color w:val="000000"/>
          <w:szCs w:val="24"/>
        </w:rPr>
      </w:pPr>
      <w:r w:rsidRPr="0094617D">
        <w:rPr>
          <w:rFonts w:cs="Times New Roman"/>
          <w:color w:val="000000"/>
          <w:szCs w:val="24"/>
          <w:lang w:val="en-US"/>
        </w:rPr>
        <w:t xml:space="preserve">Pengujian </w:t>
      </w:r>
      <w:r w:rsidR="00C67256" w:rsidRPr="00C67256">
        <w:rPr>
          <w:rFonts w:cs="Times New Roman"/>
          <w:i/>
          <w:color w:val="000000"/>
          <w:szCs w:val="24"/>
          <w:lang w:val="en-US"/>
        </w:rPr>
        <w:t>Balancing</w:t>
      </w:r>
      <w:r w:rsidRPr="0094617D">
        <w:rPr>
          <w:rFonts w:cs="Times New Roman"/>
          <w:color w:val="000000"/>
          <w:szCs w:val="24"/>
          <w:lang w:val="en-US"/>
        </w:rPr>
        <w:t xml:space="preserve"> dinamis </w:t>
      </w:r>
      <w:r w:rsidR="00552F6B">
        <w:rPr>
          <w:rFonts w:cs="Times New Roman"/>
          <w:color w:val="000000"/>
          <w:szCs w:val="24"/>
          <w:lang w:val="en-US"/>
        </w:rPr>
        <w:t xml:space="preserve">menggunakan </w:t>
      </w:r>
      <w:r w:rsidRPr="0094617D">
        <w:rPr>
          <w:rFonts w:cs="Times New Roman"/>
          <w:color w:val="000000"/>
          <w:szCs w:val="24"/>
          <w:lang w:val="en-US"/>
        </w:rPr>
        <w:t xml:space="preserve">metode </w:t>
      </w:r>
      <w:r w:rsidR="0092039E">
        <w:rPr>
          <w:rFonts w:cs="Times New Roman"/>
          <w:color w:val="000000"/>
          <w:szCs w:val="24"/>
          <w:lang w:val="en-US"/>
        </w:rPr>
        <w:t>4</w:t>
      </w:r>
      <w:r w:rsidRPr="0094617D">
        <w:rPr>
          <w:rFonts w:cs="Times New Roman"/>
          <w:color w:val="000000"/>
          <w:szCs w:val="24"/>
          <w:lang w:val="en-US"/>
        </w:rPr>
        <w:t xml:space="preserve"> massa coba dinamis dengan </w:t>
      </w:r>
      <w:r w:rsidR="00552F6B">
        <w:rPr>
          <w:rFonts w:cs="Times New Roman"/>
          <w:color w:val="000000"/>
          <w:szCs w:val="24"/>
          <w:lang w:val="en-US"/>
        </w:rPr>
        <w:t xml:space="preserve">benda uji  ditambahkan </w:t>
      </w:r>
      <w:r w:rsidRPr="0094617D">
        <w:rPr>
          <w:rFonts w:cs="Times New Roman"/>
          <w:color w:val="000000"/>
          <w:szCs w:val="24"/>
          <w:lang w:val="en-US"/>
        </w:rPr>
        <w:t xml:space="preserve">massa </w:t>
      </w:r>
      <w:r w:rsidR="00C67256" w:rsidRPr="00C67256">
        <w:rPr>
          <w:rFonts w:cs="Times New Roman"/>
          <w:i/>
          <w:color w:val="000000"/>
          <w:szCs w:val="24"/>
          <w:lang w:val="en-US"/>
        </w:rPr>
        <w:t>unbalance</w:t>
      </w:r>
      <w:r w:rsidRPr="0094617D">
        <w:rPr>
          <w:rFonts w:cs="Times New Roman"/>
          <w:color w:val="000000"/>
          <w:szCs w:val="24"/>
          <w:lang w:val="en-US"/>
        </w:rPr>
        <w:t xml:space="preserve"> sebesar 10 gram </w:t>
      </w:r>
      <w:r w:rsidR="0092039E">
        <w:rPr>
          <w:rFonts w:cs="Times New Roman"/>
          <w:color w:val="000000"/>
          <w:szCs w:val="24"/>
          <w:lang w:val="en-US"/>
        </w:rPr>
        <w:t>.</w:t>
      </w:r>
    </w:p>
    <w:p w14:paraId="3AA674FB" w14:textId="42D85601" w:rsidR="00581424" w:rsidRPr="0094617D" w:rsidRDefault="00581424" w:rsidP="0094617D">
      <w:pPr>
        <w:pStyle w:val="ListParagraph"/>
        <w:numPr>
          <w:ilvl w:val="0"/>
          <w:numId w:val="17"/>
        </w:numPr>
        <w:autoSpaceDE w:val="0"/>
        <w:autoSpaceDN w:val="0"/>
        <w:adjustRightInd w:val="0"/>
        <w:spacing w:line="480" w:lineRule="auto"/>
        <w:jc w:val="both"/>
        <w:rPr>
          <w:rFonts w:cs="Times New Roman"/>
          <w:color w:val="000000"/>
          <w:szCs w:val="24"/>
        </w:rPr>
      </w:pPr>
      <w:r>
        <w:rPr>
          <w:rFonts w:cs="Times New Roman"/>
          <w:color w:val="000000"/>
          <w:szCs w:val="24"/>
          <w:lang w:val="en-US"/>
        </w:rPr>
        <w:t xml:space="preserve">Pada pengujian ini, hanya menyeimbangkan benda akibat penambahan massa </w:t>
      </w:r>
      <w:r w:rsidR="00552F6B" w:rsidRPr="00552F6B">
        <w:rPr>
          <w:rFonts w:cs="Times New Roman"/>
          <w:i/>
          <w:iCs/>
          <w:color w:val="000000"/>
          <w:szCs w:val="24"/>
          <w:lang w:val="en-US"/>
        </w:rPr>
        <w:t>unbalance</w:t>
      </w:r>
      <w:r>
        <w:rPr>
          <w:rFonts w:cs="Times New Roman"/>
          <w:color w:val="000000"/>
          <w:szCs w:val="24"/>
          <w:lang w:val="en-US"/>
        </w:rPr>
        <w:t xml:space="preserve">. </w:t>
      </w:r>
    </w:p>
    <w:p w14:paraId="23EB29F4" w14:textId="3A2CEFDB" w:rsidR="00B07EAD" w:rsidRPr="009E5DB6" w:rsidRDefault="00B07EAD" w:rsidP="00B07EAD">
      <w:pPr>
        <w:pStyle w:val="Heading2"/>
        <w:spacing w:line="480" w:lineRule="auto"/>
        <w:rPr>
          <w:lang w:val="en-US"/>
        </w:rPr>
      </w:pPr>
      <w:bookmarkStart w:id="43" w:name="_Toc100361716"/>
      <w:bookmarkStart w:id="44" w:name="_Toc100361807"/>
      <w:bookmarkStart w:id="45" w:name="_Toc107363713"/>
      <w:r w:rsidRPr="009E5DB6">
        <w:rPr>
          <w:lang w:val="en-US"/>
        </w:rPr>
        <w:t>Tujuan</w:t>
      </w:r>
      <w:bookmarkEnd w:id="43"/>
      <w:bookmarkEnd w:id="44"/>
      <w:bookmarkEnd w:id="45"/>
    </w:p>
    <w:p w14:paraId="68F714FA" w14:textId="28E27BF1" w:rsidR="00A23792" w:rsidRPr="009E5DB6" w:rsidRDefault="00B07EAD" w:rsidP="0094617D">
      <w:pPr>
        <w:pStyle w:val="ListParagraph"/>
        <w:numPr>
          <w:ilvl w:val="0"/>
          <w:numId w:val="18"/>
        </w:numPr>
        <w:autoSpaceDE w:val="0"/>
        <w:autoSpaceDN w:val="0"/>
        <w:adjustRightInd w:val="0"/>
        <w:spacing w:line="480" w:lineRule="auto"/>
        <w:ind w:left="567" w:hanging="141"/>
        <w:jc w:val="both"/>
        <w:rPr>
          <w:rFonts w:cs="Times New Roman"/>
          <w:color w:val="000000"/>
          <w:szCs w:val="24"/>
        </w:rPr>
      </w:pPr>
      <w:r w:rsidRPr="009E5DB6">
        <w:rPr>
          <w:rFonts w:cs="Times New Roman"/>
          <w:color w:val="000000"/>
          <w:szCs w:val="24"/>
        </w:rPr>
        <w:t>Me</w:t>
      </w:r>
      <w:r w:rsidRPr="009E5DB6">
        <w:rPr>
          <w:rFonts w:cs="Times New Roman"/>
          <w:color w:val="000000"/>
          <w:szCs w:val="24"/>
          <w:lang w:val="en-US"/>
        </w:rPr>
        <w:t xml:space="preserve">rancang </w:t>
      </w:r>
      <w:r w:rsidRPr="009E5DB6">
        <w:rPr>
          <w:rFonts w:cs="Times New Roman"/>
          <w:color w:val="000000"/>
          <w:szCs w:val="24"/>
        </w:rPr>
        <w:t xml:space="preserve"> alat/mesin</w:t>
      </w:r>
      <w:r w:rsidRPr="009E5DB6">
        <w:rPr>
          <w:rFonts w:cs="Times New Roman"/>
          <w:color w:val="000000"/>
          <w:szCs w:val="24"/>
          <w:lang w:val="en-US"/>
        </w:rPr>
        <w:t xml:space="preserve"> uji </w:t>
      </w:r>
      <w:r w:rsidR="00C67256" w:rsidRPr="00C67256">
        <w:rPr>
          <w:rFonts w:cs="Times New Roman"/>
          <w:i/>
          <w:color w:val="000000"/>
          <w:szCs w:val="24"/>
          <w:lang w:val="en-US"/>
        </w:rPr>
        <w:t>Balancing</w:t>
      </w:r>
      <w:r w:rsidRPr="009E5DB6">
        <w:rPr>
          <w:rFonts w:cs="Times New Roman"/>
          <w:color w:val="000000"/>
          <w:szCs w:val="24"/>
          <w:lang w:val="en-US"/>
        </w:rPr>
        <w:t xml:space="preserve"> dinamis.</w:t>
      </w:r>
      <w:r w:rsidRPr="009E5DB6">
        <w:rPr>
          <w:rFonts w:cs="Times New Roman"/>
          <w:color w:val="000000"/>
          <w:sz w:val="23"/>
          <w:szCs w:val="23"/>
        </w:rPr>
        <w:t xml:space="preserve"> </w:t>
      </w:r>
    </w:p>
    <w:p w14:paraId="5F298C3F" w14:textId="538A6380" w:rsidR="00A23792" w:rsidRPr="009E5DB6" w:rsidRDefault="00B07EAD" w:rsidP="0094617D">
      <w:pPr>
        <w:pStyle w:val="ListParagraph"/>
        <w:numPr>
          <w:ilvl w:val="0"/>
          <w:numId w:val="18"/>
        </w:numPr>
        <w:autoSpaceDE w:val="0"/>
        <w:autoSpaceDN w:val="0"/>
        <w:adjustRightInd w:val="0"/>
        <w:spacing w:line="480" w:lineRule="auto"/>
        <w:ind w:left="567" w:hanging="141"/>
        <w:jc w:val="both"/>
        <w:rPr>
          <w:rFonts w:cs="Times New Roman"/>
          <w:color w:val="000000"/>
          <w:szCs w:val="24"/>
        </w:rPr>
      </w:pPr>
      <w:r w:rsidRPr="009E5DB6">
        <w:rPr>
          <w:rFonts w:cs="Times New Roman"/>
          <w:color w:val="000000"/>
          <w:szCs w:val="24"/>
        </w:rPr>
        <w:t>Men</w:t>
      </w:r>
      <w:r w:rsidR="00D463E5" w:rsidRPr="009E5DB6">
        <w:rPr>
          <w:rFonts w:cs="Times New Roman"/>
          <w:color w:val="000000"/>
          <w:szCs w:val="24"/>
          <w:lang w:val="en-US"/>
        </w:rPr>
        <w:t>ganalisa</w:t>
      </w:r>
      <w:r w:rsidRPr="009E5DB6">
        <w:rPr>
          <w:rFonts w:cs="Times New Roman"/>
          <w:color w:val="000000"/>
          <w:szCs w:val="24"/>
        </w:rPr>
        <w:t xml:space="preserve"> proses pembuatan alat/mesin uji </w:t>
      </w:r>
      <w:r w:rsidR="00C67256" w:rsidRPr="00C67256">
        <w:rPr>
          <w:rFonts w:cs="Times New Roman"/>
          <w:i/>
          <w:color w:val="000000"/>
          <w:szCs w:val="24"/>
        </w:rPr>
        <w:t>Balancing</w:t>
      </w:r>
      <w:r w:rsidRPr="009E5DB6">
        <w:rPr>
          <w:rFonts w:cs="Times New Roman"/>
          <w:color w:val="000000"/>
          <w:szCs w:val="24"/>
        </w:rPr>
        <w:t xml:space="preserve"> </w:t>
      </w:r>
      <w:r w:rsidRPr="009E5DB6">
        <w:rPr>
          <w:rFonts w:cs="Times New Roman"/>
          <w:color w:val="000000"/>
          <w:szCs w:val="24"/>
          <w:lang w:val="en-US"/>
        </w:rPr>
        <w:t>dinamis.</w:t>
      </w:r>
    </w:p>
    <w:p w14:paraId="36D03961" w14:textId="57ED6FCB" w:rsidR="00A23792" w:rsidRPr="009E5DB6" w:rsidRDefault="00B07EAD" w:rsidP="0094617D">
      <w:pPr>
        <w:pStyle w:val="ListParagraph"/>
        <w:numPr>
          <w:ilvl w:val="0"/>
          <w:numId w:val="18"/>
        </w:numPr>
        <w:autoSpaceDE w:val="0"/>
        <w:autoSpaceDN w:val="0"/>
        <w:adjustRightInd w:val="0"/>
        <w:spacing w:line="480" w:lineRule="auto"/>
        <w:ind w:left="567" w:hanging="141"/>
        <w:jc w:val="both"/>
        <w:rPr>
          <w:rFonts w:cs="Times New Roman"/>
          <w:color w:val="000000"/>
          <w:szCs w:val="24"/>
        </w:rPr>
      </w:pPr>
      <w:r w:rsidRPr="009E5DB6">
        <w:rPr>
          <w:rFonts w:cs="Times New Roman"/>
          <w:color w:val="000000"/>
          <w:szCs w:val="24"/>
          <w:lang w:val="en-US"/>
        </w:rPr>
        <w:t>Meng</w:t>
      </w:r>
      <w:r w:rsidR="00D463E5" w:rsidRPr="009E5DB6">
        <w:rPr>
          <w:rFonts w:cs="Times New Roman"/>
          <w:color w:val="000000"/>
          <w:szCs w:val="24"/>
          <w:lang w:val="en-US"/>
        </w:rPr>
        <w:t>analisa</w:t>
      </w:r>
      <w:r w:rsidRPr="009E5DB6">
        <w:rPr>
          <w:rFonts w:cs="Times New Roman"/>
          <w:color w:val="000000"/>
          <w:szCs w:val="24"/>
          <w:lang w:val="en-US"/>
        </w:rPr>
        <w:t xml:space="preserve"> pengujian </w:t>
      </w:r>
      <w:r w:rsidR="00C67256" w:rsidRPr="00C67256">
        <w:rPr>
          <w:rFonts w:cs="Times New Roman"/>
          <w:i/>
          <w:color w:val="000000"/>
          <w:szCs w:val="24"/>
          <w:lang w:val="en-US"/>
        </w:rPr>
        <w:t>balancing</w:t>
      </w:r>
      <w:r w:rsidRPr="009E5DB6">
        <w:rPr>
          <w:rFonts w:cs="Times New Roman"/>
          <w:color w:val="000000"/>
          <w:szCs w:val="24"/>
          <w:lang w:val="en-US"/>
        </w:rPr>
        <w:t xml:space="preserve"> disk dengan variasi penempatan massa uji sebesar 10 gram.</w:t>
      </w:r>
    </w:p>
    <w:p w14:paraId="52277909" w14:textId="0B3F06C1" w:rsidR="00B07EAD" w:rsidRPr="009E5DB6" w:rsidRDefault="00B07EAD" w:rsidP="0094617D">
      <w:pPr>
        <w:pStyle w:val="ListParagraph"/>
        <w:numPr>
          <w:ilvl w:val="0"/>
          <w:numId w:val="18"/>
        </w:numPr>
        <w:autoSpaceDE w:val="0"/>
        <w:autoSpaceDN w:val="0"/>
        <w:adjustRightInd w:val="0"/>
        <w:spacing w:line="480" w:lineRule="auto"/>
        <w:ind w:left="567" w:hanging="141"/>
        <w:jc w:val="both"/>
        <w:rPr>
          <w:rFonts w:cs="Times New Roman"/>
          <w:color w:val="000000"/>
          <w:szCs w:val="24"/>
        </w:rPr>
      </w:pPr>
      <w:r w:rsidRPr="009E5DB6">
        <w:rPr>
          <w:lang w:val="en-US"/>
        </w:rPr>
        <w:t>Me</w:t>
      </w:r>
      <w:r w:rsidR="00D463E5" w:rsidRPr="009E5DB6">
        <w:rPr>
          <w:lang w:val="en-US"/>
        </w:rPr>
        <w:t>nganalisa</w:t>
      </w:r>
      <w:r w:rsidRPr="009E5DB6">
        <w:rPr>
          <w:lang w:val="en-US"/>
        </w:rPr>
        <w:t xml:space="preserve"> kondisi benda uji setelah dilakukan </w:t>
      </w:r>
      <w:r w:rsidR="00C67256" w:rsidRPr="00C67256">
        <w:rPr>
          <w:i/>
          <w:lang w:val="en-US"/>
        </w:rPr>
        <w:t>Balancing</w:t>
      </w:r>
      <w:r w:rsidRPr="009E5DB6">
        <w:rPr>
          <w:lang w:val="en-US"/>
        </w:rPr>
        <w:t xml:space="preserve"> dinamis</w:t>
      </w:r>
      <w:r w:rsidR="0092039E">
        <w:rPr>
          <w:lang w:val="en-US"/>
        </w:rPr>
        <w:t xml:space="preserve"> pada beberapa kecepatan putar.</w:t>
      </w:r>
    </w:p>
    <w:p w14:paraId="75E1F9D6" w14:textId="77575707" w:rsidR="004B429D" w:rsidRDefault="004B429D" w:rsidP="004B429D">
      <w:pPr>
        <w:pStyle w:val="Heading2"/>
        <w:spacing w:line="480" w:lineRule="auto"/>
        <w:jc w:val="both"/>
        <w:rPr>
          <w:lang w:val="en-US"/>
        </w:rPr>
      </w:pPr>
      <w:bookmarkStart w:id="46" w:name="_Toc93132621"/>
      <w:r>
        <w:rPr>
          <w:lang w:val="en-US"/>
        </w:rPr>
        <w:t xml:space="preserve"> </w:t>
      </w:r>
      <w:bookmarkStart w:id="47" w:name="_Toc107363714"/>
      <w:r>
        <w:rPr>
          <w:lang w:val="en-US"/>
        </w:rPr>
        <w:t>Sistematika Penulisan Laporan</w:t>
      </w:r>
      <w:bookmarkEnd w:id="46"/>
      <w:bookmarkEnd w:id="47"/>
    </w:p>
    <w:p w14:paraId="793A87EA" w14:textId="799DB977" w:rsidR="004B429D" w:rsidRDefault="004B429D" w:rsidP="00F85146">
      <w:pPr>
        <w:spacing w:line="480" w:lineRule="auto"/>
        <w:ind w:left="360" w:firstLine="360"/>
        <w:jc w:val="both"/>
        <w:rPr>
          <w:lang w:val="en-US"/>
        </w:rPr>
      </w:pPr>
      <w:r>
        <w:rPr>
          <w:lang w:val="en-US"/>
        </w:rPr>
        <w:t>Dengan pertimbangan dari berbagai referensi, maka Proyek Akhir dengan judul “</w:t>
      </w:r>
      <w:r w:rsidRPr="00A37E5A">
        <w:rPr>
          <w:rFonts w:cs="Times New Roman"/>
          <w:szCs w:val="24"/>
        </w:rPr>
        <w:t xml:space="preserve">Rancang Bangun </w:t>
      </w:r>
      <w:r>
        <w:rPr>
          <w:rFonts w:cs="Times New Roman"/>
          <w:szCs w:val="24"/>
        </w:rPr>
        <w:t xml:space="preserve">Alat Uji </w:t>
      </w:r>
      <w:r w:rsidR="00C67256" w:rsidRPr="00C67256">
        <w:rPr>
          <w:rFonts w:cs="Times New Roman"/>
          <w:i/>
          <w:szCs w:val="24"/>
        </w:rPr>
        <w:t>Balancing</w:t>
      </w:r>
      <w:r>
        <w:rPr>
          <w:rFonts w:cs="Times New Roman"/>
          <w:szCs w:val="24"/>
        </w:rPr>
        <w:t xml:space="preserve"> </w:t>
      </w:r>
      <w:r>
        <w:rPr>
          <w:rFonts w:cs="Times New Roman"/>
          <w:szCs w:val="24"/>
          <w:lang w:val="en-US"/>
        </w:rPr>
        <w:t xml:space="preserve">Dinamis dan Pengujian Dengan Massa </w:t>
      </w:r>
      <w:r w:rsidR="00C67256" w:rsidRPr="00C67256">
        <w:rPr>
          <w:rFonts w:cs="Times New Roman"/>
          <w:i/>
          <w:szCs w:val="24"/>
          <w:lang w:val="en-US"/>
        </w:rPr>
        <w:t>Unbalance</w:t>
      </w:r>
      <w:r>
        <w:rPr>
          <w:rFonts w:cs="Times New Roman"/>
          <w:szCs w:val="24"/>
          <w:lang w:val="en-US"/>
        </w:rPr>
        <w:t xml:space="preserve"> 10 Gram</w:t>
      </w:r>
      <w:r>
        <w:rPr>
          <w:lang w:val="en-US"/>
        </w:rPr>
        <w:t>” ini mempunyai sistematika penulisan sebagai berikut:</w:t>
      </w:r>
    </w:p>
    <w:p w14:paraId="557D21E7" w14:textId="77777777" w:rsidR="004B429D" w:rsidRPr="00335F65" w:rsidRDefault="004B429D" w:rsidP="004B429D">
      <w:pPr>
        <w:spacing w:line="480" w:lineRule="auto"/>
        <w:ind w:left="360"/>
        <w:jc w:val="both"/>
        <w:rPr>
          <w:b/>
          <w:bCs/>
          <w:lang w:val="en-US"/>
        </w:rPr>
      </w:pPr>
      <w:r w:rsidRPr="00335F65">
        <w:rPr>
          <w:b/>
          <w:bCs/>
          <w:lang w:val="en-US"/>
        </w:rPr>
        <w:t>BAB I Pendahuluan</w:t>
      </w:r>
    </w:p>
    <w:p w14:paraId="3C8A8B89" w14:textId="77777777" w:rsidR="004B429D" w:rsidRDefault="004B429D" w:rsidP="004B429D">
      <w:pPr>
        <w:spacing w:line="480" w:lineRule="auto"/>
        <w:ind w:left="360"/>
        <w:jc w:val="both"/>
        <w:rPr>
          <w:lang w:val="en-US"/>
        </w:rPr>
      </w:pPr>
      <w:r>
        <w:rPr>
          <w:lang w:val="en-US"/>
        </w:rPr>
        <w:t>Berisi tentang latar belakang, rumusan masalah, Batasan masalah, tujuan penulisan dan sistematika penulisan Proyek Akhir</w:t>
      </w:r>
    </w:p>
    <w:p w14:paraId="2A17E0D6" w14:textId="77777777" w:rsidR="004B429D" w:rsidRPr="00335F65" w:rsidRDefault="004B429D" w:rsidP="004B429D">
      <w:pPr>
        <w:spacing w:line="480" w:lineRule="auto"/>
        <w:ind w:left="360"/>
        <w:jc w:val="both"/>
        <w:rPr>
          <w:b/>
          <w:bCs/>
          <w:lang w:val="en-US"/>
        </w:rPr>
      </w:pPr>
      <w:r w:rsidRPr="00335F65">
        <w:rPr>
          <w:b/>
          <w:bCs/>
          <w:lang w:val="en-US"/>
        </w:rPr>
        <w:t>BAB II Tinjauan Pustaka</w:t>
      </w:r>
    </w:p>
    <w:p w14:paraId="711931F4" w14:textId="77777777" w:rsidR="004B429D" w:rsidRDefault="004B429D" w:rsidP="004B429D">
      <w:pPr>
        <w:spacing w:line="480" w:lineRule="auto"/>
        <w:ind w:left="360"/>
        <w:jc w:val="both"/>
        <w:rPr>
          <w:lang w:val="en-US"/>
        </w:rPr>
      </w:pPr>
      <w:r>
        <w:rPr>
          <w:lang w:val="en-US"/>
        </w:rPr>
        <w:t>Berisi dasar-dasar teori yang mendukung Proyek Akhir</w:t>
      </w:r>
    </w:p>
    <w:p w14:paraId="6E9E5107" w14:textId="77777777" w:rsidR="004B429D" w:rsidRPr="00335F65" w:rsidRDefault="004B429D" w:rsidP="004B429D">
      <w:pPr>
        <w:spacing w:line="480" w:lineRule="auto"/>
        <w:ind w:left="360"/>
        <w:jc w:val="both"/>
        <w:rPr>
          <w:b/>
          <w:bCs/>
          <w:lang w:val="en-US"/>
        </w:rPr>
      </w:pPr>
      <w:r w:rsidRPr="00335F65">
        <w:rPr>
          <w:b/>
          <w:bCs/>
          <w:lang w:val="en-US"/>
        </w:rPr>
        <w:t>BAB III Metodologi</w:t>
      </w:r>
    </w:p>
    <w:p w14:paraId="4A976F41" w14:textId="7EC6DB5E" w:rsidR="004B429D" w:rsidRDefault="004B429D" w:rsidP="004B429D">
      <w:pPr>
        <w:spacing w:line="480" w:lineRule="auto"/>
        <w:ind w:left="360"/>
        <w:jc w:val="both"/>
        <w:rPr>
          <w:lang w:val="en-US"/>
        </w:rPr>
      </w:pPr>
      <w:r>
        <w:rPr>
          <w:lang w:val="en-US"/>
        </w:rPr>
        <w:t>Berisi Langkah pengerjaan dan diagram alir metodologi Proyek Akhir</w:t>
      </w:r>
    </w:p>
    <w:p w14:paraId="2E93F83E" w14:textId="77777777" w:rsidR="004B429D" w:rsidRPr="00335F65" w:rsidRDefault="004B429D" w:rsidP="004B429D">
      <w:pPr>
        <w:spacing w:line="480" w:lineRule="auto"/>
        <w:ind w:left="360"/>
        <w:jc w:val="both"/>
        <w:rPr>
          <w:b/>
          <w:bCs/>
          <w:lang w:val="en-US"/>
        </w:rPr>
      </w:pPr>
      <w:r w:rsidRPr="00335F65">
        <w:rPr>
          <w:b/>
          <w:bCs/>
          <w:lang w:val="en-US"/>
        </w:rPr>
        <w:t xml:space="preserve">BAB IV Hasil dan Pembahasan </w:t>
      </w:r>
    </w:p>
    <w:p w14:paraId="7DA71E03" w14:textId="77777777" w:rsidR="004B429D" w:rsidRDefault="004B429D" w:rsidP="004B429D">
      <w:pPr>
        <w:spacing w:line="480" w:lineRule="auto"/>
        <w:ind w:left="360"/>
        <w:jc w:val="both"/>
        <w:rPr>
          <w:lang w:val="en-US"/>
        </w:rPr>
      </w:pPr>
      <w:r>
        <w:rPr>
          <w:lang w:val="en-US"/>
        </w:rPr>
        <w:t>Berisi data-data dan hasil pengujian yang telah dilakukan</w:t>
      </w:r>
    </w:p>
    <w:p w14:paraId="0F3761D6" w14:textId="77777777" w:rsidR="004B429D" w:rsidRPr="00335F65" w:rsidRDefault="004B429D" w:rsidP="004B429D">
      <w:pPr>
        <w:spacing w:line="480" w:lineRule="auto"/>
        <w:ind w:left="360"/>
        <w:jc w:val="both"/>
        <w:rPr>
          <w:b/>
          <w:bCs/>
          <w:lang w:val="en-US"/>
        </w:rPr>
      </w:pPr>
      <w:r w:rsidRPr="00335F65">
        <w:rPr>
          <w:b/>
          <w:bCs/>
          <w:lang w:val="en-US"/>
        </w:rPr>
        <w:t>BAB V Penutup</w:t>
      </w:r>
    </w:p>
    <w:p w14:paraId="5AB11540" w14:textId="3D2F103B" w:rsidR="004B429D" w:rsidRPr="00143AB7" w:rsidRDefault="004B429D" w:rsidP="004B429D">
      <w:pPr>
        <w:spacing w:line="480" w:lineRule="auto"/>
        <w:ind w:left="360"/>
        <w:jc w:val="both"/>
        <w:rPr>
          <w:lang w:val="en-US"/>
        </w:rPr>
      </w:pPr>
      <w:r>
        <w:rPr>
          <w:lang w:val="en-US"/>
        </w:rPr>
        <w:t xml:space="preserve">Berisi kesimpulan dan saran mengenai pokok-pokok penting yang diperoleh selama pengujian, yang merupakan jawaban dari permasalahan yang diangkat pada Proyek Akhir kali ini. </w:t>
      </w:r>
      <w:r w:rsidR="006D068B">
        <w:rPr>
          <w:lang w:val="en-US"/>
        </w:rPr>
        <w:t xml:space="preserve"> </w:t>
      </w:r>
    </w:p>
    <w:p w14:paraId="30A73E9F" w14:textId="77777777" w:rsidR="006D068B" w:rsidRDefault="006D068B" w:rsidP="00393A57">
      <w:pPr>
        <w:pStyle w:val="ListParagraph"/>
        <w:spacing w:line="480" w:lineRule="auto"/>
        <w:ind w:left="709"/>
        <w:rPr>
          <w:rFonts w:cs="Times New Roman"/>
          <w:szCs w:val="24"/>
          <w:lang w:val="en-US"/>
        </w:rPr>
        <w:sectPr w:rsidR="006D068B" w:rsidSect="006D068B">
          <w:headerReference w:type="default" r:id="rId18"/>
          <w:footerReference w:type="default" r:id="rId19"/>
          <w:pgSz w:w="11907" w:h="16840" w:code="9"/>
          <w:pgMar w:top="1701" w:right="1701" w:bottom="1701" w:left="2268" w:header="709" w:footer="709" w:gutter="0"/>
          <w:pgNumType w:start="2"/>
          <w:cols w:space="708"/>
          <w:docGrid w:linePitch="360"/>
        </w:sectPr>
      </w:pPr>
    </w:p>
    <w:p w14:paraId="290ED001" w14:textId="755215B4" w:rsidR="00BF4E59" w:rsidRPr="009E5DB6" w:rsidRDefault="00C432DA" w:rsidP="00C432DA">
      <w:pPr>
        <w:pStyle w:val="Heading1"/>
        <w:numPr>
          <w:ilvl w:val="0"/>
          <w:numId w:val="0"/>
        </w:numPr>
        <w:rPr>
          <w:lang w:val="en-US"/>
        </w:rPr>
      </w:pPr>
      <w:bookmarkStart w:id="48" w:name="_Toc100361718"/>
      <w:bookmarkStart w:id="49" w:name="_Toc107363715"/>
      <w:r>
        <w:rPr>
          <w:lang w:val="en-GB"/>
        </w:rPr>
        <w:t>BAB II</w:t>
      </w:r>
      <w:r>
        <w:rPr>
          <w:lang w:val="en-GB"/>
        </w:rPr>
        <w:br/>
      </w:r>
      <w:r w:rsidR="00990762" w:rsidRPr="009E5DB6">
        <w:rPr>
          <w:lang w:val="en-US"/>
        </w:rPr>
        <w:t>TINJAUAN PUS</w:t>
      </w:r>
      <w:r w:rsidR="0077786D" w:rsidRPr="009E5DB6">
        <w:rPr>
          <w:lang w:val="en-US"/>
        </w:rPr>
        <w:t>TAK</w:t>
      </w:r>
      <w:r w:rsidR="00C57E3D" w:rsidRPr="009E5DB6">
        <w:rPr>
          <w:lang w:val="en-US"/>
        </w:rPr>
        <w:t>A</w:t>
      </w:r>
      <w:bookmarkEnd w:id="48"/>
      <w:bookmarkEnd w:id="49"/>
    </w:p>
    <w:p w14:paraId="384E6DF6" w14:textId="77777777" w:rsidR="009926E0" w:rsidRPr="009E5DB6" w:rsidRDefault="009926E0" w:rsidP="009E05F3">
      <w:pPr>
        <w:keepNext/>
        <w:keepLines/>
        <w:numPr>
          <w:ilvl w:val="0"/>
          <w:numId w:val="1"/>
        </w:numPr>
        <w:spacing w:before="240" w:line="480" w:lineRule="auto"/>
        <w:ind w:left="0"/>
        <w:jc w:val="center"/>
        <w:outlineLvl w:val="0"/>
        <w:rPr>
          <w:rFonts w:eastAsia="Times New Roman" w:cs="Times New Roman"/>
          <w:b/>
          <w:vanish/>
          <w:color w:val="000000"/>
          <w:sz w:val="28"/>
          <w:szCs w:val="32"/>
          <w:lang w:val="en-GB"/>
        </w:rPr>
      </w:pPr>
      <w:bookmarkStart w:id="50" w:name="_Toc90372642"/>
      <w:bookmarkStart w:id="51" w:name="_Toc90372714"/>
      <w:bookmarkStart w:id="52" w:name="_Toc90373738"/>
      <w:bookmarkStart w:id="53" w:name="_Toc90374243"/>
      <w:bookmarkStart w:id="54" w:name="_Toc90374550"/>
      <w:bookmarkStart w:id="55" w:name="_Toc90670023"/>
      <w:bookmarkStart w:id="56" w:name="_Toc90670224"/>
      <w:bookmarkStart w:id="57" w:name="_Toc91582264"/>
      <w:bookmarkStart w:id="58" w:name="_Toc91582346"/>
      <w:bookmarkStart w:id="59" w:name="_Toc91584322"/>
      <w:bookmarkStart w:id="60" w:name="_Toc91593242"/>
      <w:bookmarkStart w:id="61" w:name="_Toc92482170"/>
      <w:bookmarkStart w:id="62" w:name="_Toc95308021"/>
      <w:bookmarkStart w:id="63" w:name="_Toc95316046"/>
      <w:bookmarkStart w:id="64" w:name="_Toc95316128"/>
      <w:bookmarkStart w:id="65" w:name="_Toc95872918"/>
      <w:bookmarkStart w:id="66" w:name="_Toc100361403"/>
      <w:bookmarkStart w:id="67" w:name="_Toc100361572"/>
      <w:bookmarkStart w:id="68" w:name="_Toc100361719"/>
      <w:bookmarkStart w:id="69" w:name="_Toc100361752"/>
      <w:bookmarkStart w:id="70" w:name="_Toc100361810"/>
      <w:bookmarkStart w:id="71" w:name="_Toc100602601"/>
      <w:bookmarkStart w:id="72" w:name="_Toc100602637"/>
      <w:bookmarkStart w:id="73" w:name="_Toc100907744"/>
      <w:bookmarkStart w:id="74" w:name="_Toc101736814"/>
      <w:bookmarkStart w:id="75" w:name="_Toc101738616"/>
      <w:bookmarkStart w:id="76" w:name="_Toc101738656"/>
      <w:bookmarkStart w:id="77" w:name="_Toc101776786"/>
      <w:bookmarkStart w:id="78" w:name="_Toc101776828"/>
      <w:bookmarkStart w:id="79" w:name="_Toc104717844"/>
      <w:bookmarkStart w:id="80" w:name="_Toc106034710"/>
      <w:bookmarkStart w:id="81" w:name="_Toc106034784"/>
      <w:bookmarkStart w:id="82" w:name="_Toc106321761"/>
      <w:bookmarkStart w:id="83" w:name="_Toc106834252"/>
      <w:bookmarkStart w:id="84" w:name="_Toc106837858"/>
      <w:bookmarkStart w:id="85" w:name="_Toc106837937"/>
      <w:bookmarkStart w:id="86" w:name="_Toc107363563"/>
      <w:bookmarkStart w:id="87" w:name="_Toc107363640"/>
      <w:bookmarkStart w:id="88" w:name="_Toc107363716"/>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p>
    <w:p w14:paraId="6C06A990" w14:textId="77777777" w:rsidR="00893CDC" w:rsidRPr="009E5DB6" w:rsidRDefault="00893CDC" w:rsidP="00893CDC">
      <w:pPr>
        <w:pStyle w:val="Heading2"/>
        <w:spacing w:line="480" w:lineRule="auto"/>
        <w:rPr>
          <w:lang w:val="en-GB"/>
        </w:rPr>
      </w:pPr>
      <w:bookmarkStart w:id="89" w:name="_Toc100361723"/>
      <w:bookmarkStart w:id="90" w:name="_Toc103774616"/>
      <w:bookmarkStart w:id="91" w:name="_Toc107363717"/>
      <w:r w:rsidRPr="009E5DB6">
        <w:rPr>
          <w:lang w:val="en-GB"/>
        </w:rPr>
        <w:t>Getaran</w:t>
      </w:r>
      <w:bookmarkEnd w:id="89"/>
      <w:bookmarkEnd w:id="90"/>
      <w:bookmarkEnd w:id="91"/>
      <w:r w:rsidRPr="009E5DB6">
        <w:rPr>
          <w:lang w:val="en-GB"/>
        </w:rPr>
        <w:t xml:space="preserve"> </w:t>
      </w:r>
    </w:p>
    <w:p w14:paraId="0C2E23B5" w14:textId="1812ADD6" w:rsidR="00E755A9" w:rsidRDefault="00E755A9" w:rsidP="00E755A9">
      <w:pPr>
        <w:spacing w:line="480" w:lineRule="auto"/>
        <w:ind w:firstLine="709"/>
        <w:jc w:val="both"/>
        <w:rPr>
          <w:lang w:val="en-GB"/>
        </w:rPr>
      </w:pPr>
      <w:bookmarkStart w:id="92" w:name="_Toc104917636"/>
      <w:r w:rsidRPr="009E5DB6">
        <w:rPr>
          <w:lang w:val="en-GB"/>
        </w:rPr>
        <w:t>Getaran adalah gerakan beraturan dan berulang secara kontinyu atau dapat juga berupa gerakan tidak beraturan atau acak</w:t>
      </w:r>
      <w:r>
        <w:rPr>
          <w:lang w:val="en-GB"/>
        </w:rPr>
        <w:t xml:space="preserve"> </w:t>
      </w:r>
      <w:sdt>
        <w:sdtPr>
          <w:rPr>
            <w:lang w:val="en-GB"/>
          </w:rPr>
          <w:id w:val="287092136"/>
          <w:citation/>
        </w:sdtPr>
        <w:sdtContent>
          <w:r>
            <w:rPr>
              <w:lang w:val="en-GB"/>
            </w:rPr>
            <w:fldChar w:fldCharType="begin"/>
          </w:r>
          <w:r>
            <w:rPr>
              <w:lang w:val="en-US"/>
            </w:rPr>
            <w:instrText xml:space="preserve"> CITATION Rob95 \l 1033 </w:instrText>
          </w:r>
          <w:r>
            <w:rPr>
              <w:lang w:val="en-GB"/>
            </w:rPr>
            <w:fldChar w:fldCharType="separate"/>
          </w:r>
          <w:r w:rsidR="003F4951">
            <w:rPr>
              <w:noProof/>
              <w:lang w:val="en-US"/>
            </w:rPr>
            <w:t>(Vierck, 1995)</w:t>
          </w:r>
          <w:r>
            <w:rPr>
              <w:lang w:val="en-GB"/>
            </w:rPr>
            <w:fldChar w:fldCharType="end"/>
          </w:r>
        </w:sdtContent>
      </w:sdt>
      <w:r w:rsidRPr="009E5DB6">
        <w:rPr>
          <w:lang w:val="en-GB"/>
        </w:rPr>
        <w:t xml:space="preserve">. </w:t>
      </w:r>
      <w:r>
        <w:rPr>
          <w:lang w:val="en-GB"/>
        </w:rPr>
        <w:t xml:space="preserve">Bersumber dari buku karya Didik Nurhadiyanto, </w:t>
      </w:r>
      <w:bookmarkStart w:id="93" w:name="_Hlk106890930"/>
      <w:r>
        <w:rPr>
          <w:lang w:val="en-GB"/>
        </w:rPr>
        <w:t xml:space="preserve">Getaran adalah gerakan bolak balik yang berulang dari bagian suatu benda atau mesin dari posisi kesetimbangan statisnya jika keadaan setimbang tersebut terganggu oleh gaya paksa (eksitasi) atau gerakan badan mesin tersebut dan gerakan bolak balik ini biasa disebut osilasi </w:t>
      </w:r>
      <w:sdt>
        <w:sdtPr>
          <w:rPr>
            <w:lang w:val="en-GB"/>
          </w:rPr>
          <w:id w:val="1213921436"/>
          <w:citation/>
        </w:sdtPr>
        <w:sdtContent>
          <w:r>
            <w:rPr>
              <w:lang w:val="en-GB"/>
            </w:rPr>
            <w:fldChar w:fldCharType="begin"/>
          </w:r>
          <w:r>
            <w:rPr>
              <w:lang w:val="en-US"/>
            </w:rPr>
            <w:instrText xml:space="preserve"> CITATION Get15 \l 1033 </w:instrText>
          </w:r>
          <w:r>
            <w:rPr>
              <w:lang w:val="en-GB"/>
            </w:rPr>
            <w:fldChar w:fldCharType="separate"/>
          </w:r>
          <w:r w:rsidR="003F4951">
            <w:rPr>
              <w:noProof/>
              <w:lang w:val="en-US"/>
            </w:rPr>
            <w:t>(Nurhadiyanto, 2015)</w:t>
          </w:r>
          <w:r>
            <w:rPr>
              <w:lang w:val="en-GB"/>
            </w:rPr>
            <w:fldChar w:fldCharType="end"/>
          </w:r>
        </w:sdtContent>
      </w:sdt>
      <w:r>
        <w:rPr>
          <w:lang w:val="en-GB"/>
        </w:rPr>
        <w:t xml:space="preserve">. </w:t>
      </w:r>
      <w:r w:rsidRPr="009E5DB6">
        <w:rPr>
          <w:lang w:val="en-GB"/>
        </w:rPr>
        <w:t>Umumnya getaran dapat timbul akibat adanya gaya yang juga bervariasi dengan waktu. Getaran ditandai dengan perubahan secara periodic dari suatu besaran. Besaran yang menyatakan getaran dapat berupa simpangan, sudut, tekanan, tegangan listrik, kecepatan, dan lain-lain.</w:t>
      </w:r>
    </w:p>
    <w:p w14:paraId="611C8FEC" w14:textId="77777777" w:rsidR="00E755A9" w:rsidRPr="009E5DB6" w:rsidRDefault="00E755A9" w:rsidP="00E755A9">
      <w:pPr>
        <w:spacing w:line="480" w:lineRule="auto"/>
        <w:ind w:firstLine="709"/>
        <w:jc w:val="both"/>
        <w:rPr>
          <w:lang w:val="en-GB"/>
        </w:rPr>
      </w:pPr>
      <w:r>
        <w:rPr>
          <w:lang w:val="en-GB"/>
        </w:rPr>
        <w:t xml:space="preserve">Penyebab utama getaran adalah gaya yang berubah-ubah dalam arah dan besarnya. Penyebab timbulnya getaran menentukan karakteristrik dari getaran itu sendiri. Hal tersebut menjadi alasan mengapa setiap penyebab getaran mempunyai karakteristik getaran tertentu. Penyebab getaran diantaranya adalah </w:t>
      </w:r>
      <w:bookmarkEnd w:id="93"/>
      <w:r>
        <w:rPr>
          <w:lang w:val="en-GB"/>
        </w:rPr>
        <w:t>:</w:t>
      </w:r>
    </w:p>
    <w:p w14:paraId="1FCA4147" w14:textId="7FF243B4" w:rsidR="00E755A9" w:rsidRDefault="00E755A9" w:rsidP="00E755A9">
      <w:pPr>
        <w:pStyle w:val="Heading3"/>
        <w:spacing w:before="0" w:line="480" w:lineRule="auto"/>
        <w:ind w:left="709"/>
        <w:rPr>
          <w:lang w:val="en-US"/>
        </w:rPr>
      </w:pPr>
      <w:r>
        <w:rPr>
          <w:lang w:val="en-US"/>
        </w:rPr>
        <w:t xml:space="preserve">  </w:t>
      </w:r>
      <w:bookmarkStart w:id="94" w:name="_Toc104917633"/>
      <w:bookmarkStart w:id="95" w:name="_Toc107363718"/>
      <w:r>
        <w:rPr>
          <w:lang w:val="en-US"/>
        </w:rPr>
        <w:t>Getaran yang Diakibatkan Ketidakseimbangan (</w:t>
      </w:r>
      <w:r w:rsidR="00C67256" w:rsidRPr="00C67256">
        <w:rPr>
          <w:i/>
          <w:lang w:val="en-US"/>
        </w:rPr>
        <w:t>Unbalance</w:t>
      </w:r>
      <w:r>
        <w:rPr>
          <w:lang w:val="en-US"/>
        </w:rPr>
        <w:t>)</w:t>
      </w:r>
      <w:bookmarkEnd w:id="94"/>
      <w:bookmarkEnd w:id="95"/>
    </w:p>
    <w:p w14:paraId="582145D3" w14:textId="77777777" w:rsidR="006D068B" w:rsidRDefault="00E755A9" w:rsidP="00E755A9">
      <w:pPr>
        <w:spacing w:line="480" w:lineRule="auto"/>
        <w:ind w:firstLine="709"/>
        <w:jc w:val="both"/>
        <w:rPr>
          <w:lang w:val="en-US"/>
        </w:rPr>
        <w:sectPr w:rsidR="006D068B" w:rsidSect="00FB2F59">
          <w:headerReference w:type="default" r:id="rId20"/>
          <w:footerReference w:type="default" r:id="rId21"/>
          <w:pgSz w:w="11907" w:h="16840" w:code="9"/>
          <w:pgMar w:top="1701" w:right="1701" w:bottom="1701" w:left="2268" w:header="709" w:footer="709" w:gutter="0"/>
          <w:pgNumType w:start="5"/>
          <w:cols w:space="708"/>
          <w:docGrid w:linePitch="360"/>
        </w:sectPr>
      </w:pPr>
      <w:r>
        <w:rPr>
          <w:lang w:val="en-US"/>
        </w:rPr>
        <w:t>Getaran yang disebabkan oleh keadaan ketidakseimbangan (</w:t>
      </w:r>
      <w:r w:rsidR="00C67256" w:rsidRPr="00C67256">
        <w:rPr>
          <w:i/>
          <w:lang w:val="en-US"/>
        </w:rPr>
        <w:t>Unbalance</w:t>
      </w:r>
      <w:r>
        <w:rPr>
          <w:lang w:val="en-US"/>
        </w:rPr>
        <w:t>) terjadi pada (1X) RPM elemen yang mengalami ketidakseimbangan dan amplitude getaran sebanding dengan besarnya ketidakseimbangan yang terjadi pada mesin dengan poros putar, amplitudo terbesar dan terukur pada arah radial.</w:t>
      </w:r>
      <w:r w:rsidR="006D068B">
        <w:rPr>
          <w:lang w:val="en-US"/>
        </w:rPr>
        <w:t xml:space="preserve"> </w:t>
      </w:r>
    </w:p>
    <w:p w14:paraId="3502D62A" w14:textId="77777777" w:rsidR="00E755A9" w:rsidRPr="00203BF6" w:rsidRDefault="00E755A9" w:rsidP="00E755A9">
      <w:pPr>
        <w:pStyle w:val="Heading3"/>
        <w:ind w:left="709"/>
      </w:pPr>
      <w:r w:rsidRPr="00203BF6">
        <w:rPr>
          <w:rStyle w:val="Heading3Char"/>
          <w:lang w:val="en-US"/>
        </w:rPr>
        <w:t xml:space="preserve"> </w:t>
      </w:r>
      <w:bookmarkStart w:id="96" w:name="_Toc104917634"/>
      <w:bookmarkStart w:id="97" w:name="_Toc107363719"/>
      <w:r>
        <w:rPr>
          <w:rStyle w:val="Heading3Char"/>
          <w:b/>
          <w:lang w:val="en-US"/>
        </w:rPr>
        <w:t>Getaran yang diakibatkan Ketidaklurusan (</w:t>
      </w:r>
      <w:r>
        <w:rPr>
          <w:rStyle w:val="Heading3Char"/>
          <w:b/>
          <w:i/>
          <w:lang w:val="en-US"/>
        </w:rPr>
        <w:t>Misalignment</w:t>
      </w:r>
      <w:r>
        <w:rPr>
          <w:rStyle w:val="Heading3Char"/>
          <w:b/>
          <w:lang w:val="en-US"/>
        </w:rPr>
        <w:t>)</w:t>
      </w:r>
      <w:bookmarkEnd w:id="96"/>
      <w:bookmarkEnd w:id="97"/>
    </w:p>
    <w:p w14:paraId="48DED5E9" w14:textId="77777777" w:rsidR="00E755A9" w:rsidRDefault="00E755A9" w:rsidP="00E755A9">
      <w:pPr>
        <w:spacing w:line="480" w:lineRule="auto"/>
        <w:ind w:firstLine="709"/>
        <w:jc w:val="both"/>
        <w:rPr>
          <w:lang w:val="en-US"/>
        </w:rPr>
      </w:pPr>
      <w:r>
        <w:rPr>
          <w:lang w:val="en-US"/>
        </w:rPr>
        <w:t>Ketidak lurusan yang terjadi pada 2 poros dan sambungannya dapat menimbulkan getaran. Ketidak lurusan pada sambungan (</w:t>
      </w:r>
      <w:r>
        <w:rPr>
          <w:i/>
          <w:lang w:val="en-US"/>
        </w:rPr>
        <w:t>Coupling</w:t>
      </w:r>
      <w:r>
        <w:rPr>
          <w:lang w:val="en-US"/>
        </w:rPr>
        <w:t>) dapat dibedakan menjadi 3 macam.</w:t>
      </w:r>
    </w:p>
    <w:p w14:paraId="27C11E84" w14:textId="77777777" w:rsidR="00E755A9" w:rsidRDefault="00E755A9" w:rsidP="00E755A9">
      <w:pPr>
        <w:pStyle w:val="ListParagraph"/>
        <w:numPr>
          <w:ilvl w:val="0"/>
          <w:numId w:val="22"/>
        </w:numPr>
        <w:spacing w:line="480" w:lineRule="auto"/>
        <w:ind w:left="709" w:hanging="425"/>
        <w:jc w:val="both"/>
        <w:rPr>
          <w:lang w:val="en-US"/>
        </w:rPr>
      </w:pPr>
      <w:r>
        <w:rPr>
          <w:i/>
          <w:lang w:val="en-US"/>
        </w:rPr>
        <w:t>Angular Misaignment</w:t>
      </w:r>
      <w:r>
        <w:rPr>
          <w:lang w:val="en-US"/>
        </w:rPr>
        <w:t xml:space="preserve"> yaitu ketika sumbu poros membentuk sudut dengan besaran tertentu</w:t>
      </w:r>
    </w:p>
    <w:p w14:paraId="36BC83BF" w14:textId="77777777" w:rsidR="00E755A9" w:rsidRDefault="00E755A9" w:rsidP="00E755A9">
      <w:pPr>
        <w:pStyle w:val="ListParagraph"/>
        <w:spacing w:line="480" w:lineRule="auto"/>
        <w:ind w:left="709"/>
        <w:jc w:val="center"/>
        <w:rPr>
          <w:lang w:val="en-US"/>
        </w:rPr>
      </w:pPr>
      <w:r>
        <w:rPr>
          <w:noProof/>
          <w:lang w:val="en-US"/>
        </w:rPr>
        <w:drawing>
          <wp:inline distT="0" distB="0" distL="0" distR="0" wp14:anchorId="200A7AA7" wp14:editId="4D10162F">
            <wp:extent cx="1903122" cy="979714"/>
            <wp:effectExtent l="0" t="0" r="1905"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2"/>
                    <a:stretch>
                      <a:fillRect/>
                    </a:stretch>
                  </pic:blipFill>
                  <pic:spPr>
                    <a:xfrm>
                      <a:off x="0" y="0"/>
                      <a:ext cx="1916338" cy="986518"/>
                    </a:xfrm>
                    <a:prstGeom prst="rect">
                      <a:avLst/>
                    </a:prstGeom>
                  </pic:spPr>
                </pic:pic>
              </a:graphicData>
            </a:graphic>
          </wp:inline>
        </w:drawing>
      </w:r>
    </w:p>
    <w:p w14:paraId="79170F66" w14:textId="15B17355" w:rsidR="00E755A9" w:rsidRPr="004408F2" w:rsidRDefault="00F84787" w:rsidP="00F84787">
      <w:pPr>
        <w:pStyle w:val="Caption"/>
        <w:jc w:val="center"/>
        <w:rPr>
          <w:b w:val="0"/>
          <w:i/>
          <w:lang w:val="en-US"/>
        </w:rPr>
      </w:pPr>
      <w:bookmarkStart w:id="98" w:name="_Toc105021313"/>
      <w:bookmarkStart w:id="99" w:name="_Toc106837260"/>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1</w:t>
      </w:r>
      <w:r w:rsidRPr="003C7356">
        <w:rPr>
          <w:b w:val="0"/>
        </w:rPr>
        <w:fldChar w:fldCharType="end"/>
      </w:r>
      <w:r w:rsidR="003C7356">
        <w:rPr>
          <w:b w:val="0"/>
          <w:lang w:val="en-US"/>
        </w:rPr>
        <w:t xml:space="preserve">. </w:t>
      </w:r>
      <w:r w:rsidR="00E755A9" w:rsidRPr="003C7356">
        <w:rPr>
          <w:b w:val="0"/>
          <w:i/>
          <w:lang w:val="en-US"/>
        </w:rPr>
        <w:t>Angular</w:t>
      </w:r>
      <w:r w:rsidR="00E755A9">
        <w:rPr>
          <w:b w:val="0"/>
          <w:i/>
          <w:lang w:val="en-US"/>
        </w:rPr>
        <w:t xml:space="preserve"> Misalignment</w:t>
      </w:r>
      <w:bookmarkEnd w:id="98"/>
      <w:bookmarkEnd w:id="99"/>
    </w:p>
    <w:p w14:paraId="04B6B42B" w14:textId="77777777" w:rsidR="00E755A9" w:rsidRDefault="00E755A9" w:rsidP="00E755A9">
      <w:pPr>
        <w:pStyle w:val="ListParagraph"/>
        <w:numPr>
          <w:ilvl w:val="0"/>
          <w:numId w:val="22"/>
        </w:numPr>
        <w:spacing w:line="480" w:lineRule="auto"/>
        <w:ind w:left="709" w:hanging="425"/>
        <w:jc w:val="both"/>
        <w:rPr>
          <w:lang w:val="en-US"/>
        </w:rPr>
      </w:pPr>
      <w:r>
        <w:rPr>
          <w:i/>
          <w:lang w:val="en-US"/>
        </w:rPr>
        <w:t>Offset Misalignment</w:t>
      </w:r>
      <w:r>
        <w:rPr>
          <w:lang w:val="en-US"/>
        </w:rPr>
        <w:t xml:space="preserve"> yaitu jika sumbu kedua poros secara parallel dan tidak berhimpit satu sama lain.</w:t>
      </w:r>
    </w:p>
    <w:p w14:paraId="702A8FB0" w14:textId="77777777" w:rsidR="00E755A9" w:rsidRDefault="00E755A9" w:rsidP="00E755A9">
      <w:pPr>
        <w:pStyle w:val="ListParagraph"/>
        <w:spacing w:line="480" w:lineRule="auto"/>
        <w:ind w:left="709"/>
        <w:jc w:val="center"/>
        <w:rPr>
          <w:lang w:val="en-US"/>
        </w:rPr>
      </w:pPr>
      <w:r>
        <w:rPr>
          <w:noProof/>
          <w:lang w:val="en-US"/>
        </w:rPr>
        <w:drawing>
          <wp:inline distT="0" distB="0" distL="0" distR="0" wp14:anchorId="7D2FE7C8" wp14:editId="31DBD446">
            <wp:extent cx="2257425" cy="1200150"/>
            <wp:effectExtent l="0" t="0" r="9525"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3"/>
                    <a:stretch>
                      <a:fillRect/>
                    </a:stretch>
                  </pic:blipFill>
                  <pic:spPr>
                    <a:xfrm>
                      <a:off x="0" y="0"/>
                      <a:ext cx="2257425" cy="1200150"/>
                    </a:xfrm>
                    <a:prstGeom prst="rect">
                      <a:avLst/>
                    </a:prstGeom>
                  </pic:spPr>
                </pic:pic>
              </a:graphicData>
            </a:graphic>
          </wp:inline>
        </w:drawing>
      </w:r>
    </w:p>
    <w:p w14:paraId="2BD74A60" w14:textId="45AF4727" w:rsidR="00E755A9" w:rsidRPr="004408F2" w:rsidRDefault="003C7356" w:rsidP="003C7356">
      <w:pPr>
        <w:pStyle w:val="Caption"/>
        <w:jc w:val="center"/>
        <w:rPr>
          <w:b w:val="0"/>
          <w:lang w:val="en-US"/>
        </w:rPr>
      </w:pPr>
      <w:bookmarkStart w:id="100" w:name="_Toc105021314"/>
      <w:bookmarkStart w:id="101" w:name="_Toc106837261"/>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2</w:t>
      </w:r>
      <w:r w:rsidRPr="003C7356">
        <w:rPr>
          <w:b w:val="0"/>
        </w:rPr>
        <w:fldChar w:fldCharType="end"/>
      </w:r>
      <w:r w:rsidRPr="003C7356">
        <w:rPr>
          <w:b w:val="0"/>
          <w:lang w:val="en-US"/>
        </w:rPr>
        <w:t>.</w:t>
      </w:r>
      <w:r>
        <w:rPr>
          <w:b w:val="0"/>
          <w:lang w:val="en-US"/>
        </w:rPr>
        <w:t xml:space="preserve"> </w:t>
      </w:r>
      <w:r w:rsidR="00E755A9">
        <w:rPr>
          <w:b w:val="0"/>
          <w:i/>
          <w:lang w:val="en-US"/>
        </w:rPr>
        <w:t>Offset Alignment</w:t>
      </w:r>
      <w:bookmarkEnd w:id="100"/>
      <w:bookmarkEnd w:id="101"/>
    </w:p>
    <w:p w14:paraId="7D4D0D07" w14:textId="77777777" w:rsidR="00E755A9" w:rsidRDefault="00E755A9" w:rsidP="00E755A9">
      <w:pPr>
        <w:pStyle w:val="ListParagraph"/>
        <w:numPr>
          <w:ilvl w:val="0"/>
          <w:numId w:val="22"/>
        </w:numPr>
        <w:spacing w:line="480" w:lineRule="auto"/>
        <w:ind w:left="709" w:hanging="425"/>
        <w:jc w:val="both"/>
        <w:rPr>
          <w:lang w:val="en-US"/>
        </w:rPr>
      </w:pPr>
      <w:r>
        <w:rPr>
          <w:lang w:val="en-US"/>
        </w:rPr>
        <w:t xml:space="preserve">Kombinasi dari ketidak lurusan </w:t>
      </w:r>
      <w:r>
        <w:rPr>
          <w:i/>
          <w:lang w:val="en-US"/>
        </w:rPr>
        <w:t xml:space="preserve">angular </w:t>
      </w:r>
      <w:r>
        <w:rPr>
          <w:lang w:val="en-US"/>
        </w:rPr>
        <w:t>dan</w:t>
      </w:r>
      <w:r>
        <w:rPr>
          <w:i/>
          <w:lang w:val="en-US"/>
        </w:rPr>
        <w:t xml:space="preserve"> offset</w:t>
      </w:r>
      <w:r>
        <w:rPr>
          <w:lang w:val="en-US"/>
        </w:rPr>
        <w:t xml:space="preserve"> secara bersamaan dalam satu sistem sambungan.</w:t>
      </w:r>
    </w:p>
    <w:p w14:paraId="0FF9C2AD" w14:textId="77777777" w:rsidR="00E755A9" w:rsidRDefault="00E755A9" w:rsidP="00E755A9">
      <w:pPr>
        <w:pStyle w:val="ListParagraph"/>
        <w:spacing w:line="480" w:lineRule="auto"/>
        <w:ind w:left="709"/>
        <w:jc w:val="center"/>
        <w:rPr>
          <w:lang w:val="en-US"/>
        </w:rPr>
      </w:pPr>
      <w:r>
        <w:rPr>
          <w:noProof/>
          <w:lang w:val="en-US"/>
        </w:rPr>
        <w:drawing>
          <wp:inline distT="0" distB="0" distL="0" distR="0" wp14:anchorId="596B5B91" wp14:editId="06A4B73A">
            <wp:extent cx="1829322" cy="1212112"/>
            <wp:effectExtent l="0" t="0" r="0" b="762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4"/>
                    <a:stretch>
                      <a:fillRect/>
                    </a:stretch>
                  </pic:blipFill>
                  <pic:spPr>
                    <a:xfrm>
                      <a:off x="0" y="0"/>
                      <a:ext cx="1841268" cy="1220027"/>
                    </a:xfrm>
                    <a:prstGeom prst="rect">
                      <a:avLst/>
                    </a:prstGeom>
                  </pic:spPr>
                </pic:pic>
              </a:graphicData>
            </a:graphic>
          </wp:inline>
        </w:drawing>
      </w:r>
    </w:p>
    <w:p w14:paraId="7BAE2782" w14:textId="5DCA512C" w:rsidR="00E755A9" w:rsidRDefault="003C7356" w:rsidP="003C7356">
      <w:pPr>
        <w:pStyle w:val="Caption"/>
        <w:jc w:val="center"/>
        <w:rPr>
          <w:b w:val="0"/>
          <w:i/>
          <w:lang w:val="en-US"/>
        </w:rPr>
      </w:pPr>
      <w:bookmarkStart w:id="102" w:name="_Toc105021315"/>
      <w:bookmarkStart w:id="103" w:name="_Toc106837262"/>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3</w:t>
      </w:r>
      <w:r w:rsidRPr="003C7356">
        <w:rPr>
          <w:b w:val="0"/>
        </w:rPr>
        <w:fldChar w:fldCharType="end"/>
      </w:r>
      <w:r w:rsidRPr="003C7356">
        <w:rPr>
          <w:b w:val="0"/>
          <w:lang w:val="en-US"/>
        </w:rPr>
        <w:t>.</w:t>
      </w:r>
      <w:r w:rsidR="00E755A9">
        <w:rPr>
          <w:b w:val="0"/>
          <w:i/>
          <w:lang w:val="en-US"/>
        </w:rPr>
        <w:t>Combination Angular/Offset Misalignment</w:t>
      </w:r>
      <w:bookmarkEnd w:id="102"/>
      <w:bookmarkEnd w:id="103"/>
    </w:p>
    <w:p w14:paraId="632E9D10" w14:textId="77777777" w:rsidR="00E755A9" w:rsidRDefault="00E755A9" w:rsidP="00E755A9">
      <w:pPr>
        <w:pStyle w:val="Heading3"/>
        <w:spacing w:line="480" w:lineRule="auto"/>
        <w:ind w:left="567" w:hanging="578"/>
        <w:rPr>
          <w:lang w:val="en-GB"/>
        </w:rPr>
      </w:pPr>
      <w:bookmarkStart w:id="104" w:name="_Toc104917635"/>
      <w:bookmarkStart w:id="105" w:name="_Toc107363720"/>
      <w:r>
        <w:rPr>
          <w:lang w:val="en-GB"/>
        </w:rPr>
        <w:t>Getaran Akibar Kelonggaran Mekanis</w:t>
      </w:r>
      <w:bookmarkEnd w:id="104"/>
      <w:bookmarkEnd w:id="105"/>
    </w:p>
    <w:p w14:paraId="0E4C4BF4" w14:textId="312815DA" w:rsidR="00E755A9" w:rsidRPr="001C75EF" w:rsidRDefault="00E755A9" w:rsidP="00E755A9">
      <w:pPr>
        <w:spacing w:line="480" w:lineRule="auto"/>
        <w:ind w:firstLine="709"/>
        <w:jc w:val="both"/>
        <w:rPr>
          <w:lang w:val="en-GB"/>
        </w:rPr>
      </w:pPr>
      <w:r>
        <w:rPr>
          <w:lang w:val="en-GB"/>
        </w:rPr>
        <w:t xml:space="preserve">Getran jenis ini bias terjadi akibat ada baut yang kendor, kelonggaran pada </w:t>
      </w:r>
      <w:r>
        <w:rPr>
          <w:i/>
          <w:lang w:val="en-GB"/>
        </w:rPr>
        <w:t>bearing</w:t>
      </w:r>
      <w:r>
        <w:rPr>
          <w:lang w:val="en-GB"/>
        </w:rPr>
        <w:t xml:space="preserve"> berlebih, atau terdapat retak pada struktur </w:t>
      </w:r>
      <w:r>
        <w:rPr>
          <w:i/>
          <w:lang w:val="en-GB"/>
        </w:rPr>
        <w:t>bearing</w:t>
      </w:r>
      <w:r>
        <w:rPr>
          <w:lang w:val="en-GB"/>
        </w:rPr>
        <w:t xml:space="preserve">. </w:t>
      </w:r>
      <w:r w:rsidRPr="009E5DB6">
        <w:rPr>
          <w:lang w:val="en-GB"/>
        </w:rPr>
        <w:t>Dalam hubungannya dengan k</w:t>
      </w:r>
      <w:r>
        <w:rPr>
          <w:lang w:val="en-GB"/>
        </w:rPr>
        <w:t>etidakseimbangan benda berputar</w:t>
      </w:r>
      <w:r w:rsidRPr="009E5DB6">
        <w:rPr>
          <w:lang w:val="en-GB"/>
        </w:rPr>
        <w:t xml:space="preserve">, </w:t>
      </w:r>
      <w:r w:rsidRPr="009E5DB6">
        <w:rPr>
          <w:lang w:val="en-US"/>
        </w:rPr>
        <w:t xml:space="preserve">ISO 1925 : 2001 mendefinisikan </w:t>
      </w:r>
      <w:r w:rsidR="00C67256" w:rsidRPr="00C67256">
        <w:rPr>
          <w:i/>
          <w:lang w:val="en-US"/>
        </w:rPr>
        <w:t>unbalance</w:t>
      </w:r>
      <w:r w:rsidRPr="009E5DB6">
        <w:rPr>
          <w:lang w:val="en-US"/>
        </w:rPr>
        <w:t xml:space="preserve"> atau </w:t>
      </w:r>
      <w:r w:rsidRPr="009E5DB6">
        <w:t>ketidakseimbangan sebagai kondisi yang</w:t>
      </w:r>
      <w:r w:rsidRPr="009E5DB6">
        <w:rPr>
          <w:lang w:val="en-US"/>
        </w:rPr>
        <w:t xml:space="preserve"> </w:t>
      </w:r>
      <w:r w:rsidRPr="009E5DB6">
        <w:t>ada di rotor ketika gaya atau gerakan getaran</w:t>
      </w:r>
      <w:r w:rsidRPr="009E5DB6">
        <w:rPr>
          <w:lang w:val="en-US"/>
        </w:rPr>
        <w:t xml:space="preserve"> yang </w:t>
      </w:r>
      <w:r w:rsidRPr="009E5DB6">
        <w:t>diberikan ke bantalannya sebagai akibat dari gaya sentrifugal</w:t>
      </w:r>
      <w:r w:rsidRPr="009E5DB6">
        <w:rPr>
          <w:lang w:val="en-US"/>
        </w:rPr>
        <w:t>. Getaran terjadi akibat adanya gaya sentrifugal yang timbul akibat ke</w:t>
      </w:r>
      <w:r>
        <w:rPr>
          <w:lang w:val="en-US"/>
        </w:rPr>
        <w:t>tidakseimbangan benda berputar.</w:t>
      </w:r>
    </w:p>
    <w:p w14:paraId="2842EE85" w14:textId="77777777" w:rsidR="00E755A9" w:rsidRDefault="00E755A9" w:rsidP="00E755A9">
      <w:pPr>
        <w:pStyle w:val="Heading2"/>
        <w:tabs>
          <w:tab w:val="left" w:pos="709"/>
        </w:tabs>
        <w:spacing w:line="480" w:lineRule="auto"/>
        <w:ind w:left="709" w:hanging="709"/>
        <w:rPr>
          <w:lang w:val="en-US"/>
        </w:rPr>
      </w:pPr>
      <w:bookmarkStart w:id="106" w:name="_Toc107363721"/>
      <w:r>
        <w:rPr>
          <w:lang w:val="en-US"/>
        </w:rPr>
        <w:t>Karakteristik Getaran</w:t>
      </w:r>
      <w:bookmarkEnd w:id="92"/>
      <w:bookmarkEnd w:id="106"/>
    </w:p>
    <w:p w14:paraId="2AC51ADE" w14:textId="77777777" w:rsidR="00E755A9" w:rsidRDefault="00E755A9" w:rsidP="00E755A9">
      <w:pPr>
        <w:spacing w:line="480" w:lineRule="auto"/>
        <w:ind w:firstLine="709"/>
        <w:rPr>
          <w:lang w:val="en-US"/>
        </w:rPr>
      </w:pPr>
      <w:r>
        <w:rPr>
          <w:lang w:val="en-US"/>
        </w:rPr>
        <w:t>Memperlajari karakteristik getaran dapat membantu mengetahui kondisi mesin dan kerusakan mekanis pada mesin. Karakteristik getaran dapat dipelajari dengan membuat grafik pergerakan beban terhadap waktu,</w:t>
      </w:r>
    </w:p>
    <w:p w14:paraId="66A4731D" w14:textId="77777777" w:rsidR="00E755A9" w:rsidRDefault="00E755A9" w:rsidP="00E755A9">
      <w:pPr>
        <w:spacing w:line="240" w:lineRule="auto"/>
        <w:ind w:firstLine="709"/>
        <w:jc w:val="center"/>
        <w:rPr>
          <w:lang w:val="en-US"/>
        </w:rPr>
      </w:pPr>
      <w:r>
        <w:rPr>
          <w:noProof/>
          <w:lang w:val="en-US"/>
        </w:rPr>
        <w:drawing>
          <wp:inline distT="0" distB="0" distL="0" distR="0" wp14:anchorId="148FD405" wp14:editId="6CC5787D">
            <wp:extent cx="2363190" cy="1966224"/>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5"/>
                    <a:stretch>
                      <a:fillRect/>
                    </a:stretch>
                  </pic:blipFill>
                  <pic:spPr>
                    <a:xfrm>
                      <a:off x="0" y="0"/>
                      <a:ext cx="2364053" cy="1966942"/>
                    </a:xfrm>
                    <a:prstGeom prst="rect">
                      <a:avLst/>
                    </a:prstGeom>
                  </pic:spPr>
                </pic:pic>
              </a:graphicData>
            </a:graphic>
          </wp:inline>
        </w:drawing>
      </w:r>
    </w:p>
    <w:p w14:paraId="4DE10FC7" w14:textId="2D071032" w:rsidR="00E755A9" w:rsidRPr="00B12B03" w:rsidRDefault="003C7356" w:rsidP="003C7356">
      <w:pPr>
        <w:pStyle w:val="Caption"/>
        <w:jc w:val="center"/>
        <w:rPr>
          <w:b w:val="0"/>
          <w:lang w:val="en-US"/>
        </w:rPr>
      </w:pPr>
      <w:bookmarkStart w:id="107" w:name="_Toc105021316"/>
      <w:bookmarkStart w:id="108" w:name="_Toc106837263"/>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4</w:t>
      </w:r>
      <w:r w:rsidRPr="003C7356">
        <w:rPr>
          <w:b w:val="0"/>
        </w:rPr>
        <w:fldChar w:fldCharType="end"/>
      </w:r>
      <w:r w:rsidRPr="003C7356">
        <w:rPr>
          <w:b w:val="0"/>
          <w:lang w:val="en-US"/>
        </w:rPr>
        <w:t>.</w:t>
      </w:r>
      <w:r>
        <w:rPr>
          <w:b w:val="0"/>
          <w:lang w:val="en-US"/>
        </w:rPr>
        <w:t xml:space="preserve"> </w:t>
      </w:r>
      <w:r w:rsidR="00E755A9" w:rsidRPr="00B12B03">
        <w:rPr>
          <w:b w:val="0"/>
          <w:lang w:val="en-US"/>
        </w:rPr>
        <w:t>Karakteristik Getaran</w:t>
      </w:r>
      <w:bookmarkEnd w:id="107"/>
      <w:bookmarkEnd w:id="108"/>
    </w:p>
    <w:p w14:paraId="4E2722E1" w14:textId="77777777" w:rsidR="00E755A9" w:rsidRPr="005D6FD4" w:rsidRDefault="00E755A9" w:rsidP="00E755A9">
      <w:pPr>
        <w:spacing w:line="480" w:lineRule="auto"/>
        <w:ind w:firstLine="709"/>
        <w:jc w:val="both"/>
        <w:rPr>
          <w:lang w:val="en-US"/>
        </w:rPr>
      </w:pPr>
      <w:r>
        <w:rPr>
          <w:lang w:val="en-US"/>
        </w:rPr>
        <w:t xml:space="preserve">Gerakan satu siklus getaran ditunjukan dengan gerak beban dari posisi netralnya ke batas atas kemudian kembali ke posisi netral atau kesetimbangan dan bergerak lagi ke batas bawah kemudian kembali keposisi kesetimbangan. Waktu untuk melakukan gerak satu siklus ini disebut </w:t>
      </w:r>
      <w:r w:rsidRPr="00C67256">
        <w:rPr>
          <w:iCs/>
          <w:lang w:val="en-US"/>
        </w:rPr>
        <w:t>Periode,</w:t>
      </w:r>
      <w:r>
        <w:rPr>
          <w:lang w:val="en-US"/>
        </w:rPr>
        <w:t xml:space="preserve"> sedangkan jumlah siklus yang dihasilkan dalam satu interval waktu tertentu disebut dengan </w:t>
      </w:r>
      <w:r w:rsidRPr="00C67256">
        <w:rPr>
          <w:iCs/>
          <w:lang w:val="en-US"/>
        </w:rPr>
        <w:t xml:space="preserve">frekuensi. </w:t>
      </w:r>
      <w:r>
        <w:rPr>
          <w:lang w:val="en-US"/>
        </w:rPr>
        <w:t>Dalam analisa getaran mesin, frekuensi lebih berguna karena berhubungan dengan putaran suatu mesin (rpm).</w:t>
      </w:r>
    </w:p>
    <w:p w14:paraId="4E71E68E" w14:textId="77777777" w:rsidR="00E755A9" w:rsidRDefault="00E755A9" w:rsidP="00E755A9">
      <w:pPr>
        <w:pStyle w:val="Heading3"/>
        <w:spacing w:line="480" w:lineRule="auto"/>
        <w:ind w:left="709"/>
        <w:rPr>
          <w:lang w:val="en-US"/>
        </w:rPr>
      </w:pPr>
      <w:r>
        <w:rPr>
          <w:lang w:val="en-US"/>
        </w:rPr>
        <w:t xml:space="preserve">   </w:t>
      </w:r>
      <w:bookmarkStart w:id="109" w:name="_Toc104917637"/>
      <w:bookmarkStart w:id="110" w:name="_Toc107363722"/>
      <w:r>
        <w:rPr>
          <w:lang w:val="en-US"/>
        </w:rPr>
        <w:t>Frekuensi Getaran</w:t>
      </w:r>
      <w:bookmarkEnd w:id="109"/>
      <w:bookmarkEnd w:id="110"/>
    </w:p>
    <w:p w14:paraId="02A6C71B" w14:textId="77777777" w:rsidR="00E755A9" w:rsidRDefault="00E755A9" w:rsidP="00E755A9">
      <w:pPr>
        <w:spacing w:line="480" w:lineRule="auto"/>
        <w:ind w:firstLine="709"/>
        <w:jc w:val="both"/>
        <w:rPr>
          <w:lang w:val="en-US"/>
        </w:rPr>
      </w:pPr>
      <w:r>
        <w:rPr>
          <w:lang w:val="en-US"/>
        </w:rPr>
        <w:t xml:space="preserve">Frekuensi adalah jumlah siklus pada tiap satuan waktu yang besarnya dapat dinyatakan dengan siklus perdetik </w:t>
      </w:r>
      <w:r>
        <w:rPr>
          <w:i/>
          <w:lang w:val="en-US"/>
        </w:rPr>
        <w:t>cycles per second</w:t>
      </w:r>
      <w:r>
        <w:rPr>
          <w:lang w:val="en-US"/>
        </w:rPr>
        <w:t xml:space="preserve"> (cps) atau siklus per menit </w:t>
      </w:r>
      <w:r>
        <w:rPr>
          <w:i/>
          <w:lang w:val="en-US"/>
        </w:rPr>
        <w:t>cycles per minute</w:t>
      </w:r>
      <w:r>
        <w:rPr>
          <w:lang w:val="en-US"/>
        </w:rPr>
        <w:t xml:space="preserve"> (cpm).  Dalam analisis getaran mesin sangat penting untuk mengetahui frekuensi getaran untuk menunjukan masalah yang terjadi pada mesin tersebut. Pada mesin-mesin rotasi biasa ditemukan fenomena meningkatnya amplitude getaran pada putaran tertentu yang biasa disebut dengan putaran kritis (</w:t>
      </w:r>
      <w:r>
        <w:rPr>
          <w:i/>
          <w:lang w:val="en-US"/>
        </w:rPr>
        <w:t>Critical Speed</w:t>
      </w:r>
      <w:r>
        <w:rPr>
          <w:lang w:val="en-US"/>
        </w:rPr>
        <w:t>) dan akan berulang pada putaran selanjutnya.</w:t>
      </w:r>
    </w:p>
    <w:p w14:paraId="53311167" w14:textId="77777777" w:rsidR="00E755A9" w:rsidRPr="005715A9" w:rsidRDefault="00E755A9" w:rsidP="00E755A9">
      <w:pPr>
        <w:spacing w:line="480" w:lineRule="auto"/>
        <w:ind w:firstLine="709"/>
        <w:jc w:val="both"/>
        <w:rPr>
          <w:lang w:val="en-US"/>
        </w:rPr>
      </w:pPr>
      <w:r>
        <w:rPr>
          <w:lang w:val="en-US"/>
        </w:rPr>
        <w:t>Putaran kritis merupakan putaran yang bersesuaian dengan frekkuensi (fn) sebuah benda atau sistem yang bergetar. Frekuensi putar akan mengakibatkan amplitude getaran yang paling besar.</w:t>
      </w:r>
    </w:p>
    <w:p w14:paraId="1C7577E9" w14:textId="77777777" w:rsidR="00E755A9" w:rsidRDefault="00E755A9" w:rsidP="00E755A9">
      <w:pPr>
        <w:pStyle w:val="Heading3"/>
        <w:spacing w:line="480" w:lineRule="auto"/>
        <w:ind w:left="709"/>
        <w:rPr>
          <w:lang w:val="en-US"/>
        </w:rPr>
      </w:pPr>
      <w:r>
        <w:rPr>
          <w:lang w:val="en-US"/>
        </w:rPr>
        <w:t xml:space="preserve">   </w:t>
      </w:r>
      <w:bookmarkStart w:id="111" w:name="_Toc104917638"/>
      <w:bookmarkStart w:id="112" w:name="_Toc107363723"/>
      <w:r>
        <w:rPr>
          <w:lang w:val="en-US"/>
        </w:rPr>
        <w:t>Amplitudo</w:t>
      </w:r>
      <w:bookmarkEnd w:id="111"/>
      <w:bookmarkEnd w:id="112"/>
    </w:p>
    <w:p w14:paraId="6185E7CE" w14:textId="32E3391C" w:rsidR="00E755A9" w:rsidRDefault="00E755A9" w:rsidP="00E755A9">
      <w:pPr>
        <w:spacing w:line="480" w:lineRule="auto"/>
        <w:ind w:firstLine="709"/>
        <w:jc w:val="both"/>
        <w:rPr>
          <w:lang w:val="en-US"/>
        </w:rPr>
      </w:pPr>
      <w:r>
        <w:rPr>
          <w:lang w:val="en-US"/>
        </w:rPr>
        <w:t xml:space="preserve">Ampitudo adalah ukuran atau besarnya sinyal getaran yang dihasilkan </w:t>
      </w:r>
      <w:sdt>
        <w:sdtPr>
          <w:rPr>
            <w:lang w:val="en-US"/>
          </w:rPr>
          <w:id w:val="86590255"/>
          <w:citation/>
        </w:sdtPr>
        <w:sdtContent>
          <w:r>
            <w:rPr>
              <w:lang w:val="en-US"/>
            </w:rPr>
            <w:fldChar w:fldCharType="begin"/>
          </w:r>
          <w:r>
            <w:rPr>
              <w:lang w:val="en-US"/>
            </w:rPr>
            <w:instrText xml:space="preserve"> CITATION Ibn19 \l 1033 </w:instrText>
          </w:r>
          <w:r>
            <w:rPr>
              <w:lang w:val="en-US"/>
            </w:rPr>
            <w:fldChar w:fldCharType="separate"/>
          </w:r>
          <w:r w:rsidR="003F4951">
            <w:rPr>
              <w:noProof/>
              <w:lang w:val="en-US"/>
            </w:rPr>
            <w:t>(Swandono, 2019)</w:t>
          </w:r>
          <w:r>
            <w:rPr>
              <w:lang w:val="en-US"/>
            </w:rPr>
            <w:fldChar w:fldCharType="end"/>
          </w:r>
        </w:sdtContent>
      </w:sdt>
      <w:r>
        <w:rPr>
          <w:lang w:val="en-US"/>
        </w:rPr>
        <w:t>. Amplitudo yang didapatkan dari sinyal getaran berfungsi untuk mengidentifikasi gangguan yang terjadi. Semakin tinggi atau besar nilai amplitude, maka menandakan semakin besar juga gangguan yang terjadi. Pengukuran getaran mesin, amplitude dipresentasikan sebagai Simpangan (</w:t>
      </w:r>
      <w:r w:rsidR="00C67256" w:rsidRPr="00C67256">
        <w:rPr>
          <w:i/>
          <w:lang w:val="en-US"/>
        </w:rPr>
        <w:t>Displacement</w:t>
      </w:r>
      <w:r>
        <w:rPr>
          <w:lang w:val="en-US"/>
        </w:rPr>
        <w:t>), Kecepatan getaran (</w:t>
      </w:r>
      <w:r w:rsidR="00C67256" w:rsidRPr="00C67256">
        <w:rPr>
          <w:i/>
          <w:lang w:val="en-US"/>
        </w:rPr>
        <w:t>Velocity</w:t>
      </w:r>
      <w:r>
        <w:rPr>
          <w:lang w:val="en-US"/>
        </w:rPr>
        <w:t>), dan Percepatan getaran (</w:t>
      </w:r>
      <w:r w:rsidR="00C67256" w:rsidRPr="00C67256">
        <w:rPr>
          <w:i/>
          <w:lang w:val="en-US"/>
        </w:rPr>
        <w:t>Acceleration</w:t>
      </w:r>
      <w:r>
        <w:rPr>
          <w:lang w:val="en-US"/>
        </w:rPr>
        <w:t xml:space="preserve">). Hubungan antaran simpangan, kecepatan, dan percepatan digambarkan pada gambar </w:t>
      </w:r>
      <w:r w:rsidR="00A84720">
        <w:rPr>
          <w:lang w:val="en-US"/>
        </w:rPr>
        <w:t>2.5 dibawah ini :</w:t>
      </w:r>
    </w:p>
    <w:p w14:paraId="691AB295" w14:textId="77777777" w:rsidR="00E755A9" w:rsidRDefault="00E755A9" w:rsidP="00E755A9">
      <w:pPr>
        <w:jc w:val="center"/>
        <w:rPr>
          <w:lang w:val="en-US"/>
        </w:rPr>
      </w:pPr>
      <w:r>
        <w:rPr>
          <w:noProof/>
          <w:lang w:val="en-US"/>
        </w:rPr>
        <w:drawing>
          <wp:inline distT="0" distB="0" distL="0" distR="0" wp14:anchorId="6EAC5637" wp14:editId="56B3C7DB">
            <wp:extent cx="3877891" cy="2026920"/>
            <wp:effectExtent l="0" t="0" r="889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6"/>
                    <a:stretch>
                      <a:fillRect/>
                    </a:stretch>
                  </pic:blipFill>
                  <pic:spPr>
                    <a:xfrm>
                      <a:off x="0" y="0"/>
                      <a:ext cx="3922811" cy="2050399"/>
                    </a:xfrm>
                    <a:prstGeom prst="rect">
                      <a:avLst/>
                    </a:prstGeom>
                  </pic:spPr>
                </pic:pic>
              </a:graphicData>
            </a:graphic>
          </wp:inline>
        </w:drawing>
      </w:r>
    </w:p>
    <w:p w14:paraId="4041FBC9" w14:textId="6B0F0F82" w:rsidR="00E755A9" w:rsidRDefault="003C7356" w:rsidP="003C7356">
      <w:pPr>
        <w:pStyle w:val="Caption"/>
        <w:jc w:val="center"/>
        <w:rPr>
          <w:b w:val="0"/>
          <w:lang w:val="en-US"/>
        </w:rPr>
      </w:pPr>
      <w:bookmarkStart w:id="113" w:name="_Toc105021317"/>
      <w:bookmarkStart w:id="114" w:name="_Toc106837264"/>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5</w:t>
      </w:r>
      <w:r w:rsidRPr="003C7356">
        <w:rPr>
          <w:b w:val="0"/>
        </w:rPr>
        <w:fldChar w:fldCharType="end"/>
      </w:r>
      <w:r w:rsidR="00E755A9" w:rsidRPr="000D58DD">
        <w:rPr>
          <w:b w:val="0"/>
          <w:lang w:val="en-US"/>
        </w:rPr>
        <w:t xml:space="preserve">. </w:t>
      </w:r>
      <w:r w:rsidR="00E755A9">
        <w:rPr>
          <w:b w:val="0"/>
          <w:lang w:val="en-US"/>
        </w:rPr>
        <w:t>Hubungan Antara Simpangan, Kecepatan, dan Percepatan Getaran</w:t>
      </w:r>
      <w:bookmarkEnd w:id="113"/>
      <w:bookmarkEnd w:id="114"/>
    </w:p>
    <w:p w14:paraId="3E6518F3" w14:textId="31A0A300" w:rsidR="00E755A9" w:rsidRDefault="00E755A9" w:rsidP="00E755A9">
      <w:pPr>
        <w:pStyle w:val="ListParagraph"/>
        <w:numPr>
          <w:ilvl w:val="0"/>
          <w:numId w:val="38"/>
        </w:numPr>
        <w:spacing w:line="480" w:lineRule="auto"/>
        <w:ind w:hanging="436"/>
        <w:jc w:val="both"/>
        <w:rPr>
          <w:lang w:val="en-US"/>
        </w:rPr>
      </w:pPr>
      <w:r>
        <w:rPr>
          <w:lang w:val="en-US"/>
        </w:rPr>
        <w:t>Simpangan (</w:t>
      </w:r>
      <w:r w:rsidR="00C67256" w:rsidRPr="00C67256">
        <w:rPr>
          <w:i/>
          <w:lang w:val="en-US"/>
        </w:rPr>
        <w:t>Displacement</w:t>
      </w:r>
      <w:r>
        <w:rPr>
          <w:lang w:val="en-US"/>
        </w:rPr>
        <w:t>)</w:t>
      </w:r>
    </w:p>
    <w:p w14:paraId="477AEE54" w14:textId="2A5D9F33" w:rsidR="00E755A9" w:rsidRDefault="00E755A9" w:rsidP="00E755A9">
      <w:pPr>
        <w:pStyle w:val="ListParagraph"/>
        <w:spacing w:line="480" w:lineRule="auto"/>
        <w:jc w:val="both"/>
        <w:rPr>
          <w:lang w:val="en-US"/>
        </w:rPr>
      </w:pPr>
      <w:r>
        <w:rPr>
          <w:lang w:val="en-US"/>
        </w:rPr>
        <w:t>Simpangan adalah gerakan suatu titik tertentu yang tidak bergerak tetap, hal ini menggambarkan tingkat getar. Jarak dari suatu puncak (A) ke puncak yang lain (C) disebut dengan perpindahan dari puncak ke puncak (</w:t>
      </w:r>
      <w:r w:rsidR="007560EC" w:rsidRPr="007560EC">
        <w:rPr>
          <w:i/>
          <w:lang w:val="en-US"/>
        </w:rPr>
        <w:t>peak</w:t>
      </w:r>
      <w:r>
        <w:rPr>
          <w:i/>
          <w:lang w:val="en-US"/>
        </w:rPr>
        <w:t xml:space="preserve"> to </w:t>
      </w:r>
      <w:r w:rsidR="007560EC" w:rsidRPr="007560EC">
        <w:rPr>
          <w:i/>
          <w:lang w:val="en-US"/>
        </w:rPr>
        <w:t>peak</w:t>
      </w:r>
      <w:r>
        <w:rPr>
          <w:i/>
          <w:lang w:val="en-US"/>
        </w:rPr>
        <w:t xml:space="preserve"> </w:t>
      </w:r>
      <w:r w:rsidR="00C67256" w:rsidRPr="00C67256">
        <w:rPr>
          <w:i/>
          <w:lang w:val="en-US"/>
        </w:rPr>
        <w:t>displacement</w:t>
      </w:r>
      <w:r>
        <w:rPr>
          <w:lang w:val="en-US"/>
        </w:rPr>
        <w:t>). Simpangan pada umumnya dinyatakan dalam satuan micron (</w:t>
      </w:r>
      <w:r>
        <w:rPr>
          <w:rFonts w:ascii="Arial" w:hAnsi="Arial"/>
          <w:lang w:val="en-US"/>
        </w:rPr>
        <w:t>μ</w:t>
      </w:r>
      <w:r>
        <w:rPr>
          <w:lang w:val="en-US"/>
        </w:rPr>
        <w:t>m) atau mils.</w:t>
      </w:r>
    </w:p>
    <w:p w14:paraId="5215F45E" w14:textId="77777777" w:rsidR="00E755A9" w:rsidRDefault="00E755A9" w:rsidP="00E755A9">
      <w:pPr>
        <w:pStyle w:val="ListParagraph"/>
        <w:spacing w:line="480" w:lineRule="auto"/>
        <w:jc w:val="both"/>
        <w:rPr>
          <w:lang w:val="en-US"/>
        </w:rPr>
      </w:pPr>
      <w:r>
        <w:rPr>
          <w:lang w:val="en-US"/>
        </w:rPr>
        <w:t>1</w:t>
      </w:r>
      <w:r w:rsidRPr="003F5562">
        <w:rPr>
          <w:rFonts w:ascii="Arial" w:hAnsi="Arial"/>
          <w:lang w:val="en-US"/>
        </w:rPr>
        <w:t xml:space="preserve"> </w:t>
      </w:r>
      <w:r>
        <w:rPr>
          <w:rFonts w:ascii="Arial" w:hAnsi="Arial"/>
          <w:lang w:val="en-US"/>
        </w:rPr>
        <w:t>μ</w:t>
      </w:r>
      <w:r>
        <w:rPr>
          <w:lang w:val="en-US"/>
        </w:rPr>
        <w:t>m = 0.001 mm</w:t>
      </w:r>
    </w:p>
    <w:p w14:paraId="2F4C8A8C" w14:textId="77777777" w:rsidR="00E755A9" w:rsidRPr="001C75EF" w:rsidRDefault="00E755A9" w:rsidP="00E755A9">
      <w:pPr>
        <w:pStyle w:val="ListParagraph"/>
        <w:spacing w:line="480" w:lineRule="auto"/>
        <w:jc w:val="both"/>
        <w:rPr>
          <w:lang w:val="en-US"/>
        </w:rPr>
      </w:pPr>
      <w:r>
        <w:rPr>
          <w:lang w:val="en-US"/>
        </w:rPr>
        <w:t>1 mils = 0.001 Inch</w:t>
      </w:r>
    </w:p>
    <w:p w14:paraId="266BF2E1" w14:textId="6D245B3F" w:rsidR="00E755A9" w:rsidRDefault="00E755A9" w:rsidP="00E755A9">
      <w:pPr>
        <w:pStyle w:val="ListParagraph"/>
        <w:numPr>
          <w:ilvl w:val="0"/>
          <w:numId w:val="38"/>
        </w:numPr>
        <w:spacing w:line="480" w:lineRule="auto"/>
        <w:ind w:hanging="436"/>
        <w:jc w:val="both"/>
        <w:rPr>
          <w:lang w:val="en-US"/>
        </w:rPr>
      </w:pPr>
      <w:r>
        <w:rPr>
          <w:lang w:val="en-US"/>
        </w:rPr>
        <w:t>Kecepatan Getaran (</w:t>
      </w:r>
      <w:r w:rsidR="00C67256" w:rsidRPr="00C67256">
        <w:rPr>
          <w:i/>
          <w:lang w:val="en-US"/>
        </w:rPr>
        <w:t>Velocity</w:t>
      </w:r>
      <w:r>
        <w:rPr>
          <w:lang w:val="en-US"/>
        </w:rPr>
        <w:t>)</w:t>
      </w:r>
    </w:p>
    <w:p w14:paraId="1651694C" w14:textId="7FD171A9" w:rsidR="00E755A9" w:rsidRDefault="00E755A9" w:rsidP="00E755A9">
      <w:pPr>
        <w:pStyle w:val="ListParagraph"/>
        <w:spacing w:line="480" w:lineRule="auto"/>
        <w:jc w:val="both"/>
        <w:rPr>
          <w:lang w:val="en-US"/>
        </w:rPr>
      </w:pPr>
      <w:r>
        <w:rPr>
          <w:lang w:val="en-US"/>
        </w:rPr>
        <w:t>Getaran merupaka suatu gerakan, maka getaran pasti mempunyai kecepatan. Kecepatan maksimum terjadi pada titik B (posisi netral) sedangkan kecepatan minimum (=0) terjadi pada titik A dan titik C. Kecepatan getaran ini biasanya dalam satuan mm/det (</w:t>
      </w:r>
      <w:r w:rsidR="007560EC" w:rsidRPr="007560EC">
        <w:rPr>
          <w:i/>
          <w:lang w:val="en-US"/>
        </w:rPr>
        <w:t>peak</w:t>
      </w:r>
      <w:r>
        <w:rPr>
          <w:lang w:val="en-US"/>
        </w:rPr>
        <w:t xml:space="preserve">). Karena kecepatan selalu berubah secara sinusoida, maka banyak digunakan juga satuan inch/sec (rms). Nilai </w:t>
      </w:r>
      <w:r w:rsidR="007560EC" w:rsidRPr="007560EC">
        <w:rPr>
          <w:i/>
          <w:lang w:val="en-US"/>
        </w:rPr>
        <w:t>peak</w:t>
      </w:r>
      <w:r>
        <w:rPr>
          <w:lang w:val="en-US"/>
        </w:rPr>
        <w:t xml:space="preserve"> (=1,414 x nilai rms). Tidak jarang ditemukan  penggunaan satuan inch/sec (</w:t>
      </w:r>
      <w:r w:rsidR="007560EC" w:rsidRPr="007560EC">
        <w:rPr>
          <w:i/>
          <w:lang w:val="en-US"/>
        </w:rPr>
        <w:t>peak</w:t>
      </w:r>
      <w:r>
        <w:rPr>
          <w:lang w:val="en-US"/>
        </w:rPr>
        <w:t>) atau inch/sec (rms)  dengan nilai 1 inch = 25,4 mm.</w:t>
      </w:r>
    </w:p>
    <w:p w14:paraId="4C414DFE" w14:textId="0D7D287B" w:rsidR="00E755A9" w:rsidRPr="001C75EF" w:rsidRDefault="00E755A9" w:rsidP="00E755A9">
      <w:pPr>
        <w:pStyle w:val="ListParagraph"/>
        <w:numPr>
          <w:ilvl w:val="0"/>
          <w:numId w:val="38"/>
        </w:numPr>
        <w:spacing w:line="480" w:lineRule="auto"/>
        <w:ind w:hanging="436"/>
        <w:jc w:val="both"/>
        <w:rPr>
          <w:lang w:val="en-US"/>
        </w:rPr>
      </w:pPr>
      <w:r>
        <w:rPr>
          <w:lang w:val="en-US"/>
        </w:rPr>
        <w:t>Percepatan Getaran (</w:t>
      </w:r>
      <w:r w:rsidR="00C67256" w:rsidRPr="00C67256">
        <w:rPr>
          <w:i/>
          <w:lang w:val="en-US"/>
        </w:rPr>
        <w:t>Acceleration</w:t>
      </w:r>
      <w:r>
        <w:rPr>
          <w:lang w:val="en-US"/>
        </w:rPr>
        <w:t>)</w:t>
      </w:r>
    </w:p>
    <w:p w14:paraId="0059EAC2" w14:textId="73D8F866" w:rsidR="00E755A9" w:rsidRPr="000D58DD" w:rsidRDefault="00E755A9" w:rsidP="00E755A9">
      <w:pPr>
        <w:spacing w:line="480" w:lineRule="auto"/>
        <w:ind w:left="709"/>
        <w:jc w:val="both"/>
        <w:rPr>
          <w:lang w:val="en-US"/>
        </w:rPr>
      </w:pPr>
      <w:r>
        <w:rPr>
          <w:lang w:val="en-US"/>
        </w:rPr>
        <w:t xml:space="preserve">Parameter lain yang penting dalam menentukan karakteristik getaran adalah Percepatan. Secara teknis, percepatan adalah laju perubahan dari kecepatan. Pada titik A atau C, kecepatan getaran adalah nol. Tetapi pada bagian-bagian tersebut akan mengalami percepatan yang maksimum. Sedangkan pada titik B (netral) percepatan getaran adalah nol. Secara umum percepatan getaran dinyatakan dalam satuan “g’s’ </w:t>
      </w:r>
      <w:r w:rsidR="007560EC" w:rsidRPr="007560EC">
        <w:rPr>
          <w:i/>
          <w:lang w:val="en-US"/>
        </w:rPr>
        <w:t>peak</w:t>
      </w:r>
      <w:r>
        <w:rPr>
          <w:lang w:val="en-US"/>
        </w:rPr>
        <w:t>”, dimana satu “g” adalah percepatan yang disebabkan oleh gaya gravitasi pada permukaan bumi.</w:t>
      </w:r>
    </w:p>
    <w:p w14:paraId="2ADB07B2" w14:textId="14E4F4C0" w:rsidR="00893CDC" w:rsidRPr="009E5DB6" w:rsidRDefault="00893CDC" w:rsidP="00893CDC">
      <w:pPr>
        <w:pStyle w:val="Heading2"/>
        <w:spacing w:line="480" w:lineRule="auto"/>
        <w:rPr>
          <w:lang w:val="en-GB"/>
        </w:rPr>
      </w:pPr>
      <w:r w:rsidRPr="009E5DB6">
        <w:rPr>
          <w:lang w:val="en-GB"/>
        </w:rPr>
        <w:t xml:space="preserve">     </w:t>
      </w:r>
      <w:bookmarkStart w:id="115" w:name="_Toc100361721"/>
      <w:bookmarkStart w:id="116" w:name="_Toc103774618"/>
      <w:bookmarkStart w:id="117" w:name="_Toc107363724"/>
      <w:r w:rsidRPr="009E5DB6">
        <w:rPr>
          <w:lang w:val="en-GB"/>
        </w:rPr>
        <w:t>Kondisi Tak Seimbang (</w:t>
      </w:r>
      <w:r w:rsidR="00C67256" w:rsidRPr="00C67256">
        <w:rPr>
          <w:i/>
          <w:lang w:val="en-GB"/>
        </w:rPr>
        <w:t>Unbalance</w:t>
      </w:r>
      <w:r w:rsidRPr="009E5DB6">
        <w:rPr>
          <w:lang w:val="en-GB"/>
        </w:rPr>
        <w:t>)</w:t>
      </w:r>
      <w:bookmarkEnd w:id="115"/>
      <w:bookmarkEnd w:id="116"/>
      <w:bookmarkEnd w:id="117"/>
      <w:r w:rsidRPr="009E5DB6">
        <w:rPr>
          <w:lang w:val="en-GB"/>
        </w:rPr>
        <w:t xml:space="preserve"> </w:t>
      </w:r>
    </w:p>
    <w:p w14:paraId="2FC31420" w14:textId="1D7FA62F" w:rsidR="00893CDC" w:rsidRPr="009E5DB6" w:rsidRDefault="00893CDC" w:rsidP="00893CDC">
      <w:pPr>
        <w:spacing w:line="480" w:lineRule="auto"/>
        <w:ind w:firstLine="709"/>
        <w:jc w:val="both"/>
        <w:rPr>
          <w:rFonts w:cs="Times New Roman"/>
          <w:lang w:val="en-US" w:eastAsia="en-GB"/>
        </w:rPr>
      </w:pPr>
      <w:bookmarkStart w:id="118" w:name="_Hlk106534090"/>
      <w:r w:rsidRPr="009E5DB6">
        <w:rPr>
          <w:rFonts w:cs="Times New Roman"/>
          <w:lang w:val="en-US" w:eastAsia="en-GB"/>
        </w:rPr>
        <w:t>Kondisi Tak Seimbang</w:t>
      </w:r>
      <w:r w:rsidRPr="009E5DB6">
        <w:rPr>
          <w:rFonts w:cs="Times New Roman"/>
          <w:lang w:eastAsia="en-GB"/>
        </w:rPr>
        <w:t xml:space="preserve"> didefinisikan sebagai ketidaksamaan distribusi massa sistem poros rotor terhadap sumbu putar.</w:t>
      </w:r>
      <w:r w:rsidRPr="009E5DB6">
        <w:rPr>
          <w:rFonts w:cs="Times New Roman"/>
          <w:lang w:val="en-US" w:eastAsia="en-GB"/>
        </w:rPr>
        <w:t xml:space="preserve"> </w:t>
      </w:r>
      <w:r w:rsidR="00C67256" w:rsidRPr="00C67256">
        <w:rPr>
          <w:rFonts w:cs="Times New Roman"/>
          <w:i/>
          <w:lang w:eastAsia="en-GB"/>
        </w:rPr>
        <w:t>Unbalance</w:t>
      </w:r>
      <w:r w:rsidRPr="009E5DB6">
        <w:rPr>
          <w:rFonts w:cs="Times New Roman"/>
          <w:lang w:eastAsia="en-GB"/>
        </w:rPr>
        <w:t xml:space="preserve"> yang berlebihan menyebabkan getaran pada rotor dan struktur penyangga-nya. Kondisi ini akan memperpendek umur mesin.</w:t>
      </w:r>
      <w:r w:rsidRPr="009E5DB6">
        <w:rPr>
          <w:rFonts w:cs="Times New Roman"/>
          <w:lang w:val="en-US" w:eastAsia="en-GB"/>
        </w:rPr>
        <w:t xml:space="preserve"> </w:t>
      </w:r>
      <w:r w:rsidRPr="009E5DB6">
        <w:t>Apabila pada komponen mesin berputar (</w:t>
      </w:r>
      <w:r w:rsidRPr="009E5DB6">
        <w:rPr>
          <w:i/>
        </w:rPr>
        <w:t>Rotating Equipment</w:t>
      </w:r>
      <w:r w:rsidRPr="009E5DB6">
        <w:t>)</w:t>
      </w:r>
      <w:r w:rsidRPr="009E5DB6">
        <w:rPr>
          <w:i/>
        </w:rPr>
        <w:t xml:space="preserve"> </w:t>
      </w:r>
      <w:r w:rsidRPr="009E5DB6">
        <w:t>terdapat massa tak seimbang dapat menimbulkan gaya sentrifugal yang menjadi salah satu sumber getaran. Penyebab umum kondisi tak seimbang adalah kareena kesalahan pemesinan, kesalahan kumulatif toleransi rakitan, perlakuan panas, ketidak</w:t>
      </w:r>
      <w:r w:rsidRPr="009E5DB6">
        <w:rPr>
          <w:lang w:val="en-US"/>
        </w:rPr>
        <w:t xml:space="preserve"> </w:t>
      </w:r>
      <w:r w:rsidR="00795E62">
        <w:t>homo</w:t>
      </w:r>
      <w:r w:rsidRPr="009E5DB6">
        <w:t>genan mater</w:t>
      </w:r>
      <w:r w:rsidRPr="009E5DB6">
        <w:rPr>
          <w:lang w:val="en-US"/>
        </w:rPr>
        <w:t>i</w:t>
      </w:r>
      <w:r w:rsidRPr="009E5DB6">
        <w:t xml:space="preserve">al, dan komponen yang tidak simetris. </w:t>
      </w:r>
    </w:p>
    <w:p w14:paraId="69E7EF02" w14:textId="76FB9E1A" w:rsidR="00893CDC" w:rsidRDefault="00893CDC" w:rsidP="00893CDC">
      <w:pPr>
        <w:spacing w:line="480" w:lineRule="auto"/>
        <w:ind w:firstLine="709"/>
        <w:jc w:val="both"/>
        <w:rPr>
          <w:lang w:val="en-US"/>
        </w:rPr>
      </w:pPr>
      <w:r w:rsidRPr="009E5DB6">
        <w:t>Sebagai langkah pengurangan efek dari ketidakseimabngan tersebut maka dilakukan penyeimbangan. Penyeimbangan (</w:t>
      </w:r>
      <w:r w:rsidR="00C67256" w:rsidRPr="00C67256">
        <w:rPr>
          <w:i/>
        </w:rPr>
        <w:t>Balancing</w:t>
      </w:r>
      <w:r w:rsidRPr="009E5DB6">
        <w:t>) yaitu perlakuan terhada</w:t>
      </w:r>
      <w:r w:rsidRPr="009E5DB6">
        <w:rPr>
          <w:lang w:val="en-US"/>
        </w:rPr>
        <w:t>p k</w:t>
      </w:r>
      <w:r w:rsidRPr="009E5DB6">
        <w:t>omponen yang mengalami ketidakseimbangan dengan cara memberikan gaya</w:t>
      </w:r>
      <w:r>
        <w:rPr>
          <w:lang w:val="en-US"/>
        </w:rPr>
        <w:t xml:space="preserve"> sentrifugal lain yang akan melawan gaya sentrifugal semula atau dengan cara menghilangkan gaya tersebut. Selain itu, penyeimbangan memilii tujuan antara lain :</w:t>
      </w:r>
    </w:p>
    <w:p w14:paraId="01C90256" w14:textId="77777777" w:rsidR="00893CDC" w:rsidRDefault="00893CDC" w:rsidP="00893CDC">
      <w:pPr>
        <w:pStyle w:val="ListParagraph"/>
        <w:numPr>
          <w:ilvl w:val="0"/>
          <w:numId w:val="25"/>
        </w:numPr>
        <w:spacing w:line="480" w:lineRule="auto"/>
        <w:ind w:left="709" w:hanging="425"/>
        <w:jc w:val="both"/>
        <w:rPr>
          <w:lang w:val="en-US"/>
        </w:rPr>
      </w:pPr>
      <w:r>
        <w:rPr>
          <w:lang w:val="en-US"/>
        </w:rPr>
        <w:t xml:space="preserve">Mengurangi </w:t>
      </w:r>
      <w:r>
        <w:rPr>
          <w:i/>
          <w:lang w:val="en-US"/>
        </w:rPr>
        <w:t xml:space="preserve">Internal Wear </w:t>
      </w:r>
      <w:r>
        <w:rPr>
          <w:lang w:val="en-US"/>
        </w:rPr>
        <w:t xml:space="preserve">dari </w:t>
      </w:r>
      <w:r>
        <w:rPr>
          <w:i/>
          <w:lang w:val="en-US"/>
        </w:rPr>
        <w:t>seal</w:t>
      </w:r>
      <w:r>
        <w:rPr>
          <w:lang w:val="en-US"/>
        </w:rPr>
        <w:t xml:space="preserve"> dan bantalan (</w:t>
      </w:r>
      <w:r>
        <w:rPr>
          <w:i/>
          <w:lang w:val="en-US"/>
        </w:rPr>
        <w:t>Bearing</w:t>
      </w:r>
      <w:r>
        <w:rPr>
          <w:lang w:val="en-US"/>
        </w:rPr>
        <w:t>)</w:t>
      </w:r>
    </w:p>
    <w:p w14:paraId="176B5238" w14:textId="77777777" w:rsidR="00893CDC" w:rsidRDefault="00893CDC" w:rsidP="00893CDC">
      <w:pPr>
        <w:pStyle w:val="ListParagraph"/>
        <w:numPr>
          <w:ilvl w:val="0"/>
          <w:numId w:val="25"/>
        </w:numPr>
        <w:spacing w:line="480" w:lineRule="auto"/>
        <w:ind w:left="709" w:hanging="425"/>
        <w:jc w:val="both"/>
        <w:rPr>
          <w:lang w:val="en-US"/>
        </w:rPr>
      </w:pPr>
      <w:r>
        <w:rPr>
          <w:lang w:val="en-US"/>
        </w:rPr>
        <w:t>Memperpanjang umur bantalan dan peralatan</w:t>
      </w:r>
    </w:p>
    <w:p w14:paraId="0B3DF1EF" w14:textId="77777777" w:rsidR="00893CDC" w:rsidRDefault="00893CDC" w:rsidP="00893CDC">
      <w:pPr>
        <w:pStyle w:val="ListParagraph"/>
        <w:numPr>
          <w:ilvl w:val="0"/>
          <w:numId w:val="25"/>
        </w:numPr>
        <w:spacing w:line="480" w:lineRule="auto"/>
        <w:ind w:left="709" w:hanging="425"/>
        <w:jc w:val="both"/>
        <w:rPr>
          <w:lang w:val="en-US"/>
        </w:rPr>
      </w:pPr>
      <w:r>
        <w:rPr>
          <w:lang w:val="en-US"/>
        </w:rPr>
        <w:t>Mengurangi getaran dan kebisingan</w:t>
      </w:r>
    </w:p>
    <w:p w14:paraId="62772228" w14:textId="77777777" w:rsidR="00893CDC" w:rsidRDefault="00893CDC" w:rsidP="00893CDC">
      <w:pPr>
        <w:pStyle w:val="ListParagraph"/>
        <w:numPr>
          <w:ilvl w:val="0"/>
          <w:numId w:val="25"/>
        </w:numPr>
        <w:spacing w:line="480" w:lineRule="auto"/>
        <w:ind w:left="709" w:hanging="425"/>
        <w:jc w:val="both"/>
        <w:rPr>
          <w:lang w:val="en-US"/>
        </w:rPr>
      </w:pPr>
      <w:r>
        <w:rPr>
          <w:lang w:val="en-US"/>
        </w:rPr>
        <w:t>Menaikan kualitas produksi</w:t>
      </w:r>
    </w:p>
    <w:p w14:paraId="0F664B8D" w14:textId="77777777" w:rsidR="00893CDC" w:rsidRDefault="00893CDC" w:rsidP="00893CDC">
      <w:pPr>
        <w:pStyle w:val="ListParagraph"/>
        <w:numPr>
          <w:ilvl w:val="0"/>
          <w:numId w:val="25"/>
        </w:numPr>
        <w:spacing w:line="480" w:lineRule="auto"/>
        <w:ind w:left="709" w:hanging="425"/>
        <w:jc w:val="both"/>
        <w:rPr>
          <w:lang w:val="en-US"/>
        </w:rPr>
      </w:pPr>
      <w:r>
        <w:rPr>
          <w:lang w:val="en-US"/>
        </w:rPr>
        <w:t>Mengurangi kelelahan (</w:t>
      </w:r>
      <w:r>
        <w:rPr>
          <w:i/>
          <w:lang w:val="en-US"/>
        </w:rPr>
        <w:t>fatigue</w:t>
      </w:r>
      <w:r>
        <w:rPr>
          <w:lang w:val="en-US"/>
        </w:rPr>
        <w:t>) pada struktur rangka mesin</w:t>
      </w:r>
    </w:p>
    <w:p w14:paraId="626D0CBA" w14:textId="77777777" w:rsidR="00893CDC" w:rsidRPr="00A84B2E" w:rsidRDefault="00893CDC" w:rsidP="00893CDC">
      <w:pPr>
        <w:pStyle w:val="ListParagraph"/>
        <w:numPr>
          <w:ilvl w:val="0"/>
          <w:numId w:val="25"/>
        </w:numPr>
        <w:spacing w:line="480" w:lineRule="auto"/>
        <w:ind w:left="709" w:hanging="425"/>
        <w:jc w:val="both"/>
      </w:pPr>
      <w:r>
        <w:rPr>
          <w:lang w:val="en-US"/>
        </w:rPr>
        <w:t>Mengurangi biaya perawatan mesin</w:t>
      </w:r>
      <w:bookmarkStart w:id="119" w:name="_Toc100361722"/>
    </w:p>
    <w:bookmarkEnd w:id="118"/>
    <w:bookmarkEnd w:id="119"/>
    <w:p w14:paraId="0C8E37BB" w14:textId="22689674" w:rsidR="00893CDC" w:rsidRDefault="00893CDC" w:rsidP="00893CDC">
      <w:pPr>
        <w:pStyle w:val="Heading3"/>
        <w:ind w:left="709" w:hanging="709"/>
        <w:rPr>
          <w:lang w:val="en-US"/>
        </w:rPr>
      </w:pPr>
      <w:r>
        <w:rPr>
          <w:lang w:val="en-US"/>
        </w:rPr>
        <w:t xml:space="preserve">   </w:t>
      </w:r>
      <w:bookmarkStart w:id="120" w:name="_Toc103774619"/>
      <w:bookmarkStart w:id="121" w:name="_Toc107363725"/>
      <w:r>
        <w:rPr>
          <w:lang w:val="en-US"/>
        </w:rPr>
        <w:t>Definisi Kondisi Tak Seimbang (</w:t>
      </w:r>
      <w:r>
        <w:rPr>
          <w:i/>
          <w:lang w:val="en-US"/>
        </w:rPr>
        <w:t xml:space="preserve">Definition of </w:t>
      </w:r>
      <w:r w:rsidR="00C67256" w:rsidRPr="00C67256">
        <w:rPr>
          <w:i/>
          <w:lang w:val="en-US"/>
        </w:rPr>
        <w:t>Unbalance</w:t>
      </w:r>
      <w:r>
        <w:rPr>
          <w:i/>
          <w:lang w:val="en-US"/>
        </w:rPr>
        <w:t xml:space="preserve"> Condition</w:t>
      </w:r>
      <w:r>
        <w:rPr>
          <w:lang w:val="en-US"/>
        </w:rPr>
        <w:t>)</w:t>
      </w:r>
      <w:bookmarkEnd w:id="120"/>
      <w:bookmarkEnd w:id="121"/>
    </w:p>
    <w:p w14:paraId="46FCB396" w14:textId="77777777" w:rsidR="00893CDC" w:rsidRPr="009E5DB6" w:rsidRDefault="00893CDC" w:rsidP="00893CDC">
      <w:pPr>
        <w:spacing w:line="480" w:lineRule="auto"/>
        <w:ind w:firstLine="709"/>
        <w:jc w:val="both"/>
      </w:pPr>
      <w:r w:rsidRPr="009E5DB6">
        <w:t xml:space="preserve">Sistem poros rotor dengan rotor berbentuk piringan yang homogen dan poros yang cukup ramping, ditempatkan massa dengan berat </w:t>
      </w:r>
      <w:r w:rsidRPr="009E5DB6">
        <w:rPr>
          <w:lang w:val="en-US"/>
        </w:rPr>
        <w:t xml:space="preserve">massa </w:t>
      </w:r>
      <w:r w:rsidRPr="009E5DB6">
        <w:t xml:space="preserve">“m”, jarak sumbu poros </w:t>
      </w:r>
      <w:r w:rsidRPr="009E5DB6">
        <w:rPr>
          <w:lang w:val="en-US"/>
        </w:rPr>
        <w:t xml:space="preserve">radius </w:t>
      </w:r>
      <w:r w:rsidRPr="009E5DB6">
        <w:t>“r”, maka poros rotor tersebut mempunyai persamaan :</w:t>
      </w:r>
    </w:p>
    <w:p w14:paraId="6782533D" w14:textId="1DCE7783" w:rsidR="00893CDC" w:rsidRDefault="00893CDC" w:rsidP="00D01D8F">
      <w:pPr>
        <w:tabs>
          <w:tab w:val="left" w:leader="dot" w:pos="6237"/>
        </w:tabs>
        <w:spacing w:line="480" w:lineRule="auto"/>
        <w:jc w:val="center"/>
        <w:rPr>
          <w:rFonts w:eastAsiaTheme="minorEastAsia"/>
          <w:lang w:val="en-US"/>
        </w:rPr>
      </w:pPr>
      <m:oMath>
        <m:r>
          <w:rPr>
            <w:rFonts w:ascii="Cambria Math" w:hAnsi="Cambria Math"/>
          </w:rPr>
          <m:t>Specific Unbalance</m:t>
        </m:r>
        <m:r>
          <m:rPr>
            <m:sty m:val="p"/>
          </m:rPr>
          <w:rPr>
            <w:rFonts w:ascii="Cambria Math" w:hAnsi="Cambria Math"/>
          </w:rPr>
          <m:t xml:space="preserve">= </m:t>
        </m:r>
        <m:acc>
          <m:accPr>
            <m:chr m:val="̅"/>
            <m:ctrlPr>
              <w:rPr>
                <w:rFonts w:ascii="Cambria Math" w:eastAsiaTheme="minorHAnsi" w:hAnsi="Cambria Math" w:cs="Times New Roman"/>
                <w:lang w:val="en-US"/>
              </w:rPr>
            </m:ctrlPr>
          </m:accPr>
          <m:e>
            <m:r>
              <w:rPr>
                <w:rFonts w:ascii="Cambria Math" w:hAnsi="Cambria Math"/>
              </w:rPr>
              <m:t>e</m:t>
            </m:r>
          </m:e>
        </m:acc>
        <m:r>
          <w:rPr>
            <w:rFonts w:ascii="Cambria Math" w:hAnsi="Cambria Math"/>
          </w:rPr>
          <m:t xml:space="preserve">= </m:t>
        </m:r>
        <m:f>
          <m:fPr>
            <m:ctrlPr>
              <w:rPr>
                <w:rFonts w:ascii="Cambria Math" w:eastAsiaTheme="minorHAnsi" w:hAnsi="Cambria Math" w:cs="Times New Roman"/>
                <w:i/>
                <w:lang w:val="en-US"/>
              </w:rPr>
            </m:ctrlPr>
          </m:fPr>
          <m:num>
            <m:r>
              <w:rPr>
                <w:rFonts w:ascii="Cambria Math" w:hAnsi="Cambria Math"/>
              </w:rPr>
              <m:t xml:space="preserve">m . </m:t>
            </m:r>
            <m:acc>
              <m:accPr>
                <m:chr m:val="̅"/>
                <m:ctrlPr>
                  <w:rPr>
                    <w:rFonts w:ascii="Cambria Math" w:eastAsiaTheme="minorHAnsi" w:hAnsi="Cambria Math" w:cs="Times New Roman"/>
                    <w:i/>
                    <w:lang w:val="en-US"/>
                  </w:rPr>
                </m:ctrlPr>
              </m:accPr>
              <m:e>
                <m:r>
                  <w:rPr>
                    <w:rFonts w:ascii="Cambria Math" w:hAnsi="Cambria Math"/>
                  </w:rPr>
                  <m:t>r</m:t>
                </m:r>
              </m:e>
            </m:acc>
          </m:num>
          <m:den>
            <m:r>
              <w:rPr>
                <w:rFonts w:ascii="Cambria Math" w:hAnsi="Cambria Math"/>
              </w:rPr>
              <m:t>M</m:t>
            </m:r>
          </m:den>
        </m:f>
        <m:r>
          <w:rPr>
            <w:rFonts w:ascii="Cambria Math" w:eastAsiaTheme="minorEastAsia" w:hAnsi="Cambria Math"/>
          </w:rPr>
          <m:t xml:space="preserve">  </m:t>
        </m:r>
        <m:d>
          <m:dPr>
            <m:begChr m:val="{"/>
            <m:endChr m:val="}"/>
            <m:ctrlPr>
              <w:rPr>
                <w:rFonts w:ascii="Cambria Math" w:eastAsiaTheme="minorEastAsia" w:hAnsi="Cambria Math" w:cs="Times New Roman"/>
                <w:i/>
                <w:lang w:val="en-US"/>
              </w:rPr>
            </m:ctrlPr>
          </m:dPr>
          <m:e>
            <m:f>
              <m:fPr>
                <m:type m:val="skw"/>
                <m:ctrlPr>
                  <w:rPr>
                    <w:rFonts w:ascii="Cambria Math" w:eastAsiaTheme="minorEastAsia" w:hAnsi="Cambria Math" w:cs="Times New Roman"/>
                    <w:i/>
                    <w:lang w:val="en-US"/>
                  </w:rPr>
                </m:ctrlPr>
              </m:fPr>
              <m:num>
                <m:r>
                  <w:rPr>
                    <w:rFonts w:ascii="Cambria Math" w:eastAsiaTheme="minorEastAsia" w:hAnsi="Cambria Math"/>
                  </w:rPr>
                  <m:t>g.mm</m:t>
                </m:r>
              </m:num>
              <m:den>
                <m:r>
                  <w:rPr>
                    <w:rFonts w:ascii="Cambria Math" w:eastAsiaTheme="minorEastAsia" w:hAnsi="Cambria Math"/>
                  </w:rPr>
                  <m:t>kg</m:t>
                </m:r>
              </m:den>
            </m:f>
          </m:e>
        </m:d>
      </m:oMath>
      <w:r w:rsidR="00D01D8F">
        <w:rPr>
          <w:rFonts w:eastAsiaTheme="minorEastAsia"/>
          <w:lang w:val="en-US"/>
        </w:rPr>
        <w:tab/>
      </w:r>
      <w:r w:rsidRPr="009E5DB6">
        <w:rPr>
          <w:rFonts w:eastAsiaTheme="minorEastAsia"/>
          <w:lang w:val="en-US"/>
        </w:rPr>
        <w:t>(2.1)</w:t>
      </w:r>
    </w:p>
    <w:p w14:paraId="0DC02B85" w14:textId="11AFDB06" w:rsidR="00893CDC" w:rsidRPr="009E5DB6" w:rsidRDefault="00893CDC" w:rsidP="00893CDC">
      <w:pPr>
        <w:spacing w:line="480" w:lineRule="auto"/>
        <w:ind w:left="709"/>
        <w:jc w:val="both"/>
        <w:rPr>
          <w:rFonts w:eastAsiaTheme="minorEastAsia"/>
        </w:rPr>
      </w:pPr>
      <w:r>
        <w:rPr>
          <w:rFonts w:eastAsiaTheme="minorEastAsia"/>
          <w:lang w:val="en-US"/>
        </w:rPr>
        <w:t xml:space="preserve"> </w:t>
      </w:r>
      <w:sdt>
        <w:sdtPr>
          <w:rPr>
            <w:rFonts w:eastAsiaTheme="minorEastAsia"/>
            <w:lang w:val="en-US"/>
          </w:rPr>
          <w:id w:val="-935977722"/>
          <w:citation/>
        </w:sdtPr>
        <w:sdtContent>
          <w:r>
            <w:rPr>
              <w:rFonts w:eastAsiaTheme="minorEastAsia"/>
              <w:lang w:val="en-US"/>
            </w:rPr>
            <w:fldChar w:fldCharType="begin"/>
          </w:r>
          <w:r>
            <w:rPr>
              <w:rFonts w:eastAsiaTheme="minorEastAsia"/>
              <w:lang w:val="en-US"/>
            </w:rPr>
            <w:instrText xml:space="preserve"> CITATION BAL04 \l 1033 </w:instrText>
          </w:r>
          <w:r>
            <w:rPr>
              <w:rFonts w:eastAsiaTheme="minorEastAsia"/>
              <w:lang w:val="en-US"/>
            </w:rPr>
            <w:fldChar w:fldCharType="separate"/>
          </w:r>
          <w:r w:rsidR="003F4951" w:rsidRPr="003F4951">
            <w:rPr>
              <w:rFonts w:eastAsiaTheme="minorEastAsia"/>
              <w:noProof/>
              <w:lang w:val="en-US"/>
            </w:rPr>
            <w:t>(Abidin, 2004)</w:t>
          </w:r>
          <w:r>
            <w:rPr>
              <w:rFonts w:eastAsiaTheme="minorEastAsia"/>
              <w:lang w:val="en-US"/>
            </w:rPr>
            <w:fldChar w:fldCharType="end"/>
          </w:r>
        </w:sdtContent>
      </w:sdt>
    </w:p>
    <w:p w14:paraId="2052576C" w14:textId="77777777" w:rsidR="00893CDC" w:rsidRPr="009E5DB6" w:rsidRDefault="00893CDC" w:rsidP="00893CDC">
      <w:pPr>
        <w:spacing w:line="480" w:lineRule="auto"/>
        <w:ind w:left="426"/>
        <w:jc w:val="both"/>
        <w:rPr>
          <w:rFonts w:eastAsiaTheme="minorEastAsia"/>
        </w:rPr>
      </w:pPr>
      <w:r w:rsidRPr="009E5DB6">
        <w:rPr>
          <w:rFonts w:eastAsiaTheme="minorEastAsia"/>
        </w:rPr>
        <w:t xml:space="preserve">Dimana : </w:t>
      </w:r>
      <m:oMath>
        <m:acc>
          <m:accPr>
            <m:chr m:val="̅"/>
            <m:ctrlPr>
              <w:rPr>
                <w:rFonts w:ascii="Cambria Math" w:eastAsiaTheme="minorHAnsi" w:hAnsi="Cambria Math" w:cs="Times New Roman"/>
                <w:lang w:val="en-US"/>
              </w:rPr>
            </m:ctrlPr>
          </m:accPr>
          <m:e>
            <m:r>
              <w:rPr>
                <w:rFonts w:ascii="Cambria Math" w:hAnsi="Cambria Math"/>
              </w:rPr>
              <m:t>e</m:t>
            </m:r>
          </m:e>
        </m:acc>
        <m:r>
          <w:rPr>
            <w:rFonts w:ascii="Cambria Math" w:hAnsi="Cambria Math"/>
          </w:rPr>
          <m:t xml:space="preserve"> </m:t>
        </m:r>
      </m:oMath>
      <w:r w:rsidRPr="009E5DB6">
        <w:rPr>
          <w:rFonts w:eastAsiaTheme="minorEastAsia"/>
        </w:rPr>
        <w:t xml:space="preserve">dan </w:t>
      </w:r>
      <m:oMath>
        <m:acc>
          <m:accPr>
            <m:chr m:val="̅"/>
            <m:ctrlPr>
              <w:rPr>
                <w:rFonts w:ascii="Cambria Math" w:eastAsiaTheme="minorHAnsi" w:hAnsi="Cambria Math" w:cs="Times New Roman"/>
                <w:i/>
                <w:lang w:val="en-US"/>
              </w:rPr>
            </m:ctrlPr>
          </m:accPr>
          <m:e>
            <m:r>
              <w:rPr>
                <w:rFonts w:ascii="Cambria Math" w:hAnsi="Cambria Math"/>
              </w:rPr>
              <m:t>r</m:t>
            </m:r>
          </m:e>
        </m:acc>
      </m:oMath>
      <w:r w:rsidRPr="009E5DB6">
        <w:rPr>
          <w:rFonts w:eastAsiaTheme="minorEastAsia"/>
        </w:rPr>
        <w:t xml:space="preserve"> = Besaran Vektor</w:t>
      </w:r>
    </w:p>
    <w:p w14:paraId="11F0965D" w14:textId="77777777" w:rsidR="00893CDC" w:rsidRPr="009E5DB6" w:rsidRDefault="00893CDC" w:rsidP="00893CDC">
      <w:pPr>
        <w:tabs>
          <w:tab w:val="left" w:pos="1418"/>
          <w:tab w:val="left" w:pos="2127"/>
        </w:tabs>
        <w:spacing w:line="480" w:lineRule="auto"/>
        <w:jc w:val="both"/>
      </w:pPr>
      <w:r w:rsidRPr="009E5DB6">
        <w:tab/>
        <w:t xml:space="preserve">m </w:t>
      </w:r>
      <w:r w:rsidRPr="009E5DB6">
        <w:tab/>
        <w:t>= Massa tak seimbang (gram)</w:t>
      </w:r>
    </w:p>
    <w:p w14:paraId="55C5363D" w14:textId="77777777" w:rsidR="00893CDC" w:rsidRPr="009E5DB6" w:rsidRDefault="00893CDC" w:rsidP="00893CDC">
      <w:pPr>
        <w:tabs>
          <w:tab w:val="left" w:pos="1418"/>
          <w:tab w:val="left" w:pos="2127"/>
        </w:tabs>
        <w:spacing w:line="480" w:lineRule="auto"/>
        <w:jc w:val="both"/>
      </w:pPr>
      <w:r w:rsidRPr="009E5DB6">
        <w:tab/>
        <w:t>r</w:t>
      </w:r>
      <w:r w:rsidRPr="009E5DB6">
        <w:tab/>
        <w:t>= Radius massa tak seimbang (mm)</w:t>
      </w:r>
    </w:p>
    <w:p w14:paraId="09BEB4CE" w14:textId="77777777" w:rsidR="00893CDC" w:rsidRPr="009E5DB6" w:rsidRDefault="00893CDC" w:rsidP="00893CDC">
      <w:pPr>
        <w:tabs>
          <w:tab w:val="left" w:pos="1418"/>
          <w:tab w:val="left" w:pos="2127"/>
        </w:tabs>
        <w:spacing w:line="480" w:lineRule="auto"/>
        <w:jc w:val="both"/>
      </w:pPr>
      <w:r w:rsidRPr="009E5DB6">
        <w:tab/>
        <w:t>M</w:t>
      </w:r>
      <w:r w:rsidRPr="009E5DB6">
        <w:tab/>
        <w:t>= Massa poros rotor (Kg)</w:t>
      </w:r>
    </w:p>
    <w:p w14:paraId="742AF2DD" w14:textId="77777777" w:rsidR="00893CDC" w:rsidRPr="009E5DB6" w:rsidRDefault="00893CDC" w:rsidP="00893CDC">
      <w:pPr>
        <w:tabs>
          <w:tab w:val="left" w:pos="1418"/>
          <w:tab w:val="left" w:pos="2127"/>
        </w:tabs>
        <w:spacing w:line="480" w:lineRule="auto"/>
        <w:jc w:val="both"/>
      </w:pPr>
      <w:r w:rsidRPr="009E5DB6">
        <w:t>Jika poros rotor diputar, massa tak seimbang tersebut akan membentuk gaya tak seimbang yang besarnya :</w:t>
      </w:r>
    </w:p>
    <w:p w14:paraId="2EB3F2AF" w14:textId="35DAF0E6" w:rsidR="00893CDC" w:rsidRDefault="00000000" w:rsidP="00D01D8F">
      <w:pPr>
        <w:tabs>
          <w:tab w:val="left" w:pos="1418"/>
          <w:tab w:val="left" w:pos="2127"/>
          <w:tab w:val="left" w:leader="dot" w:pos="6237"/>
        </w:tabs>
        <w:spacing w:line="480" w:lineRule="auto"/>
        <w:jc w:val="center"/>
        <w:rPr>
          <w:rFonts w:eastAsiaTheme="minorEastAsia"/>
          <w:lang w:val="en-US"/>
        </w:rPr>
      </w:pPr>
      <m:oMath>
        <m:acc>
          <m:accPr>
            <m:chr m:val="̅"/>
            <m:ctrlPr>
              <w:rPr>
                <w:rFonts w:ascii="Cambria Math" w:eastAsiaTheme="minorHAnsi" w:hAnsi="Cambria Math" w:cs="Times New Roman"/>
                <w:i/>
                <w:lang w:val="en-US"/>
              </w:rPr>
            </m:ctrlPr>
          </m:accPr>
          <m:e>
            <m:r>
              <w:rPr>
                <w:rFonts w:ascii="Cambria Math" w:hAnsi="Cambria Math"/>
              </w:rPr>
              <m:t>F</m:t>
            </m:r>
          </m:e>
        </m:acc>
        <m:r>
          <w:rPr>
            <w:rFonts w:ascii="Cambria Math" w:hAnsi="Cambria Math"/>
          </w:rPr>
          <m:t>=m.</m:t>
        </m:r>
        <m:acc>
          <m:accPr>
            <m:chr m:val="̅"/>
            <m:ctrlPr>
              <w:rPr>
                <w:rFonts w:ascii="Cambria Math" w:eastAsiaTheme="minorHAnsi" w:hAnsi="Cambria Math" w:cs="Times New Roman"/>
                <w:i/>
                <w:lang w:val="en-US"/>
              </w:rPr>
            </m:ctrlPr>
          </m:accPr>
          <m:e>
            <m:r>
              <w:rPr>
                <w:rFonts w:ascii="Cambria Math" w:hAnsi="Cambria Math"/>
              </w:rPr>
              <m:t>r</m:t>
            </m:r>
          </m:e>
        </m:acc>
        <m:r>
          <w:rPr>
            <w:rFonts w:ascii="Cambria Math" w:hAnsi="Cambria Math"/>
          </w:rPr>
          <m:t>.</m:t>
        </m:r>
        <m:sSup>
          <m:sSupPr>
            <m:ctrlPr>
              <w:rPr>
                <w:rFonts w:ascii="Cambria Math" w:eastAsiaTheme="minorHAnsi" w:hAnsi="Cambria Math" w:cs="Times New Roman"/>
                <w:i/>
                <w:lang w:val="en-US"/>
              </w:rPr>
            </m:ctrlPr>
          </m:sSupPr>
          <m:e>
            <m:r>
              <w:rPr>
                <w:rFonts w:ascii="Cambria Math" w:hAnsi="Cambria Math"/>
              </w:rPr>
              <m:t>ω</m:t>
            </m:r>
          </m:e>
          <m:sup>
            <m:r>
              <w:rPr>
                <w:rFonts w:ascii="Cambria Math" w:hAnsi="Cambria Math"/>
              </w:rPr>
              <m:t>2</m:t>
            </m:r>
          </m:sup>
        </m:sSup>
        <m:r>
          <w:rPr>
            <w:rFonts w:ascii="Cambria Math" w:eastAsiaTheme="minorEastAsia" w:hAnsi="Cambria Math"/>
          </w:rPr>
          <m:t xml:space="preserve"> </m:t>
        </m:r>
        <m:d>
          <m:dPr>
            <m:begChr m:val="{"/>
            <m:endChr m:val="}"/>
            <m:ctrlPr>
              <w:rPr>
                <w:rFonts w:ascii="Cambria Math" w:eastAsiaTheme="minorEastAsia" w:hAnsi="Cambria Math" w:cs="Times New Roman"/>
                <w:i/>
                <w:lang w:val="en-US"/>
              </w:rPr>
            </m:ctrlPr>
          </m:dPr>
          <m:e>
            <m:r>
              <w:rPr>
                <w:rFonts w:ascii="Cambria Math" w:eastAsiaTheme="minorEastAsia" w:hAnsi="Cambria Math"/>
              </w:rPr>
              <m:t>g.mm/</m:t>
            </m:r>
            <m:sSup>
              <m:sSupPr>
                <m:ctrlPr>
                  <w:rPr>
                    <w:rFonts w:ascii="Cambria Math" w:eastAsiaTheme="minorEastAsia" w:hAnsi="Cambria Math" w:cs="Times New Roman"/>
                    <w:i/>
                    <w:lang w:val="en-US"/>
                  </w:rPr>
                </m:ctrlPr>
              </m:sSupPr>
              <m:e>
                <m:r>
                  <w:rPr>
                    <w:rFonts w:ascii="Cambria Math" w:eastAsiaTheme="minorEastAsia" w:hAnsi="Cambria Math"/>
                  </w:rPr>
                  <m:t>s</m:t>
                </m:r>
              </m:e>
              <m:sup>
                <m:r>
                  <w:rPr>
                    <w:rFonts w:ascii="Cambria Math" w:eastAsiaTheme="minorEastAsia" w:hAnsi="Cambria Math"/>
                  </w:rPr>
                  <m:t>2</m:t>
                </m:r>
              </m:sup>
            </m:sSup>
          </m:e>
        </m:d>
      </m:oMath>
      <w:r w:rsidR="00D01D8F">
        <w:rPr>
          <w:rFonts w:eastAsiaTheme="minorEastAsia"/>
          <w:lang w:val="en-US"/>
        </w:rPr>
        <w:tab/>
      </w:r>
      <w:r w:rsidR="00893CDC" w:rsidRPr="009E5DB6">
        <w:rPr>
          <w:rFonts w:eastAsiaTheme="minorEastAsia"/>
          <w:lang w:val="en-US"/>
        </w:rPr>
        <w:t>(2.2)</w:t>
      </w:r>
    </w:p>
    <w:p w14:paraId="4871FAB7" w14:textId="623F37DB" w:rsidR="00893CDC" w:rsidRPr="009E5DB6" w:rsidRDefault="00893CDC" w:rsidP="00893CDC">
      <w:pPr>
        <w:tabs>
          <w:tab w:val="left" w:pos="1418"/>
          <w:tab w:val="left" w:pos="2127"/>
        </w:tabs>
        <w:spacing w:line="480" w:lineRule="auto"/>
        <w:ind w:left="709"/>
        <w:jc w:val="both"/>
        <w:rPr>
          <w:rFonts w:eastAsiaTheme="minorEastAsia"/>
        </w:rPr>
      </w:pPr>
      <w:r>
        <w:rPr>
          <w:rFonts w:eastAsiaTheme="minorEastAsia"/>
          <w:lang w:val="en-US"/>
        </w:rPr>
        <w:t xml:space="preserve"> </w:t>
      </w:r>
      <w:sdt>
        <w:sdtPr>
          <w:rPr>
            <w:rFonts w:eastAsiaTheme="minorEastAsia"/>
          </w:rPr>
          <w:id w:val="-1447695062"/>
          <w:citation/>
        </w:sdtPr>
        <w:sdtContent>
          <w:r>
            <w:rPr>
              <w:rFonts w:eastAsiaTheme="minorEastAsia"/>
            </w:rPr>
            <w:fldChar w:fldCharType="begin"/>
          </w:r>
          <w:r>
            <w:rPr>
              <w:rFonts w:eastAsiaTheme="minorEastAsia"/>
              <w:lang w:val="en-US"/>
            </w:rPr>
            <w:instrText xml:space="preserve"> CITATION BAL04 \l 1033 </w:instrText>
          </w:r>
          <w:r>
            <w:rPr>
              <w:rFonts w:eastAsiaTheme="minorEastAsia"/>
            </w:rPr>
            <w:fldChar w:fldCharType="separate"/>
          </w:r>
          <w:r w:rsidR="003F4951" w:rsidRPr="003F4951">
            <w:rPr>
              <w:rFonts w:eastAsiaTheme="minorEastAsia"/>
              <w:noProof/>
              <w:lang w:val="en-US"/>
            </w:rPr>
            <w:t>(Abidin, 2004)</w:t>
          </w:r>
          <w:r>
            <w:rPr>
              <w:rFonts w:eastAsiaTheme="minorEastAsia"/>
            </w:rPr>
            <w:fldChar w:fldCharType="end"/>
          </w:r>
        </w:sdtContent>
      </w:sdt>
    </w:p>
    <w:p w14:paraId="57AC21D6" w14:textId="77777777" w:rsidR="00893CDC" w:rsidRPr="009E5DB6" w:rsidRDefault="00893CDC" w:rsidP="00893CDC">
      <w:pPr>
        <w:tabs>
          <w:tab w:val="left" w:pos="1418"/>
          <w:tab w:val="left" w:pos="2127"/>
        </w:tabs>
        <w:spacing w:line="480" w:lineRule="auto"/>
        <w:jc w:val="both"/>
        <w:rPr>
          <w:rFonts w:eastAsiaTheme="minorEastAsia"/>
        </w:rPr>
      </w:pPr>
      <w:r w:rsidRPr="009E5DB6">
        <w:rPr>
          <w:rFonts w:eastAsiaTheme="minorEastAsia"/>
        </w:rPr>
        <w:t>Atau</w:t>
      </w:r>
    </w:p>
    <w:p w14:paraId="019AE30A" w14:textId="1E637BF3" w:rsidR="00893CDC" w:rsidRDefault="00000000" w:rsidP="00D01D8F">
      <w:pPr>
        <w:tabs>
          <w:tab w:val="left" w:pos="1418"/>
          <w:tab w:val="left" w:pos="2127"/>
          <w:tab w:val="left" w:leader="dot" w:pos="6237"/>
        </w:tabs>
        <w:spacing w:line="480" w:lineRule="auto"/>
        <w:jc w:val="center"/>
        <w:rPr>
          <w:rFonts w:eastAsiaTheme="minorEastAsia"/>
          <w:lang w:val="en-US"/>
        </w:rPr>
      </w:pPr>
      <m:oMath>
        <m:acc>
          <m:accPr>
            <m:chr m:val="̅"/>
            <m:ctrlPr>
              <w:rPr>
                <w:rFonts w:ascii="Cambria Math" w:eastAsiaTheme="minorHAnsi" w:hAnsi="Cambria Math" w:cs="Times New Roman"/>
                <w:i/>
                <w:lang w:val="en-US"/>
              </w:rPr>
            </m:ctrlPr>
          </m:accPr>
          <m:e>
            <m:r>
              <w:rPr>
                <w:rFonts w:ascii="Cambria Math" w:hAnsi="Cambria Math"/>
              </w:rPr>
              <m:t>F</m:t>
            </m:r>
          </m:e>
        </m:acc>
        <m:r>
          <w:rPr>
            <w:rFonts w:ascii="Cambria Math" w:hAnsi="Cambria Math"/>
          </w:rPr>
          <m:t>=M.</m:t>
        </m:r>
        <m:acc>
          <m:accPr>
            <m:chr m:val="̅"/>
            <m:ctrlPr>
              <w:rPr>
                <w:rFonts w:ascii="Cambria Math" w:eastAsiaTheme="minorHAnsi" w:hAnsi="Cambria Math" w:cs="Times New Roman"/>
                <w:i/>
                <w:lang w:val="en-US"/>
              </w:rPr>
            </m:ctrlPr>
          </m:accPr>
          <m:e>
            <m:r>
              <w:rPr>
                <w:rFonts w:ascii="Cambria Math" w:hAnsi="Cambria Math"/>
              </w:rPr>
              <m:t>e</m:t>
            </m:r>
          </m:e>
        </m:acc>
        <m:r>
          <w:rPr>
            <w:rFonts w:ascii="Cambria Math" w:hAnsi="Cambria Math"/>
          </w:rPr>
          <m:t>.</m:t>
        </m:r>
        <m:sSup>
          <m:sSupPr>
            <m:ctrlPr>
              <w:rPr>
                <w:rFonts w:ascii="Cambria Math" w:eastAsiaTheme="minorHAnsi" w:hAnsi="Cambria Math" w:cs="Times New Roman"/>
                <w:i/>
                <w:lang w:val="en-US"/>
              </w:rPr>
            </m:ctrlPr>
          </m:sSupPr>
          <m:e>
            <m:r>
              <w:rPr>
                <w:rFonts w:ascii="Cambria Math" w:hAnsi="Cambria Math"/>
              </w:rPr>
              <m:t>ω</m:t>
            </m:r>
          </m:e>
          <m:sup>
            <m:r>
              <w:rPr>
                <w:rFonts w:ascii="Cambria Math" w:hAnsi="Cambria Math"/>
              </w:rPr>
              <m:t>2</m:t>
            </m:r>
          </m:sup>
        </m:sSup>
        <m:r>
          <w:rPr>
            <w:rFonts w:ascii="Cambria Math" w:eastAsiaTheme="minorEastAsia" w:hAnsi="Cambria Math"/>
          </w:rPr>
          <m:t xml:space="preserve"> </m:t>
        </m:r>
        <m:d>
          <m:dPr>
            <m:begChr m:val="{"/>
            <m:endChr m:val="}"/>
            <m:ctrlPr>
              <w:rPr>
                <w:rFonts w:ascii="Cambria Math" w:eastAsiaTheme="minorEastAsia" w:hAnsi="Cambria Math" w:cs="Times New Roman"/>
                <w:i/>
                <w:lang w:val="en-US"/>
              </w:rPr>
            </m:ctrlPr>
          </m:dPr>
          <m:e>
            <m:r>
              <w:rPr>
                <w:rFonts w:ascii="Cambria Math" w:eastAsiaTheme="minorEastAsia" w:hAnsi="Cambria Math"/>
              </w:rPr>
              <m:t>g.mm/</m:t>
            </m:r>
            <m:sSup>
              <m:sSupPr>
                <m:ctrlPr>
                  <w:rPr>
                    <w:rFonts w:ascii="Cambria Math" w:eastAsiaTheme="minorEastAsia" w:hAnsi="Cambria Math" w:cs="Times New Roman"/>
                    <w:i/>
                    <w:lang w:val="en-US"/>
                  </w:rPr>
                </m:ctrlPr>
              </m:sSupPr>
              <m:e>
                <m:r>
                  <w:rPr>
                    <w:rFonts w:ascii="Cambria Math" w:eastAsiaTheme="minorEastAsia" w:hAnsi="Cambria Math"/>
                  </w:rPr>
                  <m:t>s</m:t>
                </m:r>
              </m:e>
              <m:sup>
                <m:r>
                  <w:rPr>
                    <w:rFonts w:ascii="Cambria Math" w:eastAsiaTheme="minorEastAsia" w:hAnsi="Cambria Math"/>
                  </w:rPr>
                  <m:t>2</m:t>
                </m:r>
              </m:sup>
            </m:sSup>
          </m:e>
        </m:d>
      </m:oMath>
      <w:r w:rsidR="00D01D8F">
        <w:rPr>
          <w:rFonts w:eastAsiaTheme="minorEastAsia"/>
          <w:lang w:val="en-US"/>
        </w:rPr>
        <w:tab/>
      </w:r>
      <w:r w:rsidR="00893CDC" w:rsidRPr="009E5DB6">
        <w:rPr>
          <w:rFonts w:eastAsiaTheme="minorEastAsia"/>
          <w:lang w:val="en-US"/>
        </w:rPr>
        <w:t>(2.3)</w:t>
      </w:r>
    </w:p>
    <w:p w14:paraId="2E04B75F" w14:textId="48ED862D" w:rsidR="00893CDC" w:rsidRPr="009E5DB6" w:rsidRDefault="00000000" w:rsidP="00893CDC">
      <w:pPr>
        <w:tabs>
          <w:tab w:val="left" w:pos="1418"/>
          <w:tab w:val="left" w:pos="2127"/>
        </w:tabs>
        <w:spacing w:line="480" w:lineRule="auto"/>
        <w:ind w:left="709"/>
        <w:jc w:val="both"/>
        <w:rPr>
          <w:rFonts w:eastAsiaTheme="minorEastAsia"/>
        </w:rPr>
      </w:pPr>
      <w:sdt>
        <w:sdtPr>
          <w:rPr>
            <w:rFonts w:eastAsiaTheme="minorEastAsia"/>
          </w:rPr>
          <w:id w:val="-476381719"/>
          <w:citation/>
        </w:sdtPr>
        <w:sdtContent>
          <w:r w:rsidR="00893CDC">
            <w:rPr>
              <w:rFonts w:eastAsiaTheme="minorEastAsia"/>
            </w:rPr>
            <w:fldChar w:fldCharType="begin"/>
          </w:r>
          <w:r w:rsidR="00893CDC">
            <w:rPr>
              <w:rFonts w:eastAsiaTheme="minorEastAsia"/>
              <w:lang w:val="en-US"/>
            </w:rPr>
            <w:instrText xml:space="preserve"> CITATION BAL04 \l 1033 </w:instrText>
          </w:r>
          <w:r w:rsidR="00893CDC">
            <w:rPr>
              <w:rFonts w:eastAsiaTheme="minorEastAsia"/>
            </w:rPr>
            <w:fldChar w:fldCharType="separate"/>
          </w:r>
          <w:r w:rsidR="003F4951" w:rsidRPr="003F4951">
            <w:rPr>
              <w:rFonts w:eastAsiaTheme="minorEastAsia"/>
              <w:noProof/>
              <w:lang w:val="en-US"/>
            </w:rPr>
            <w:t>(Abidin, 2004)</w:t>
          </w:r>
          <w:r w:rsidR="00893CDC">
            <w:rPr>
              <w:rFonts w:eastAsiaTheme="minorEastAsia"/>
            </w:rPr>
            <w:fldChar w:fldCharType="end"/>
          </w:r>
        </w:sdtContent>
      </w:sdt>
    </w:p>
    <w:p w14:paraId="05FB8EF5" w14:textId="77777777" w:rsidR="00893CDC" w:rsidRPr="009E5DB6" w:rsidRDefault="00893CDC" w:rsidP="00893CDC">
      <w:pPr>
        <w:pStyle w:val="ListParagraph"/>
        <w:numPr>
          <w:ilvl w:val="0"/>
          <w:numId w:val="14"/>
        </w:numPr>
        <w:tabs>
          <w:tab w:val="left" w:pos="1418"/>
          <w:tab w:val="left" w:pos="2127"/>
        </w:tabs>
        <w:spacing w:after="200" w:line="480" w:lineRule="auto"/>
        <w:ind w:hanging="720"/>
        <w:jc w:val="both"/>
      </w:pPr>
      <w:r w:rsidRPr="009E5DB6">
        <w:t>Jenis-jenis Kondisi Tak Seimbang</w:t>
      </w:r>
    </w:p>
    <w:p w14:paraId="1EA80B02" w14:textId="14FCD8AE" w:rsidR="00893CDC" w:rsidRPr="009E5DB6" w:rsidRDefault="00893CDC" w:rsidP="00893CDC">
      <w:pPr>
        <w:pStyle w:val="ListParagraph"/>
        <w:tabs>
          <w:tab w:val="left" w:pos="1418"/>
          <w:tab w:val="left" w:pos="2127"/>
        </w:tabs>
        <w:spacing w:line="480" w:lineRule="auto"/>
        <w:ind w:left="709"/>
        <w:jc w:val="both"/>
      </w:pPr>
      <w:r w:rsidRPr="009E5DB6">
        <w:t>Terdapat 3 jenis kondisi tak seimbang (</w:t>
      </w:r>
      <w:r w:rsidR="00C67256" w:rsidRPr="00C67256">
        <w:rPr>
          <w:i/>
        </w:rPr>
        <w:t>Unbalance</w:t>
      </w:r>
      <w:r w:rsidRPr="009E5DB6">
        <w:rPr>
          <w:i/>
        </w:rPr>
        <w:t xml:space="preserve"> Condition</w:t>
      </w:r>
      <w:r w:rsidRPr="009E5DB6">
        <w:t>) berdasarkan kondisi yang terjadi</w:t>
      </w:r>
    </w:p>
    <w:p w14:paraId="2FBB1E30" w14:textId="093F84DC" w:rsidR="00893CDC" w:rsidRPr="009E5DB6" w:rsidRDefault="00893CDC" w:rsidP="00893CDC">
      <w:pPr>
        <w:pStyle w:val="ListParagraph"/>
        <w:numPr>
          <w:ilvl w:val="0"/>
          <w:numId w:val="8"/>
        </w:numPr>
        <w:tabs>
          <w:tab w:val="left" w:pos="1418"/>
          <w:tab w:val="left" w:pos="2127"/>
        </w:tabs>
        <w:spacing w:after="200" w:line="480" w:lineRule="auto"/>
        <w:ind w:left="1134" w:hanging="425"/>
        <w:jc w:val="both"/>
      </w:pPr>
      <w:r w:rsidRPr="009E5DB6">
        <w:t>Keadaan Tak Seimbang Statik (</w:t>
      </w:r>
      <w:r w:rsidRPr="009E5DB6">
        <w:rPr>
          <w:i/>
        </w:rPr>
        <w:t xml:space="preserve">Static </w:t>
      </w:r>
      <w:r w:rsidR="00C67256" w:rsidRPr="00C67256">
        <w:rPr>
          <w:i/>
        </w:rPr>
        <w:t>Unbalance</w:t>
      </w:r>
      <w:r w:rsidRPr="009E5DB6">
        <w:t>)</w:t>
      </w:r>
    </w:p>
    <w:p w14:paraId="3881DA16" w14:textId="77777777" w:rsidR="00893CDC" w:rsidRDefault="00893CDC" w:rsidP="00893CDC">
      <w:pPr>
        <w:pStyle w:val="ListParagraph"/>
        <w:tabs>
          <w:tab w:val="left" w:pos="1418"/>
          <w:tab w:val="left" w:pos="2127"/>
        </w:tabs>
        <w:spacing w:line="480" w:lineRule="auto"/>
        <w:ind w:left="1134"/>
        <w:jc w:val="both"/>
        <w:rPr>
          <w:noProof/>
          <w:lang w:val="en-US"/>
        </w:rPr>
      </w:pPr>
      <w:r w:rsidRPr="009E5DB6">
        <w:t>Keadaan tak seimbang static terjadi apabila sumbu inersia tergeser sejajar dengan sumbu rotasi akibat massa tak seimbang yang berada di satu bidang saja.</w:t>
      </w:r>
      <w:r w:rsidRPr="00E5629D">
        <w:rPr>
          <w:noProof/>
          <w:lang w:val="en-US"/>
        </w:rPr>
        <w:t xml:space="preserve"> </w:t>
      </w:r>
    </w:p>
    <w:p w14:paraId="68985A7D" w14:textId="77777777" w:rsidR="00893CDC" w:rsidRDefault="00893CDC" w:rsidP="00893CDC">
      <w:pPr>
        <w:pStyle w:val="ListParagraph"/>
        <w:tabs>
          <w:tab w:val="left" w:pos="1418"/>
          <w:tab w:val="left" w:pos="2127"/>
        </w:tabs>
        <w:spacing w:line="480" w:lineRule="auto"/>
        <w:ind w:left="1134"/>
        <w:jc w:val="center"/>
        <w:rPr>
          <w:lang w:val="en-US"/>
        </w:rPr>
      </w:pPr>
      <w:r w:rsidRPr="009E5DB6">
        <w:rPr>
          <w:noProof/>
          <w:lang w:val="en-US"/>
        </w:rPr>
        <w:drawing>
          <wp:inline distT="0" distB="0" distL="0" distR="0" wp14:anchorId="513B897E" wp14:editId="74167D2A">
            <wp:extent cx="3094074" cy="978195"/>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27"/>
                    <a:srcRect l="44861" t="44048" r="28233" b="40821"/>
                    <a:stretch/>
                  </pic:blipFill>
                  <pic:spPr bwMode="auto">
                    <a:xfrm>
                      <a:off x="0" y="0"/>
                      <a:ext cx="3102271" cy="980787"/>
                    </a:xfrm>
                    <a:prstGeom prst="rect">
                      <a:avLst/>
                    </a:prstGeom>
                    <a:ln>
                      <a:noFill/>
                    </a:ln>
                    <a:extLst>
                      <a:ext uri="{53640926-AAD7-44D8-BBD7-CCE9431645EC}">
                        <a14:shadowObscured xmlns:a14="http://schemas.microsoft.com/office/drawing/2010/main"/>
                      </a:ext>
                    </a:extLst>
                  </pic:spPr>
                </pic:pic>
              </a:graphicData>
            </a:graphic>
          </wp:inline>
        </w:drawing>
      </w:r>
    </w:p>
    <w:p w14:paraId="37D4637F" w14:textId="77C871E2" w:rsidR="00893CDC" w:rsidRPr="00E5629D" w:rsidRDefault="003C7356" w:rsidP="003C7356">
      <w:pPr>
        <w:pStyle w:val="Caption"/>
        <w:jc w:val="center"/>
        <w:rPr>
          <w:b w:val="0"/>
          <w:i/>
          <w:lang w:val="en-US"/>
        </w:rPr>
      </w:pPr>
      <w:bookmarkStart w:id="122" w:name="_Toc106837265"/>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6</w:t>
      </w:r>
      <w:r w:rsidRPr="003C7356">
        <w:rPr>
          <w:b w:val="0"/>
        </w:rPr>
        <w:fldChar w:fldCharType="end"/>
      </w:r>
      <w:r w:rsidR="00893CDC" w:rsidRPr="00E5629D">
        <w:rPr>
          <w:b w:val="0"/>
          <w:lang w:val="en-US"/>
        </w:rPr>
        <w:t xml:space="preserve">. </w:t>
      </w:r>
      <w:r w:rsidR="00893CDC" w:rsidRPr="00E5629D">
        <w:rPr>
          <w:b w:val="0"/>
          <w:i/>
          <w:lang w:val="en-US"/>
        </w:rPr>
        <w:t xml:space="preserve">Static </w:t>
      </w:r>
      <w:r w:rsidR="00C67256" w:rsidRPr="00C67256">
        <w:rPr>
          <w:b w:val="0"/>
          <w:i/>
          <w:lang w:val="en-US"/>
        </w:rPr>
        <w:t>Unbalance</w:t>
      </w:r>
      <w:bookmarkEnd w:id="122"/>
    </w:p>
    <w:p w14:paraId="69F9E32A" w14:textId="6BE82360" w:rsidR="00893CDC" w:rsidRPr="009E5DB6" w:rsidRDefault="00893CDC" w:rsidP="00893CDC">
      <w:pPr>
        <w:pStyle w:val="ListParagraph"/>
        <w:numPr>
          <w:ilvl w:val="0"/>
          <w:numId w:val="8"/>
        </w:numPr>
        <w:tabs>
          <w:tab w:val="left" w:pos="1418"/>
          <w:tab w:val="left" w:pos="2127"/>
        </w:tabs>
        <w:spacing w:after="200" w:line="480" w:lineRule="auto"/>
        <w:ind w:left="1134" w:hanging="425"/>
        <w:jc w:val="both"/>
      </w:pPr>
      <w:r w:rsidRPr="009E5DB6">
        <w:t>Keadaan Tak Seimbang Kople (</w:t>
      </w:r>
      <w:r w:rsidRPr="009E5DB6">
        <w:rPr>
          <w:i/>
        </w:rPr>
        <w:t xml:space="preserve">Couple </w:t>
      </w:r>
      <w:r w:rsidR="00C67256" w:rsidRPr="00C67256">
        <w:rPr>
          <w:i/>
        </w:rPr>
        <w:t>Unbalance</w:t>
      </w:r>
      <w:r w:rsidRPr="009E5DB6">
        <w:t>)</w:t>
      </w:r>
    </w:p>
    <w:p w14:paraId="328CAEE8" w14:textId="77777777" w:rsidR="00893CDC" w:rsidRDefault="00893CDC" w:rsidP="00893CDC">
      <w:pPr>
        <w:pStyle w:val="ListParagraph"/>
        <w:tabs>
          <w:tab w:val="left" w:pos="1418"/>
          <w:tab w:val="left" w:pos="2127"/>
        </w:tabs>
        <w:spacing w:line="480" w:lineRule="auto"/>
        <w:ind w:left="1134"/>
        <w:jc w:val="both"/>
        <w:rPr>
          <w:lang w:val="en-US"/>
        </w:rPr>
      </w:pPr>
      <w:r w:rsidRPr="009E5DB6">
        <w:t>Keadaan tak seimbang kopel terjadi di dua bidang dengan besar gaya tak seimbang yang sama namun berlawanan arah.</w:t>
      </w:r>
    </w:p>
    <w:p w14:paraId="5A1EBC4B" w14:textId="77777777" w:rsidR="00893CDC" w:rsidRDefault="00893CDC" w:rsidP="00893CDC">
      <w:pPr>
        <w:pStyle w:val="ListParagraph"/>
        <w:tabs>
          <w:tab w:val="left" w:pos="1418"/>
          <w:tab w:val="left" w:pos="2127"/>
        </w:tabs>
        <w:spacing w:line="480" w:lineRule="auto"/>
        <w:ind w:left="1134"/>
        <w:jc w:val="center"/>
        <w:rPr>
          <w:lang w:val="en-US"/>
        </w:rPr>
      </w:pPr>
      <w:r>
        <w:rPr>
          <w:noProof/>
          <w:lang w:val="en-US"/>
        </w:rPr>
        <w:drawing>
          <wp:inline distT="0" distB="0" distL="0" distR="0" wp14:anchorId="1DCC9EA9" wp14:editId="4DEF6A2C">
            <wp:extent cx="2769326" cy="1306286"/>
            <wp:effectExtent l="0" t="0" r="0" b="8255"/>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28"/>
                    <a:srcRect l="2748" t="5217" b="7680"/>
                    <a:stretch/>
                  </pic:blipFill>
                  <pic:spPr bwMode="auto">
                    <a:xfrm>
                      <a:off x="0" y="0"/>
                      <a:ext cx="2778980" cy="1310840"/>
                    </a:xfrm>
                    <a:prstGeom prst="rect">
                      <a:avLst/>
                    </a:prstGeom>
                    <a:ln>
                      <a:noFill/>
                    </a:ln>
                    <a:extLst>
                      <a:ext uri="{53640926-AAD7-44D8-BBD7-CCE9431645EC}">
                        <a14:shadowObscured xmlns:a14="http://schemas.microsoft.com/office/drawing/2010/main"/>
                      </a:ext>
                    </a:extLst>
                  </pic:spPr>
                </pic:pic>
              </a:graphicData>
            </a:graphic>
          </wp:inline>
        </w:drawing>
      </w:r>
    </w:p>
    <w:p w14:paraId="682A640F" w14:textId="2D7A9787" w:rsidR="00893CDC" w:rsidRPr="00E5629D" w:rsidRDefault="003C7356" w:rsidP="003C7356">
      <w:pPr>
        <w:pStyle w:val="Caption"/>
        <w:jc w:val="center"/>
        <w:rPr>
          <w:b w:val="0"/>
          <w:i/>
          <w:lang w:val="en-US"/>
        </w:rPr>
      </w:pPr>
      <w:bookmarkStart w:id="123" w:name="_Toc106837266"/>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7</w:t>
      </w:r>
      <w:r w:rsidRPr="003C7356">
        <w:rPr>
          <w:b w:val="0"/>
        </w:rPr>
        <w:fldChar w:fldCharType="end"/>
      </w:r>
      <w:r w:rsidR="00893CDC" w:rsidRPr="00E5629D">
        <w:rPr>
          <w:b w:val="0"/>
          <w:lang w:val="en-US"/>
        </w:rPr>
        <w:t xml:space="preserve">. </w:t>
      </w:r>
      <w:r w:rsidR="00893CDC" w:rsidRPr="00E5629D">
        <w:rPr>
          <w:b w:val="0"/>
          <w:i/>
          <w:lang w:val="en-US"/>
        </w:rPr>
        <w:t xml:space="preserve">Couple </w:t>
      </w:r>
      <w:r w:rsidR="00C67256" w:rsidRPr="00C67256">
        <w:rPr>
          <w:b w:val="0"/>
          <w:i/>
          <w:lang w:val="en-US"/>
        </w:rPr>
        <w:t>Unbalance</w:t>
      </w:r>
      <w:bookmarkEnd w:id="123"/>
    </w:p>
    <w:p w14:paraId="3D4D72FC" w14:textId="3C5E1554" w:rsidR="00893CDC" w:rsidRPr="009E5DB6" w:rsidRDefault="00893CDC" w:rsidP="00893CDC">
      <w:pPr>
        <w:pStyle w:val="ListParagraph"/>
        <w:numPr>
          <w:ilvl w:val="0"/>
          <w:numId w:val="8"/>
        </w:numPr>
        <w:tabs>
          <w:tab w:val="left" w:pos="1418"/>
          <w:tab w:val="left" w:pos="2127"/>
        </w:tabs>
        <w:spacing w:after="200" w:line="480" w:lineRule="auto"/>
        <w:ind w:left="1134" w:hanging="425"/>
        <w:jc w:val="both"/>
      </w:pPr>
      <w:r w:rsidRPr="009E5DB6">
        <w:t>Keadaan Tak Seimbang Dinamik (</w:t>
      </w:r>
      <w:r w:rsidRPr="009E5DB6">
        <w:rPr>
          <w:i/>
        </w:rPr>
        <w:t xml:space="preserve">Dynamic </w:t>
      </w:r>
      <w:r w:rsidR="00C67256" w:rsidRPr="00C67256">
        <w:rPr>
          <w:i/>
        </w:rPr>
        <w:t>Unbalance</w:t>
      </w:r>
      <w:r w:rsidRPr="009E5DB6">
        <w:t>)</w:t>
      </w:r>
    </w:p>
    <w:p w14:paraId="5F40F7B9" w14:textId="77777777" w:rsidR="00893CDC" w:rsidRDefault="00893CDC" w:rsidP="00893CDC">
      <w:pPr>
        <w:pStyle w:val="ListParagraph"/>
        <w:tabs>
          <w:tab w:val="left" w:pos="1418"/>
          <w:tab w:val="left" w:pos="2127"/>
        </w:tabs>
        <w:spacing w:line="480" w:lineRule="auto"/>
        <w:ind w:left="1134"/>
        <w:jc w:val="both"/>
        <w:rPr>
          <w:lang w:val="en-US"/>
        </w:rPr>
      </w:pPr>
      <w:r w:rsidRPr="009E5DB6">
        <w:t>Keadaan tak seimbang dinamik terjadi apabila terdapat kedua keadaan tak seimbang baik static maupun kopel</w:t>
      </w:r>
      <w:r w:rsidRPr="009E5DB6">
        <w:rPr>
          <w:lang w:val="en-US"/>
        </w:rPr>
        <w:t>.</w:t>
      </w:r>
    </w:p>
    <w:p w14:paraId="5A6C6DAA" w14:textId="77777777" w:rsidR="00893CDC" w:rsidRDefault="00893CDC" w:rsidP="00893CDC">
      <w:pPr>
        <w:pStyle w:val="ListParagraph"/>
        <w:tabs>
          <w:tab w:val="left" w:pos="1418"/>
          <w:tab w:val="left" w:pos="2127"/>
        </w:tabs>
        <w:spacing w:line="480" w:lineRule="auto"/>
        <w:ind w:left="1134"/>
        <w:jc w:val="center"/>
        <w:rPr>
          <w:lang w:val="en-US"/>
        </w:rPr>
      </w:pPr>
      <w:r>
        <w:rPr>
          <w:noProof/>
          <w:lang w:val="en-US"/>
        </w:rPr>
        <w:drawing>
          <wp:inline distT="0" distB="0" distL="0" distR="0" wp14:anchorId="74C8FD56" wp14:editId="5DABC6E6">
            <wp:extent cx="2476500" cy="1400175"/>
            <wp:effectExtent l="0" t="0" r="0" b="952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9"/>
                    <a:stretch>
                      <a:fillRect/>
                    </a:stretch>
                  </pic:blipFill>
                  <pic:spPr>
                    <a:xfrm>
                      <a:off x="0" y="0"/>
                      <a:ext cx="2476500" cy="1400175"/>
                    </a:xfrm>
                    <a:prstGeom prst="rect">
                      <a:avLst/>
                    </a:prstGeom>
                  </pic:spPr>
                </pic:pic>
              </a:graphicData>
            </a:graphic>
          </wp:inline>
        </w:drawing>
      </w:r>
    </w:p>
    <w:p w14:paraId="0CB7FD76" w14:textId="6E78C089" w:rsidR="00893CDC" w:rsidRPr="00E5629D" w:rsidRDefault="003C7356" w:rsidP="003C7356">
      <w:pPr>
        <w:pStyle w:val="Caption"/>
        <w:jc w:val="center"/>
        <w:rPr>
          <w:b w:val="0"/>
          <w:i/>
          <w:lang w:val="en-US"/>
        </w:rPr>
      </w:pPr>
      <w:bookmarkStart w:id="124" w:name="_Toc106834227"/>
      <w:bookmarkStart w:id="125" w:name="_Toc106837267"/>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8</w:t>
      </w:r>
      <w:r w:rsidRPr="003C7356">
        <w:rPr>
          <w:b w:val="0"/>
        </w:rPr>
        <w:fldChar w:fldCharType="end"/>
      </w:r>
      <w:r w:rsidR="00893CDC">
        <w:rPr>
          <w:b w:val="0"/>
          <w:lang w:val="en-US"/>
        </w:rPr>
        <w:t xml:space="preserve">. </w:t>
      </w:r>
      <w:r w:rsidR="00893CDC">
        <w:rPr>
          <w:b w:val="0"/>
          <w:i/>
          <w:lang w:val="en-US"/>
        </w:rPr>
        <w:t xml:space="preserve">Dynamic </w:t>
      </w:r>
      <w:r w:rsidR="00C67256" w:rsidRPr="00C67256">
        <w:rPr>
          <w:b w:val="0"/>
          <w:i/>
          <w:lang w:val="en-US"/>
        </w:rPr>
        <w:t>Unbalance</w:t>
      </w:r>
      <w:bookmarkEnd w:id="124"/>
      <w:bookmarkEnd w:id="125"/>
    </w:p>
    <w:p w14:paraId="09833E29" w14:textId="77777777" w:rsidR="00893CDC" w:rsidRPr="009E5DB6" w:rsidRDefault="00893CDC" w:rsidP="00893CDC">
      <w:pPr>
        <w:tabs>
          <w:tab w:val="left" w:pos="1418"/>
          <w:tab w:val="left" w:pos="2127"/>
        </w:tabs>
        <w:spacing w:line="480" w:lineRule="auto"/>
        <w:ind w:left="709"/>
        <w:jc w:val="both"/>
      </w:pPr>
      <w:r w:rsidRPr="009E5DB6">
        <w:t xml:space="preserve">Masing-masing dari keadaan tak seimbang diatas, </w:t>
      </w:r>
      <w:r>
        <w:rPr>
          <w:lang w:val="en-US"/>
        </w:rPr>
        <w:t xml:space="preserve">juga </w:t>
      </w:r>
      <w:r w:rsidRPr="009E5DB6">
        <w:t>diilustrasikan pada gambar dibawah ini</w:t>
      </w:r>
    </w:p>
    <w:p w14:paraId="0AF45768" w14:textId="77777777" w:rsidR="00893CDC" w:rsidRPr="009E5DB6" w:rsidRDefault="00893CDC" w:rsidP="00893CDC">
      <w:pPr>
        <w:keepNext/>
        <w:tabs>
          <w:tab w:val="left" w:pos="1418"/>
          <w:tab w:val="left" w:pos="2127"/>
        </w:tabs>
        <w:spacing w:line="480" w:lineRule="auto"/>
        <w:ind w:left="426"/>
        <w:jc w:val="center"/>
      </w:pPr>
      <w:r w:rsidRPr="009E5DB6">
        <w:rPr>
          <w:noProof/>
          <w:lang w:val="en-US"/>
        </w:rPr>
        <w:drawing>
          <wp:inline distT="0" distB="0" distL="0" distR="0" wp14:anchorId="21FA4CBC" wp14:editId="1A5E8059">
            <wp:extent cx="4020820" cy="2098964"/>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tsApp Image 2022-03-21 at 06.18.16.jpeg"/>
                    <pic:cNvPicPr/>
                  </pic:nvPicPr>
                  <pic:blipFill rotWithShape="1">
                    <a:blip r:embed="rId30">
                      <a:grayscl/>
                      <a:extLst>
                        <a:ext uri="{BEBA8EAE-BF5A-486C-A8C5-ECC9F3942E4B}">
                          <a14:imgProps xmlns:a14="http://schemas.microsoft.com/office/drawing/2010/main">
                            <a14:imgLayer r:embed="rId31">
                              <a14:imgEffect>
                                <a14:brightnessContrast bright="20000" contrast="-40000"/>
                              </a14:imgEffect>
                            </a14:imgLayer>
                          </a14:imgProps>
                        </a:ext>
                        <a:ext uri="{28A0092B-C50C-407E-A947-70E740481C1C}">
                          <a14:useLocalDpi xmlns:a14="http://schemas.microsoft.com/office/drawing/2010/main" val="0"/>
                        </a:ext>
                      </a:extLst>
                    </a:blip>
                    <a:srcRect r="5984" b="2798"/>
                    <a:stretch/>
                  </pic:blipFill>
                  <pic:spPr bwMode="auto">
                    <a:xfrm>
                      <a:off x="0" y="0"/>
                      <a:ext cx="4021962" cy="2099560"/>
                    </a:xfrm>
                    <a:prstGeom prst="rect">
                      <a:avLst/>
                    </a:prstGeom>
                    <a:ln>
                      <a:noFill/>
                    </a:ln>
                    <a:extLst>
                      <a:ext uri="{53640926-AAD7-44D8-BBD7-CCE9431645EC}">
                        <a14:shadowObscured xmlns:a14="http://schemas.microsoft.com/office/drawing/2010/main"/>
                      </a:ext>
                    </a:extLst>
                  </pic:spPr>
                </pic:pic>
              </a:graphicData>
            </a:graphic>
          </wp:inline>
        </w:drawing>
      </w:r>
    </w:p>
    <w:p w14:paraId="5AC9E036" w14:textId="44DB815B" w:rsidR="00893CDC" w:rsidRPr="003C7356" w:rsidRDefault="003C7356" w:rsidP="003C7356">
      <w:pPr>
        <w:pStyle w:val="Caption"/>
        <w:jc w:val="center"/>
        <w:rPr>
          <w:b w:val="0"/>
          <w:lang w:val="en-US"/>
        </w:rPr>
      </w:pPr>
      <w:bookmarkStart w:id="126" w:name="_Toc106837268"/>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9</w:t>
      </w:r>
      <w:r w:rsidRPr="003C7356">
        <w:rPr>
          <w:b w:val="0"/>
        </w:rPr>
        <w:fldChar w:fldCharType="end"/>
      </w:r>
      <w:r w:rsidR="00893CDC" w:rsidRPr="003C7356">
        <w:rPr>
          <w:b w:val="0"/>
          <w:lang w:val="en-US"/>
        </w:rPr>
        <w:t>. Jenis-jenis Kondisi Tak Seimbang</w:t>
      </w:r>
      <w:bookmarkEnd w:id="126"/>
    </w:p>
    <w:p w14:paraId="34F9096B" w14:textId="1E43B9A5" w:rsidR="0010101F" w:rsidRPr="009E5DB6" w:rsidRDefault="0010101F" w:rsidP="0010101F">
      <w:pPr>
        <w:pStyle w:val="Heading2"/>
        <w:spacing w:line="480" w:lineRule="auto"/>
        <w:ind w:left="709" w:hanging="709"/>
        <w:rPr>
          <w:lang w:val="en-US"/>
        </w:rPr>
      </w:pPr>
      <w:r>
        <w:rPr>
          <w:lang w:val="en-US"/>
        </w:rPr>
        <w:t xml:space="preserve">      </w:t>
      </w:r>
      <w:bookmarkStart w:id="127" w:name="_Toc103774620"/>
      <w:bookmarkStart w:id="128" w:name="_Toc107363726"/>
      <w:r w:rsidRPr="009E5DB6">
        <w:rPr>
          <w:lang w:val="en-US"/>
        </w:rPr>
        <w:t>Penyeimbangan</w:t>
      </w:r>
      <w:r>
        <w:rPr>
          <w:lang w:val="en-US"/>
        </w:rPr>
        <w:t xml:space="preserve"> Dinamis</w:t>
      </w:r>
      <w:r w:rsidRPr="009E5DB6">
        <w:rPr>
          <w:lang w:val="en-US"/>
        </w:rPr>
        <w:t xml:space="preserve"> </w:t>
      </w:r>
      <w:r>
        <w:rPr>
          <w:lang w:val="en-US"/>
        </w:rPr>
        <w:t>(</w:t>
      </w:r>
      <w:r>
        <w:rPr>
          <w:i/>
          <w:lang w:val="en-US"/>
        </w:rPr>
        <w:t xml:space="preserve">Dynamic </w:t>
      </w:r>
      <w:r w:rsidR="00C67256" w:rsidRPr="00C67256">
        <w:rPr>
          <w:i/>
          <w:lang w:val="en-US"/>
        </w:rPr>
        <w:t>Balancing</w:t>
      </w:r>
      <w:r>
        <w:rPr>
          <w:lang w:val="en-US"/>
        </w:rPr>
        <w:t>)</w:t>
      </w:r>
      <w:bookmarkEnd w:id="127"/>
      <w:bookmarkEnd w:id="128"/>
    </w:p>
    <w:p w14:paraId="50EB2576" w14:textId="77777777" w:rsidR="0010101F" w:rsidRPr="00DE15B2" w:rsidRDefault="0010101F" w:rsidP="0010101F">
      <w:pPr>
        <w:spacing w:line="480" w:lineRule="auto"/>
        <w:ind w:firstLine="709"/>
        <w:jc w:val="both"/>
        <w:rPr>
          <w:rFonts w:cs="Times New Roman"/>
          <w:lang w:val="en-US"/>
        </w:rPr>
      </w:pPr>
      <w:r>
        <w:rPr>
          <w:rFonts w:cs="Times New Roman"/>
          <w:shd w:val="clear" w:color="auto" w:fill="FFFFFF"/>
          <w:lang w:val="en-US"/>
        </w:rPr>
        <w:t xml:space="preserve"> </w:t>
      </w:r>
      <w:r w:rsidRPr="009E5DB6">
        <w:rPr>
          <w:rFonts w:cs="Times New Roman"/>
          <w:shd w:val="clear" w:color="auto" w:fill="FFFFFF"/>
        </w:rPr>
        <w:t>P</w:t>
      </w:r>
      <w:r>
        <w:rPr>
          <w:rFonts w:cs="Times New Roman"/>
          <w:shd w:val="clear" w:color="auto" w:fill="FFFFFF"/>
        </w:rPr>
        <w:t xml:space="preserve">enyeimbangan adalah </w:t>
      </w:r>
      <w:r>
        <w:rPr>
          <w:rFonts w:cs="Times New Roman"/>
          <w:shd w:val="clear" w:color="auto" w:fill="FFFFFF"/>
          <w:lang w:val="en-US"/>
        </w:rPr>
        <w:t>proses</w:t>
      </w:r>
      <w:r>
        <w:rPr>
          <w:rFonts w:cs="Times New Roman"/>
          <w:shd w:val="clear" w:color="auto" w:fill="FFFFFF"/>
        </w:rPr>
        <w:t xml:space="preserve"> </w:t>
      </w:r>
      <w:r>
        <w:rPr>
          <w:rFonts w:cs="Times New Roman"/>
          <w:shd w:val="clear" w:color="auto" w:fill="FFFFFF"/>
          <w:lang w:val="en-US"/>
        </w:rPr>
        <w:t>menyeimbangkan</w:t>
      </w:r>
      <w:r w:rsidRPr="009E5DB6">
        <w:rPr>
          <w:rFonts w:cs="Times New Roman"/>
          <w:shd w:val="clear" w:color="auto" w:fill="FFFFFF"/>
        </w:rPr>
        <w:t xml:space="preserve"> mesin</w:t>
      </w:r>
      <w:r>
        <w:rPr>
          <w:rFonts w:cs="Times New Roman"/>
          <w:shd w:val="clear" w:color="auto" w:fill="FFFFFF"/>
          <w:lang w:val="en-US"/>
        </w:rPr>
        <w:t xml:space="preserve"> berputar</w:t>
      </w:r>
      <w:r w:rsidRPr="009E5DB6">
        <w:rPr>
          <w:rFonts w:cs="Times New Roman"/>
          <w:shd w:val="clear" w:color="auto" w:fill="FFFFFF"/>
        </w:rPr>
        <w:t xml:space="preserve"> dengan memutar bagian </w:t>
      </w:r>
      <w:r>
        <w:rPr>
          <w:rFonts w:cs="Times New Roman"/>
          <w:shd w:val="clear" w:color="auto" w:fill="FFFFFF"/>
          <w:lang w:val="en-US"/>
        </w:rPr>
        <w:t>rotor pada kecepatan putaran tertentu</w:t>
      </w:r>
      <w:r>
        <w:rPr>
          <w:rFonts w:cs="Times New Roman"/>
          <w:shd w:val="clear" w:color="auto" w:fill="FFFFFF"/>
        </w:rPr>
        <w:t xml:space="preserve"> dan mengukur </w:t>
      </w:r>
      <w:r>
        <w:rPr>
          <w:rFonts w:cs="Times New Roman"/>
          <w:shd w:val="clear" w:color="auto" w:fill="FFFFFF"/>
          <w:lang w:val="en-US"/>
        </w:rPr>
        <w:t>getaran ketidakseimbangan</w:t>
      </w:r>
      <w:r w:rsidRPr="009E5DB6">
        <w:rPr>
          <w:rFonts w:cs="Times New Roman"/>
          <w:shd w:val="clear" w:color="auto" w:fill="FFFFFF"/>
        </w:rPr>
        <w:t xml:space="preserve"> menggunakan peralatan elektronik. Ketidakseimbangan yang diukur kemudian dapat dikoreksi dengan menambah atau mengurangi bobot dari bagian yang berputar hingga getarannya berkurang.</w:t>
      </w:r>
      <w:r>
        <w:rPr>
          <w:rFonts w:cs="Times New Roman"/>
          <w:shd w:val="clear" w:color="auto" w:fill="FFFFFF"/>
          <w:lang w:val="en-US"/>
        </w:rPr>
        <w:t xml:space="preserve"> Penyeimbangan dinamis merupakan kegiatan penyeimbangan yang dilakukan terhadap kondisi ketidakseimbangan dinamis yang terjadi pada mesin berputar.</w:t>
      </w:r>
    </w:p>
    <w:p w14:paraId="5EBF55F0" w14:textId="0F46C0DD" w:rsidR="00893CDC" w:rsidRPr="009E5DB6" w:rsidRDefault="00893CDC" w:rsidP="00893CDC">
      <w:pPr>
        <w:pStyle w:val="Heading2"/>
        <w:spacing w:line="480" w:lineRule="auto"/>
        <w:rPr>
          <w:lang w:val="en-US"/>
        </w:rPr>
      </w:pPr>
      <w:r w:rsidRPr="009E5DB6">
        <w:rPr>
          <w:lang w:val="en-US"/>
        </w:rPr>
        <w:t xml:space="preserve">      </w:t>
      </w:r>
      <w:bookmarkStart w:id="129" w:name="_Toc103774621"/>
      <w:bookmarkStart w:id="130" w:name="_Toc107363727"/>
      <w:r w:rsidRPr="009E5DB6">
        <w:rPr>
          <w:lang w:val="en-US"/>
        </w:rPr>
        <w:t>Penyeimbangan Dinamis Dua Bidang</w:t>
      </w:r>
      <w:r>
        <w:rPr>
          <w:lang w:val="en-US"/>
        </w:rPr>
        <w:t xml:space="preserve"> (</w:t>
      </w:r>
      <w:r>
        <w:rPr>
          <w:i/>
          <w:lang w:val="en-US"/>
        </w:rPr>
        <w:t xml:space="preserve">Two-Plane </w:t>
      </w:r>
      <w:r w:rsidR="00C67256" w:rsidRPr="00C67256">
        <w:rPr>
          <w:i/>
          <w:lang w:val="en-US"/>
        </w:rPr>
        <w:t>Balancing</w:t>
      </w:r>
      <w:r>
        <w:rPr>
          <w:lang w:val="en-US"/>
        </w:rPr>
        <w:t>)</w:t>
      </w:r>
      <w:bookmarkEnd w:id="129"/>
      <w:bookmarkEnd w:id="130"/>
    </w:p>
    <w:p w14:paraId="6D50C8A7" w14:textId="49A9DAA1" w:rsidR="00893CDC" w:rsidRDefault="00893CDC" w:rsidP="00893CDC">
      <w:pPr>
        <w:spacing w:line="480" w:lineRule="auto"/>
        <w:ind w:firstLine="709"/>
        <w:jc w:val="both"/>
        <w:rPr>
          <w:lang w:val="en-US"/>
        </w:rPr>
      </w:pPr>
      <w:r>
        <w:rPr>
          <w:lang w:val="en-US"/>
        </w:rPr>
        <w:t>Penyeimbangan yang dilakukan dalam skala laboratorum biasanya menggunakan metode penyeimbangan satu bidang (</w:t>
      </w:r>
      <w:r>
        <w:rPr>
          <w:i/>
          <w:lang w:val="en-US"/>
        </w:rPr>
        <w:t xml:space="preserve">Single </w:t>
      </w:r>
      <w:r w:rsidRPr="00086446">
        <w:rPr>
          <w:i/>
          <w:lang w:val="en-US"/>
        </w:rPr>
        <w:t>Plane</w:t>
      </w:r>
      <w:r>
        <w:rPr>
          <w:i/>
          <w:lang w:val="en-US"/>
        </w:rPr>
        <w:t xml:space="preserve"> </w:t>
      </w:r>
      <w:r w:rsidR="00C67256" w:rsidRPr="00C67256">
        <w:rPr>
          <w:i/>
          <w:lang w:val="en-US"/>
        </w:rPr>
        <w:t>Balancing</w:t>
      </w:r>
      <w:r>
        <w:rPr>
          <w:lang w:val="en-US"/>
        </w:rPr>
        <w:t>) dan penyeimbangan dua bidang (</w:t>
      </w:r>
      <w:r>
        <w:rPr>
          <w:i/>
          <w:lang w:val="en-US"/>
        </w:rPr>
        <w:t xml:space="preserve">Two-Plane </w:t>
      </w:r>
      <w:r w:rsidR="00C67256" w:rsidRPr="00C67256">
        <w:rPr>
          <w:i/>
          <w:lang w:val="en-US"/>
        </w:rPr>
        <w:t>Balancing</w:t>
      </w:r>
      <w:r>
        <w:rPr>
          <w:lang w:val="en-US"/>
        </w:rPr>
        <w:t xml:space="preserve">). </w:t>
      </w:r>
      <w:r w:rsidRPr="00A076D8">
        <w:rPr>
          <w:lang w:val="en-US"/>
        </w:rPr>
        <w:t>Penyeimbangan</w:t>
      </w:r>
      <w:r>
        <w:rPr>
          <w:lang w:val="en-US"/>
        </w:rPr>
        <w:t xml:space="preserve"> dua bidang (</w:t>
      </w:r>
      <w:r>
        <w:rPr>
          <w:i/>
          <w:lang w:val="en-US"/>
        </w:rPr>
        <w:t xml:space="preserve">Two-Plane </w:t>
      </w:r>
      <w:r w:rsidR="00C67256" w:rsidRPr="00C67256">
        <w:rPr>
          <w:i/>
          <w:lang w:val="en-US"/>
        </w:rPr>
        <w:t>Balancing</w:t>
      </w:r>
      <w:r>
        <w:rPr>
          <w:lang w:val="en-US"/>
        </w:rPr>
        <w:t xml:space="preserve">) merupakan metode penyeimbangan yang dilakukan pada benda yang memiliki kondisi tak seimbang dan terletak di dua bidang berbeda sehingga menimbulkan kondisi ketidakseimbangan dinamis. </w:t>
      </w:r>
    </w:p>
    <w:p w14:paraId="4F2EAF8B" w14:textId="77777777" w:rsidR="00893CDC" w:rsidRDefault="00893CDC" w:rsidP="00893CDC">
      <w:pPr>
        <w:spacing w:line="276" w:lineRule="auto"/>
        <w:ind w:firstLine="709"/>
        <w:jc w:val="center"/>
        <w:rPr>
          <w:lang w:val="en-US"/>
        </w:rPr>
      </w:pPr>
      <w:r>
        <w:rPr>
          <w:noProof/>
          <w:lang w:val="en-US"/>
        </w:rPr>
        <w:drawing>
          <wp:inline distT="0" distB="0" distL="0" distR="0" wp14:anchorId="366E84B7" wp14:editId="69B4E8F4">
            <wp:extent cx="4164744" cy="1266825"/>
            <wp:effectExtent l="0" t="0" r="762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32">
                      <a:extLst>
                        <a:ext uri="{28A0092B-C50C-407E-A947-70E740481C1C}">
                          <a14:useLocalDpi xmlns:a14="http://schemas.microsoft.com/office/drawing/2010/main" val="0"/>
                        </a:ext>
                      </a:extLst>
                    </a:blip>
                    <a:srcRect t="14285" b="15966"/>
                    <a:stretch/>
                  </pic:blipFill>
                  <pic:spPr bwMode="auto">
                    <a:xfrm>
                      <a:off x="0" y="0"/>
                      <a:ext cx="4192111" cy="1275149"/>
                    </a:xfrm>
                    <a:prstGeom prst="rect">
                      <a:avLst/>
                    </a:prstGeom>
                    <a:noFill/>
                    <a:ln>
                      <a:noFill/>
                    </a:ln>
                    <a:extLst>
                      <a:ext uri="{53640926-AAD7-44D8-BBD7-CCE9431645EC}">
                        <a14:shadowObscured xmlns:a14="http://schemas.microsoft.com/office/drawing/2010/main"/>
                      </a:ext>
                    </a:extLst>
                  </pic:spPr>
                </pic:pic>
              </a:graphicData>
            </a:graphic>
          </wp:inline>
        </w:drawing>
      </w:r>
    </w:p>
    <w:p w14:paraId="4D115185" w14:textId="79F646FE" w:rsidR="00893CDC" w:rsidRPr="001E68EE" w:rsidRDefault="003C7356" w:rsidP="003C7356">
      <w:pPr>
        <w:pStyle w:val="Caption"/>
        <w:jc w:val="center"/>
        <w:rPr>
          <w:b w:val="0"/>
        </w:rPr>
      </w:pPr>
      <w:bookmarkStart w:id="131" w:name="_Toc106837269"/>
      <w:r w:rsidRPr="003C7356">
        <w:rPr>
          <w:b w:val="0"/>
        </w:rPr>
        <w:t xml:space="preserve">Gambar 2. </w:t>
      </w:r>
      <w:r w:rsidRPr="003C7356">
        <w:rPr>
          <w:b w:val="0"/>
        </w:rPr>
        <w:fldChar w:fldCharType="begin"/>
      </w:r>
      <w:r w:rsidRPr="003C7356">
        <w:rPr>
          <w:b w:val="0"/>
        </w:rPr>
        <w:instrText xml:space="preserve"> SEQ Gambar_2. \* ARABIC </w:instrText>
      </w:r>
      <w:r w:rsidRPr="003C7356">
        <w:rPr>
          <w:b w:val="0"/>
        </w:rPr>
        <w:fldChar w:fldCharType="separate"/>
      </w:r>
      <w:r w:rsidR="00CE5B8D">
        <w:rPr>
          <w:b w:val="0"/>
          <w:noProof/>
        </w:rPr>
        <w:t>10</w:t>
      </w:r>
      <w:r w:rsidRPr="003C7356">
        <w:rPr>
          <w:b w:val="0"/>
        </w:rPr>
        <w:fldChar w:fldCharType="end"/>
      </w:r>
      <w:r w:rsidR="00893CDC">
        <w:t xml:space="preserve">. </w:t>
      </w:r>
      <w:r w:rsidR="00893CDC" w:rsidRPr="003C7356">
        <w:rPr>
          <w:b w:val="0"/>
        </w:rPr>
        <w:t>Penyeimbangan Dua Bidang Dengan Benda Dua Disk</w:t>
      </w:r>
      <w:bookmarkEnd w:id="131"/>
    </w:p>
    <w:p w14:paraId="2C7135FB" w14:textId="75B3C1C2" w:rsidR="00893CDC" w:rsidRPr="009E5DB6" w:rsidRDefault="00893CDC" w:rsidP="00893CDC">
      <w:pPr>
        <w:spacing w:line="480" w:lineRule="auto"/>
        <w:ind w:firstLine="709"/>
        <w:jc w:val="both"/>
        <w:rPr>
          <w:lang w:val="en-US"/>
        </w:rPr>
      </w:pPr>
      <w:r>
        <w:rPr>
          <w:lang w:val="en-US"/>
        </w:rPr>
        <w:t xml:space="preserve">Penyeimbangan </w:t>
      </w:r>
      <w:r w:rsidRPr="009E5DB6">
        <w:rPr>
          <w:lang w:val="en-US"/>
        </w:rPr>
        <w:t>yang dilakukan dengan terlebih dahulu menentukan dua bidang penyeimbangan yaitu bidang L (Bidang Pengukuran Kiri/</w:t>
      </w:r>
      <w:r w:rsidRPr="009E5DB6">
        <w:rPr>
          <w:i/>
          <w:lang w:val="en-US"/>
        </w:rPr>
        <w:t>Left</w:t>
      </w:r>
      <w:r w:rsidRPr="009E5DB6">
        <w:rPr>
          <w:lang w:val="en-US"/>
        </w:rPr>
        <w:t>) dan bidang R (Bidang Pengukuran Kanan/</w:t>
      </w:r>
      <w:r w:rsidRPr="009E5DB6">
        <w:rPr>
          <w:i/>
          <w:lang w:val="en-US"/>
        </w:rPr>
        <w:t>Right</w:t>
      </w:r>
      <w:r w:rsidRPr="009E5DB6">
        <w:rPr>
          <w:lang w:val="en-US"/>
        </w:rPr>
        <w:t xml:space="preserve">). Sedangkan tempat peletakan massa coba dilambangkan sebagai bidang 1 dan bidang 2, seperti diilustrasikan pada gambar </w:t>
      </w:r>
      <w:r w:rsidRPr="007F1A80">
        <w:rPr>
          <w:lang w:val="en-US"/>
        </w:rPr>
        <w:t>2.</w:t>
      </w:r>
      <w:r w:rsidR="007F1A80" w:rsidRPr="007F1A80">
        <w:rPr>
          <w:lang w:val="en-US"/>
        </w:rPr>
        <w:t>1</w:t>
      </w:r>
      <w:r w:rsidR="007F1A80">
        <w:rPr>
          <w:lang w:val="en-US"/>
        </w:rPr>
        <w:t>2</w:t>
      </w:r>
      <w:r w:rsidRPr="007F1A80">
        <w:rPr>
          <w:lang w:val="en-US"/>
        </w:rPr>
        <w:t>.</w:t>
      </w:r>
    </w:p>
    <w:p w14:paraId="0E30AFC9" w14:textId="5703A369" w:rsidR="00893CDC" w:rsidRPr="009E5DB6" w:rsidRDefault="00893CDC" w:rsidP="00893CDC">
      <w:pPr>
        <w:pStyle w:val="Heading2"/>
        <w:spacing w:line="480" w:lineRule="auto"/>
        <w:rPr>
          <w:lang w:val="en-US"/>
        </w:rPr>
      </w:pPr>
      <w:r w:rsidRPr="009E5DB6">
        <w:rPr>
          <w:lang w:val="en-US"/>
        </w:rPr>
        <w:t xml:space="preserve">      </w:t>
      </w:r>
      <w:bookmarkStart w:id="132" w:name="_Toc100361720"/>
      <w:bookmarkStart w:id="133" w:name="_Toc103774622"/>
      <w:bookmarkStart w:id="134" w:name="_Toc107363728"/>
      <w:r w:rsidRPr="009E5DB6">
        <w:rPr>
          <w:lang w:val="en-US"/>
        </w:rPr>
        <w:t xml:space="preserve">Kajian alat </w:t>
      </w:r>
      <w:r w:rsidR="00C67256" w:rsidRPr="00C67256">
        <w:rPr>
          <w:i/>
          <w:lang w:val="en-US"/>
        </w:rPr>
        <w:t>Balancing</w:t>
      </w:r>
      <w:r w:rsidRPr="009E5DB6">
        <w:rPr>
          <w:lang w:val="en-US"/>
        </w:rPr>
        <w:t xml:space="preserve"> dinamis</w:t>
      </w:r>
      <w:bookmarkEnd w:id="132"/>
      <w:bookmarkEnd w:id="133"/>
      <w:bookmarkEnd w:id="134"/>
    </w:p>
    <w:p w14:paraId="7CD45E13" w14:textId="165C63BC" w:rsidR="00893CDC" w:rsidRPr="0010101F" w:rsidRDefault="00893CDC" w:rsidP="00893CDC">
      <w:pPr>
        <w:pStyle w:val="ListParagraph"/>
        <w:spacing w:line="480" w:lineRule="auto"/>
        <w:ind w:left="0" w:firstLine="709"/>
        <w:jc w:val="both"/>
        <w:rPr>
          <w:rFonts w:cs="Times New Roman"/>
          <w:szCs w:val="24"/>
          <w:lang w:val="en-US"/>
        </w:rPr>
      </w:pPr>
      <w:r w:rsidRPr="009E5DB6">
        <w:rPr>
          <w:rFonts w:cs="Times New Roman"/>
          <w:szCs w:val="24"/>
        </w:rPr>
        <w:t xml:space="preserve">Alat uji </w:t>
      </w:r>
      <w:r w:rsidR="00C67256" w:rsidRPr="00C67256">
        <w:rPr>
          <w:rFonts w:cs="Times New Roman"/>
          <w:i/>
          <w:szCs w:val="24"/>
        </w:rPr>
        <w:t>Balancing</w:t>
      </w:r>
      <w:r w:rsidRPr="009E5DB6">
        <w:rPr>
          <w:rFonts w:cs="Times New Roman"/>
          <w:szCs w:val="24"/>
        </w:rPr>
        <w:t xml:space="preserve"> </w:t>
      </w:r>
      <w:r w:rsidRPr="009E5DB6">
        <w:rPr>
          <w:rFonts w:cs="Times New Roman"/>
          <w:szCs w:val="24"/>
          <w:lang w:val="en-US"/>
        </w:rPr>
        <w:t>dinamis</w:t>
      </w:r>
      <w:r w:rsidRPr="009E5DB6">
        <w:rPr>
          <w:rFonts w:cs="Times New Roman"/>
          <w:szCs w:val="24"/>
        </w:rPr>
        <w:t xml:space="preserve"> merupakan salah satu alat tepat guna yang digunakan untuk </w:t>
      </w:r>
      <w:r w:rsidRPr="009E5DB6">
        <w:rPr>
          <w:rFonts w:cs="Times New Roman"/>
          <w:szCs w:val="24"/>
          <w:lang w:val="en-US"/>
        </w:rPr>
        <w:t xml:space="preserve">menguji kondisi keseimbangan dinamis sebuah rotor. </w:t>
      </w:r>
      <w:r w:rsidRPr="009E5DB6">
        <w:rPr>
          <w:rFonts w:cs="Times New Roman"/>
          <w:szCs w:val="24"/>
        </w:rPr>
        <w:t>Konsep cara kerja alat uji ini</w:t>
      </w:r>
      <w:r w:rsidRPr="009E5DB6">
        <w:rPr>
          <w:rFonts w:cs="Times New Roman"/>
          <w:szCs w:val="24"/>
          <w:lang w:val="en-US"/>
        </w:rPr>
        <w:t xml:space="preserve"> menggunakan vibrometer sebagai pengukur getaran yang ditempatkan pada cover housing bearing</w:t>
      </w:r>
      <w:r w:rsidRPr="009E5DB6">
        <w:rPr>
          <w:rFonts w:cs="Times New Roman"/>
          <w:szCs w:val="24"/>
        </w:rPr>
        <w:t>,</w:t>
      </w:r>
      <w:r w:rsidRPr="009E5DB6">
        <w:rPr>
          <w:rFonts w:cs="Times New Roman"/>
          <w:szCs w:val="24"/>
          <w:lang w:val="en-US"/>
        </w:rPr>
        <w:t xml:space="preserve"> getaran yang terjadi dianggap sebagai kondisi </w:t>
      </w:r>
      <w:r w:rsidR="00C67256" w:rsidRPr="00C67256">
        <w:rPr>
          <w:rFonts w:cs="Times New Roman"/>
          <w:i/>
          <w:szCs w:val="24"/>
          <w:lang w:val="en-US"/>
        </w:rPr>
        <w:t>unbalance</w:t>
      </w:r>
      <w:r w:rsidRPr="009E5DB6">
        <w:rPr>
          <w:rFonts w:cs="Times New Roman"/>
          <w:szCs w:val="24"/>
          <w:lang w:val="en-US"/>
        </w:rPr>
        <w:t xml:space="preserve"> akibat adanya penambahan massa pada benda. </w:t>
      </w:r>
      <w:r w:rsidRPr="009E5DB6">
        <w:t xml:space="preserve">Metode </w:t>
      </w:r>
      <w:r w:rsidR="00C67256" w:rsidRPr="00C67256">
        <w:rPr>
          <w:i/>
        </w:rPr>
        <w:t>Balancing</w:t>
      </w:r>
      <w:r w:rsidRPr="009E5DB6">
        <w:t xml:space="preserve"> yang </w:t>
      </w:r>
      <w:r w:rsidRPr="009E5DB6">
        <w:rPr>
          <w:lang w:val="en-US"/>
        </w:rPr>
        <w:t>biasa</w:t>
      </w:r>
      <w:r w:rsidRPr="009E5DB6">
        <w:t xml:space="preserve"> </w:t>
      </w:r>
      <w:r w:rsidRPr="009E5DB6">
        <w:rPr>
          <w:lang w:val="en-US"/>
        </w:rPr>
        <w:t>d</w:t>
      </w:r>
      <w:r w:rsidRPr="009E5DB6">
        <w:t>ilakukan ada</w:t>
      </w:r>
      <w:r w:rsidRPr="009E5DB6">
        <w:rPr>
          <w:lang w:val="en-US"/>
        </w:rPr>
        <w:t>lah si</w:t>
      </w:r>
      <w:r w:rsidRPr="009E5DB6">
        <w:t xml:space="preserve">ngle-plane </w:t>
      </w:r>
      <w:r w:rsidR="00C67256" w:rsidRPr="00C67256">
        <w:rPr>
          <w:i/>
        </w:rPr>
        <w:t>Balancing</w:t>
      </w:r>
      <w:r w:rsidRPr="009E5DB6">
        <w:rPr>
          <w:lang w:val="en-US"/>
        </w:rPr>
        <w:t xml:space="preserve"> (statis)</w:t>
      </w:r>
      <w:r w:rsidRPr="009E5DB6">
        <w:t xml:space="preserve"> dan two-plane </w:t>
      </w:r>
      <w:r w:rsidR="00C67256" w:rsidRPr="00C67256">
        <w:rPr>
          <w:i/>
        </w:rPr>
        <w:t>Balancing</w:t>
      </w:r>
      <w:r>
        <w:rPr>
          <w:lang w:val="en-US"/>
        </w:rPr>
        <w:t xml:space="preserve"> (</w:t>
      </w:r>
      <w:r w:rsidRPr="009E5DB6">
        <w:rPr>
          <w:lang w:val="en-US"/>
        </w:rPr>
        <w:t>dinamis)</w:t>
      </w:r>
      <w:r w:rsidRPr="009E5DB6">
        <w:t xml:space="preserve">. </w:t>
      </w:r>
      <w:r w:rsidR="0010101F">
        <w:rPr>
          <w:lang w:val="en-US"/>
        </w:rPr>
        <w:t xml:space="preserve"> Pada alat in</w:t>
      </w:r>
      <w:r w:rsidR="009403A7">
        <w:rPr>
          <w:lang w:val="en-US"/>
        </w:rPr>
        <w:t>i digunkan metode 4 massa coba untuk mencari massa penyeimbang.</w:t>
      </w:r>
    </w:p>
    <w:p w14:paraId="05649405" w14:textId="1CFCE673" w:rsidR="00E70538" w:rsidRPr="00E70538" w:rsidRDefault="00893CDC" w:rsidP="00E70538">
      <w:pPr>
        <w:pStyle w:val="Heading2"/>
        <w:spacing w:line="480" w:lineRule="auto"/>
        <w:ind w:left="709" w:hanging="709"/>
        <w:jc w:val="both"/>
        <w:rPr>
          <w:lang w:val="en-GB"/>
        </w:rPr>
      </w:pPr>
      <w:bookmarkStart w:id="135" w:name="_Toc100361724"/>
      <w:r w:rsidRPr="009E5DB6">
        <w:rPr>
          <w:lang w:val="en-GB"/>
        </w:rPr>
        <w:t xml:space="preserve">      </w:t>
      </w:r>
      <w:bookmarkStart w:id="136" w:name="_Toc103774623"/>
      <w:bookmarkStart w:id="137" w:name="_Toc107363729"/>
      <w:r w:rsidRPr="009E5DB6">
        <w:rPr>
          <w:lang w:val="en-GB"/>
        </w:rPr>
        <w:t xml:space="preserve">Standar Pengujian </w:t>
      </w:r>
      <w:r w:rsidR="00C67256" w:rsidRPr="00C67256">
        <w:rPr>
          <w:i/>
          <w:lang w:val="en-GB"/>
        </w:rPr>
        <w:t>Balancing</w:t>
      </w:r>
      <w:bookmarkStart w:id="138" w:name="_Toc100361725"/>
      <w:bookmarkEnd w:id="135"/>
      <w:bookmarkEnd w:id="136"/>
      <w:bookmarkEnd w:id="137"/>
    </w:p>
    <w:p w14:paraId="07D1E6DA" w14:textId="7B921878" w:rsidR="00E70538" w:rsidRDefault="00E70538" w:rsidP="00E70538">
      <w:pPr>
        <w:pStyle w:val="Heading3"/>
      </w:pPr>
      <w:bookmarkStart w:id="139" w:name="_Toc107363730"/>
      <w:r>
        <w:rPr>
          <w:lang w:val="en-US"/>
        </w:rPr>
        <w:t xml:space="preserve">Prosedur </w:t>
      </w:r>
      <w:r w:rsidR="00C67256" w:rsidRPr="00C67256">
        <w:rPr>
          <w:i/>
          <w:lang w:val="en-US"/>
        </w:rPr>
        <w:t>Balancing</w:t>
      </w:r>
      <w:bookmarkEnd w:id="139"/>
    </w:p>
    <w:p w14:paraId="51010330" w14:textId="61115B0E" w:rsidR="00E70538" w:rsidRDefault="00F038A9" w:rsidP="00F038A9">
      <w:pPr>
        <w:spacing w:line="480" w:lineRule="auto"/>
        <w:ind w:left="567" w:firstLine="720"/>
        <w:jc w:val="both"/>
        <w:rPr>
          <w:lang w:val="en-GB"/>
        </w:rPr>
      </w:pPr>
      <w:r>
        <w:rPr>
          <w:lang w:val="en-GB"/>
        </w:rPr>
        <w:t>Prosedur p</w:t>
      </w:r>
      <w:r w:rsidR="00E70538" w:rsidRPr="009E5DB6">
        <w:rPr>
          <w:lang w:val="en-GB"/>
        </w:rPr>
        <w:t xml:space="preserve">engujian </w:t>
      </w:r>
      <w:r w:rsidR="00C67256" w:rsidRPr="00C67256">
        <w:rPr>
          <w:i/>
          <w:lang w:val="en-GB"/>
        </w:rPr>
        <w:t>balancing</w:t>
      </w:r>
      <w:r w:rsidR="00E70538" w:rsidRPr="009E5DB6">
        <w:rPr>
          <w:lang w:val="en-GB"/>
        </w:rPr>
        <w:t xml:space="preserve"> mengacu pada standard ISO 21940-12, untuk rekomendasi prosedur pengujian </w:t>
      </w:r>
      <w:r w:rsidR="00C67256" w:rsidRPr="00C67256">
        <w:rPr>
          <w:i/>
          <w:lang w:val="en-GB"/>
        </w:rPr>
        <w:t>Balancing</w:t>
      </w:r>
      <w:r w:rsidR="00E70538" w:rsidRPr="009E5DB6">
        <w:rPr>
          <w:lang w:val="en-GB"/>
        </w:rPr>
        <w:t xml:space="preserve"> dengan rotor berbentuk disk.</w:t>
      </w:r>
      <w:r>
        <w:rPr>
          <w:lang w:val="en-GB"/>
        </w:rPr>
        <w:t xml:space="preserve"> </w:t>
      </w:r>
    </w:p>
    <w:p w14:paraId="22C27873" w14:textId="1B9E592E" w:rsidR="003B2004" w:rsidRPr="003B2004" w:rsidRDefault="003B2004" w:rsidP="003B2004">
      <w:pPr>
        <w:pStyle w:val="Caption"/>
        <w:spacing w:line="276" w:lineRule="auto"/>
        <w:jc w:val="center"/>
        <w:rPr>
          <w:b w:val="0"/>
        </w:rPr>
      </w:pPr>
      <w:bookmarkStart w:id="140" w:name="_Toc106837377"/>
      <w:r w:rsidRPr="00795E62">
        <w:rPr>
          <w:b w:val="0"/>
        </w:rPr>
        <w:t xml:space="preserve">Tabel 2. </w:t>
      </w:r>
      <w:r w:rsidRPr="00795E62">
        <w:rPr>
          <w:b w:val="0"/>
        </w:rPr>
        <w:fldChar w:fldCharType="begin"/>
      </w:r>
      <w:r w:rsidRPr="00795E62">
        <w:rPr>
          <w:b w:val="0"/>
        </w:rPr>
        <w:instrText xml:space="preserve"> SEQ Tabel_2. \* ARABIC </w:instrText>
      </w:r>
      <w:r w:rsidRPr="00795E62">
        <w:rPr>
          <w:b w:val="0"/>
        </w:rPr>
        <w:fldChar w:fldCharType="separate"/>
      </w:r>
      <w:r w:rsidR="00CE5B8D">
        <w:rPr>
          <w:b w:val="0"/>
          <w:noProof/>
        </w:rPr>
        <w:t>1</w:t>
      </w:r>
      <w:r w:rsidRPr="00795E62">
        <w:rPr>
          <w:b w:val="0"/>
        </w:rPr>
        <w:fldChar w:fldCharType="end"/>
      </w:r>
      <w:r>
        <w:rPr>
          <w:b w:val="0"/>
          <w:lang w:val="en-US"/>
        </w:rPr>
        <w:t xml:space="preserve">. </w:t>
      </w:r>
      <w:r w:rsidRPr="00795E62">
        <w:rPr>
          <w:b w:val="0"/>
        </w:rPr>
        <w:t>Klasifikasi</w:t>
      </w:r>
      <w:r w:rsidRPr="003C7356">
        <w:rPr>
          <w:b w:val="0"/>
        </w:rPr>
        <w:t xml:space="preserve"> Prosedur Pengujian</w:t>
      </w:r>
      <w:bookmarkEnd w:id="140"/>
    </w:p>
    <w:p w14:paraId="2EE43649" w14:textId="77777777" w:rsidR="00E70538" w:rsidRPr="009E5DB6" w:rsidRDefault="00E70538" w:rsidP="00F038A9">
      <w:pPr>
        <w:ind w:firstLine="567"/>
        <w:jc w:val="both"/>
      </w:pPr>
      <w:r w:rsidRPr="009E5DB6">
        <w:rPr>
          <w:noProof/>
          <w:lang w:val="en-US"/>
        </w:rPr>
        <w:drawing>
          <wp:inline distT="0" distB="0" distL="0" distR="0" wp14:anchorId="66CD7CD8" wp14:editId="33C4B124">
            <wp:extent cx="4210050" cy="2527197"/>
            <wp:effectExtent l="0" t="0" r="0" b="6985"/>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stretch>
                      <a:fillRect/>
                    </a:stretch>
                  </pic:blipFill>
                  <pic:spPr>
                    <a:xfrm>
                      <a:off x="0" y="0"/>
                      <a:ext cx="4218385" cy="2532200"/>
                    </a:xfrm>
                    <a:prstGeom prst="rect">
                      <a:avLst/>
                    </a:prstGeom>
                  </pic:spPr>
                </pic:pic>
              </a:graphicData>
            </a:graphic>
          </wp:inline>
        </w:drawing>
      </w:r>
    </w:p>
    <w:p w14:paraId="0DAB526E" w14:textId="16E39E4A" w:rsidR="00E70538" w:rsidRDefault="00E70538" w:rsidP="00E70538">
      <w:pPr>
        <w:jc w:val="center"/>
        <w:rPr>
          <w:lang w:val="en-GB"/>
        </w:rPr>
      </w:pPr>
      <w:r w:rsidRPr="009E5DB6">
        <w:rPr>
          <w:lang w:val="en-GB"/>
        </w:rPr>
        <w:t>Sumber : ISO 21940-12</w:t>
      </w:r>
    </w:p>
    <w:p w14:paraId="353C3E5F" w14:textId="74EB412A" w:rsidR="003B2004" w:rsidRPr="003B2004" w:rsidRDefault="003B2004" w:rsidP="003B2004">
      <w:pPr>
        <w:pStyle w:val="Caption"/>
        <w:spacing w:after="0" w:line="276" w:lineRule="auto"/>
        <w:jc w:val="center"/>
        <w:rPr>
          <w:b w:val="0"/>
        </w:rPr>
      </w:pPr>
      <w:bookmarkStart w:id="141" w:name="_Toc106837378"/>
      <w:r w:rsidRPr="00795E62">
        <w:rPr>
          <w:b w:val="0"/>
        </w:rPr>
        <w:t xml:space="preserve">Tabel 2. </w:t>
      </w:r>
      <w:r w:rsidRPr="00795E62">
        <w:rPr>
          <w:b w:val="0"/>
        </w:rPr>
        <w:fldChar w:fldCharType="begin"/>
      </w:r>
      <w:r w:rsidRPr="00795E62">
        <w:rPr>
          <w:b w:val="0"/>
        </w:rPr>
        <w:instrText xml:space="preserve"> SEQ Tabel_2. \* ARABIC </w:instrText>
      </w:r>
      <w:r w:rsidRPr="00795E62">
        <w:rPr>
          <w:b w:val="0"/>
        </w:rPr>
        <w:fldChar w:fldCharType="separate"/>
      </w:r>
      <w:r w:rsidR="00CE5B8D">
        <w:rPr>
          <w:b w:val="0"/>
          <w:noProof/>
        </w:rPr>
        <w:t>2</w:t>
      </w:r>
      <w:r w:rsidRPr="00795E62">
        <w:rPr>
          <w:b w:val="0"/>
        </w:rPr>
        <w:fldChar w:fldCharType="end"/>
      </w:r>
      <w:r>
        <w:rPr>
          <w:b w:val="0"/>
          <w:lang w:val="en-US"/>
        </w:rPr>
        <w:t xml:space="preserve">. </w:t>
      </w:r>
      <w:r w:rsidRPr="00795E62">
        <w:rPr>
          <w:b w:val="0"/>
        </w:rPr>
        <w:t>Prosedur Pengujian</w:t>
      </w:r>
      <w:bookmarkEnd w:id="141"/>
    </w:p>
    <w:p w14:paraId="1B5A4557" w14:textId="5355A6C7" w:rsidR="00795E62" w:rsidRDefault="00E70538" w:rsidP="00795E62">
      <w:pPr>
        <w:pStyle w:val="Caption"/>
        <w:jc w:val="center"/>
        <w:rPr>
          <w:lang w:val="en-US"/>
        </w:rPr>
      </w:pPr>
      <w:r w:rsidRPr="009E5DB6">
        <w:rPr>
          <w:noProof/>
          <w:lang w:val="en-US"/>
        </w:rPr>
        <w:drawing>
          <wp:inline distT="0" distB="0" distL="0" distR="0" wp14:anchorId="25AC0357" wp14:editId="0EDCE652">
            <wp:extent cx="4448175" cy="2190080"/>
            <wp:effectExtent l="0" t="0" r="0" b="127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stretch>
                      <a:fillRect/>
                    </a:stretch>
                  </pic:blipFill>
                  <pic:spPr>
                    <a:xfrm>
                      <a:off x="0" y="0"/>
                      <a:ext cx="4453502" cy="2192703"/>
                    </a:xfrm>
                    <a:prstGeom prst="rect">
                      <a:avLst/>
                    </a:prstGeom>
                  </pic:spPr>
                </pic:pic>
              </a:graphicData>
            </a:graphic>
          </wp:inline>
        </w:drawing>
      </w:r>
    </w:p>
    <w:p w14:paraId="25A59CC2" w14:textId="77777777" w:rsidR="00E70538" w:rsidRPr="009E5DB6" w:rsidRDefault="00E70538" w:rsidP="00E70538">
      <w:pPr>
        <w:spacing w:line="480" w:lineRule="auto"/>
        <w:jc w:val="center"/>
        <w:rPr>
          <w:lang w:val="en-GB"/>
        </w:rPr>
      </w:pPr>
      <w:r w:rsidRPr="009E5DB6">
        <w:rPr>
          <w:lang w:val="en-GB"/>
        </w:rPr>
        <w:t>Sumber : ISO 21940-12</w:t>
      </w:r>
    </w:p>
    <w:p w14:paraId="37A5B76D" w14:textId="5D7B85EB" w:rsidR="00E70538" w:rsidRPr="00E70538" w:rsidRDefault="00E70538" w:rsidP="00F038A9">
      <w:pPr>
        <w:ind w:left="567" w:firstLine="720"/>
      </w:pPr>
      <w:r w:rsidRPr="009E5DB6">
        <w:rPr>
          <w:lang w:val="en-GB"/>
        </w:rPr>
        <w:t>Menurut ISO 21940 – 12  Penyeimbangan dinamis dilakukan jika ketidakseimbangan awal terkonsentrasi pada dua bidang melintang sehingga  koreksi dilakukan pada kedua bidangnya , dan rotor akan seimbang untuk semua kecepatan .</w:t>
      </w:r>
    </w:p>
    <w:p w14:paraId="53A55628" w14:textId="587034D2" w:rsidR="00E70538" w:rsidRDefault="00014FAC">
      <w:pPr>
        <w:pStyle w:val="Heading3"/>
        <w:rPr>
          <w:lang w:val="en-US"/>
        </w:rPr>
      </w:pPr>
      <w:bookmarkStart w:id="142" w:name="_Toc107363731"/>
      <w:r>
        <w:rPr>
          <w:lang w:val="en-US"/>
        </w:rPr>
        <w:t>Standar Vibrasi</w:t>
      </w:r>
      <w:bookmarkEnd w:id="142"/>
    </w:p>
    <w:p w14:paraId="63A7317B" w14:textId="0F0BAE4C" w:rsidR="002351EE" w:rsidRDefault="00F038A9" w:rsidP="009F4779">
      <w:pPr>
        <w:spacing w:line="480" w:lineRule="auto"/>
        <w:ind w:left="720" w:firstLine="567"/>
        <w:jc w:val="both"/>
        <w:rPr>
          <w:lang w:val="en-US"/>
        </w:rPr>
      </w:pPr>
      <w:r>
        <w:rPr>
          <w:lang w:val="en-US"/>
        </w:rPr>
        <w:t>Pada ISO 2372 menerangkan, salah satu parameter untuk menganalisa penyebab getaran pada mesin rotasi dengan poros horizontal. A</w:t>
      </w:r>
      <w:r w:rsidR="002351EE">
        <w:rPr>
          <w:lang w:val="en-US"/>
        </w:rPr>
        <w:t>nalisa yang akan digunakan untuk menentukan kondisi mesin yang dialami dari pengukuran getara</w:t>
      </w:r>
      <w:r>
        <w:rPr>
          <w:lang w:val="en-US"/>
        </w:rPr>
        <w:t xml:space="preserve">n mengacu pada tabel </w:t>
      </w:r>
      <w:r w:rsidR="007F1A80">
        <w:rPr>
          <w:lang w:val="en-US"/>
        </w:rPr>
        <w:t>2.3</w:t>
      </w:r>
      <w:r w:rsidR="009F4779">
        <w:rPr>
          <w:lang w:val="en-US"/>
        </w:rPr>
        <w:t xml:space="preserve"> </w:t>
      </w:r>
    </w:p>
    <w:p w14:paraId="4E2A4CB6" w14:textId="4B012034" w:rsidR="003B2004" w:rsidRPr="003B2004" w:rsidRDefault="003B2004" w:rsidP="003B2004">
      <w:pPr>
        <w:pStyle w:val="Caption"/>
        <w:spacing w:after="0"/>
        <w:jc w:val="center"/>
        <w:rPr>
          <w:b w:val="0"/>
          <w:lang w:val="en-US"/>
        </w:rPr>
      </w:pPr>
      <w:bookmarkStart w:id="143" w:name="_Toc106837379"/>
      <w:r w:rsidRPr="00795E62">
        <w:rPr>
          <w:b w:val="0"/>
        </w:rPr>
        <w:t xml:space="preserve">Tabel 2. </w:t>
      </w:r>
      <w:r w:rsidRPr="00795E62">
        <w:rPr>
          <w:b w:val="0"/>
        </w:rPr>
        <w:fldChar w:fldCharType="begin"/>
      </w:r>
      <w:r w:rsidRPr="00795E62">
        <w:rPr>
          <w:b w:val="0"/>
        </w:rPr>
        <w:instrText xml:space="preserve"> SEQ Tabel_2. \* ARABIC </w:instrText>
      </w:r>
      <w:r w:rsidRPr="00795E62">
        <w:rPr>
          <w:b w:val="0"/>
        </w:rPr>
        <w:fldChar w:fldCharType="separate"/>
      </w:r>
      <w:r w:rsidR="00CE5B8D">
        <w:rPr>
          <w:b w:val="0"/>
          <w:noProof/>
        </w:rPr>
        <w:t>3</w:t>
      </w:r>
      <w:r w:rsidRPr="00795E62">
        <w:rPr>
          <w:b w:val="0"/>
        </w:rPr>
        <w:fldChar w:fldCharType="end"/>
      </w:r>
      <w:r w:rsidRPr="00795E62">
        <w:rPr>
          <w:b w:val="0"/>
          <w:lang w:val="en-US"/>
        </w:rPr>
        <w:t xml:space="preserve">. </w:t>
      </w:r>
      <w:r w:rsidRPr="003C7356">
        <w:rPr>
          <w:b w:val="0"/>
          <w:lang w:val="en-US"/>
        </w:rPr>
        <w:t>Diagnosa Getaran</w:t>
      </w:r>
      <w:r>
        <w:rPr>
          <w:b w:val="0"/>
          <w:lang w:val="en-US"/>
        </w:rPr>
        <w:t xml:space="preserve"> ISO 2372</w:t>
      </w:r>
      <w:bookmarkEnd w:id="143"/>
    </w:p>
    <w:p w14:paraId="7615D00A" w14:textId="56CF10A4" w:rsidR="001401A3" w:rsidRDefault="001401A3" w:rsidP="003C7356">
      <w:pPr>
        <w:ind w:firstLine="357"/>
        <w:jc w:val="center"/>
        <w:rPr>
          <w:lang w:val="en-US"/>
        </w:rPr>
      </w:pPr>
      <w:r>
        <w:rPr>
          <w:noProof/>
          <w:lang w:val="en-US"/>
        </w:rPr>
        <w:drawing>
          <wp:inline distT="0" distB="0" distL="0" distR="0" wp14:anchorId="57F4861C" wp14:editId="5B666DD5">
            <wp:extent cx="4391025" cy="3668038"/>
            <wp:effectExtent l="57150" t="57150" r="104775" b="12319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4394347" cy="3670813"/>
                    </a:xfrm>
                    <a:prstGeom prst="rect">
                      <a:avLst/>
                    </a:prstGeom>
                    <a:ln w="9525" cap="sq">
                      <a:solidFill>
                        <a:srgbClr val="000000"/>
                      </a:solidFill>
                      <a:miter lim="800000"/>
                    </a:ln>
                    <a:effectLst>
                      <a:outerShdw blurRad="57150" dist="50800" dir="2700000" algn="tl" rotWithShape="0">
                        <a:srgbClr val="000000">
                          <a:alpha val="40000"/>
                        </a:srgbClr>
                      </a:outerShdw>
                    </a:effectLst>
                  </pic:spPr>
                </pic:pic>
              </a:graphicData>
            </a:graphic>
          </wp:inline>
        </w:drawing>
      </w:r>
    </w:p>
    <w:p w14:paraId="60BE5804" w14:textId="2C670450" w:rsidR="00C7375E" w:rsidRDefault="00C7375E" w:rsidP="009F4779">
      <w:pPr>
        <w:ind w:firstLine="357"/>
        <w:jc w:val="both"/>
        <w:rPr>
          <w:lang w:val="en-US"/>
        </w:rPr>
      </w:pPr>
      <w:r>
        <w:rPr>
          <w:lang w:val="en-US"/>
        </w:rPr>
        <w:t>Kemudian untuk menjadi tolak ukur kelayakan sebuah mesin, dalam ISO 10816 diklasifikasikan untuk acuan nilai getaran yang aman pada berbagai kelas mesin.</w:t>
      </w:r>
    </w:p>
    <w:p w14:paraId="071D473C" w14:textId="77777777" w:rsidR="00C7375E" w:rsidRDefault="00C7375E" w:rsidP="009F4779">
      <w:pPr>
        <w:ind w:firstLine="357"/>
        <w:jc w:val="both"/>
        <w:rPr>
          <w:lang w:val="en-US"/>
        </w:rPr>
      </w:pPr>
    </w:p>
    <w:p w14:paraId="6BB9A9B1" w14:textId="0E7651B5" w:rsidR="009F4779" w:rsidRDefault="00C7375E" w:rsidP="00C7375E">
      <w:pPr>
        <w:ind w:firstLine="357"/>
        <w:jc w:val="both"/>
        <w:rPr>
          <w:lang w:val="en-US"/>
        </w:rPr>
      </w:pPr>
      <w:r>
        <w:rPr>
          <w:noProof/>
          <w:lang w:val="en-US"/>
        </w:rPr>
        <w:drawing>
          <wp:inline distT="0" distB="0" distL="0" distR="0" wp14:anchorId="6677357F" wp14:editId="4025223C">
            <wp:extent cx="4435826" cy="3162300"/>
            <wp:effectExtent l="0" t="0" r="3175"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4438024" cy="3163867"/>
                    </a:xfrm>
                    <a:prstGeom prst="rect">
                      <a:avLst/>
                    </a:prstGeom>
                    <a:noFill/>
                    <a:ln>
                      <a:noFill/>
                    </a:ln>
                  </pic:spPr>
                </pic:pic>
              </a:graphicData>
            </a:graphic>
          </wp:inline>
        </w:drawing>
      </w:r>
    </w:p>
    <w:p w14:paraId="6C295668" w14:textId="1AAF1218" w:rsidR="009403A7" w:rsidRPr="000146F3" w:rsidRDefault="000146F3" w:rsidP="000146F3">
      <w:pPr>
        <w:pStyle w:val="Caption"/>
        <w:jc w:val="center"/>
        <w:rPr>
          <w:b w:val="0"/>
          <w:bCs/>
        </w:rPr>
      </w:pPr>
      <w:bookmarkStart w:id="144" w:name="_Toc106837270"/>
      <w:r w:rsidRPr="000146F3">
        <w:rPr>
          <w:b w:val="0"/>
          <w:bCs/>
        </w:rPr>
        <w:t xml:space="preserve">Gambar 2. </w:t>
      </w:r>
      <w:r w:rsidRPr="000146F3">
        <w:rPr>
          <w:b w:val="0"/>
          <w:bCs/>
        </w:rPr>
        <w:fldChar w:fldCharType="begin"/>
      </w:r>
      <w:r w:rsidRPr="000146F3">
        <w:rPr>
          <w:b w:val="0"/>
          <w:bCs/>
        </w:rPr>
        <w:instrText xml:space="preserve"> SEQ Gambar_2. \* ARABIC </w:instrText>
      </w:r>
      <w:r w:rsidRPr="000146F3">
        <w:rPr>
          <w:b w:val="0"/>
          <w:bCs/>
        </w:rPr>
        <w:fldChar w:fldCharType="separate"/>
      </w:r>
      <w:r w:rsidR="00CE5B8D">
        <w:rPr>
          <w:b w:val="0"/>
          <w:bCs/>
          <w:noProof/>
        </w:rPr>
        <w:t>11</w:t>
      </w:r>
      <w:r w:rsidRPr="000146F3">
        <w:rPr>
          <w:b w:val="0"/>
          <w:bCs/>
        </w:rPr>
        <w:fldChar w:fldCharType="end"/>
      </w:r>
      <w:r w:rsidR="00731A11" w:rsidRPr="000146F3">
        <w:rPr>
          <w:b w:val="0"/>
          <w:bCs/>
          <w:lang w:val="en-US"/>
        </w:rPr>
        <w:t>.</w:t>
      </w:r>
      <w:r w:rsidR="00611747" w:rsidRPr="000146F3">
        <w:rPr>
          <w:b w:val="0"/>
          <w:bCs/>
          <w:lang w:val="en-US"/>
        </w:rPr>
        <w:t xml:space="preserve"> Grafik Klasifikasi</w:t>
      </w:r>
      <w:r w:rsidR="00731A11" w:rsidRPr="000146F3">
        <w:rPr>
          <w:b w:val="0"/>
          <w:bCs/>
          <w:lang w:val="en-US"/>
        </w:rPr>
        <w:t xml:space="preserve"> </w:t>
      </w:r>
      <w:r w:rsidR="00611747" w:rsidRPr="000146F3">
        <w:rPr>
          <w:b w:val="0"/>
          <w:bCs/>
          <w:lang w:val="en-US"/>
        </w:rPr>
        <w:t>Toleransi</w:t>
      </w:r>
      <w:r w:rsidR="00731A11" w:rsidRPr="000146F3">
        <w:rPr>
          <w:b w:val="0"/>
          <w:bCs/>
          <w:lang w:val="en-US"/>
        </w:rPr>
        <w:t xml:space="preserve"> Getaran</w:t>
      </w:r>
      <w:bookmarkEnd w:id="144"/>
    </w:p>
    <w:p w14:paraId="7311AB8A" w14:textId="49DA22A3" w:rsidR="00893CDC" w:rsidRPr="009E5DB6" w:rsidRDefault="00893CDC" w:rsidP="00893CDC">
      <w:pPr>
        <w:pStyle w:val="Heading2"/>
        <w:spacing w:line="480" w:lineRule="auto"/>
        <w:rPr>
          <w:lang w:val="en-GB"/>
        </w:rPr>
      </w:pPr>
      <w:r w:rsidRPr="009E5DB6">
        <w:rPr>
          <w:lang w:val="en-GB"/>
        </w:rPr>
        <w:t xml:space="preserve">      </w:t>
      </w:r>
      <w:bookmarkStart w:id="145" w:name="_Toc103774624"/>
      <w:bookmarkStart w:id="146" w:name="_Toc107363732"/>
      <w:r w:rsidRPr="009E5DB6">
        <w:rPr>
          <w:lang w:val="en-GB"/>
        </w:rPr>
        <w:t>Membuat Seimbang Massa yang Berputar pada Dua Bidang</w:t>
      </w:r>
      <w:bookmarkEnd w:id="138"/>
      <w:bookmarkEnd w:id="145"/>
      <w:bookmarkEnd w:id="146"/>
    </w:p>
    <w:p w14:paraId="07EEB7AF" w14:textId="0F1052E0" w:rsidR="00893CDC" w:rsidRPr="009E5DB6" w:rsidRDefault="00C67256" w:rsidP="00893CDC">
      <w:pPr>
        <w:spacing w:line="480" w:lineRule="auto"/>
        <w:ind w:firstLine="709"/>
        <w:jc w:val="both"/>
        <w:rPr>
          <w:lang w:val="en-US"/>
        </w:rPr>
      </w:pPr>
      <w:r w:rsidRPr="00C67256">
        <w:rPr>
          <w:i/>
        </w:rPr>
        <w:t>Balancing</w:t>
      </w:r>
      <w:r w:rsidR="00893CDC" w:rsidRPr="009E5DB6">
        <w:t xml:space="preserve"> dinamis adalah keadaan dimana rotor tidak bergetar pada arah samping kiri dan kanan. Syarat </w:t>
      </w:r>
      <w:r w:rsidRPr="00C67256">
        <w:rPr>
          <w:i/>
        </w:rPr>
        <w:t>Balancing</w:t>
      </w:r>
      <w:r w:rsidR="00893CDC" w:rsidRPr="009E5DB6">
        <w:t xml:space="preserve"> dinamis adalah bahwa garis tengah massa bobot terletak pada satu garis tengah roda. Keadaan tidak dinamis dapat diperbaiki dengan menempelkan balance weight berjumlah tertentu sehingga massa bobot sebidang dengan garis tengah rotor.</w:t>
      </w:r>
    </w:p>
    <w:p w14:paraId="6C097370" w14:textId="39CFEE60" w:rsidR="00893CDC" w:rsidRPr="009E5DB6" w:rsidRDefault="00893CDC" w:rsidP="00893CDC">
      <w:pPr>
        <w:spacing w:line="480" w:lineRule="auto"/>
        <w:ind w:firstLine="709"/>
        <w:jc w:val="both"/>
        <w:rPr>
          <w:lang w:val="en-US"/>
        </w:rPr>
      </w:pPr>
      <w:bookmarkStart w:id="147" w:name="_Hlk106497489"/>
      <w:r w:rsidRPr="009E5DB6">
        <w:rPr>
          <w:lang w:val="en-US"/>
        </w:rPr>
        <w:t xml:space="preserve">Penyeimbangan dinamis dapat dilakukan menggunakan Metode </w:t>
      </w:r>
      <w:r w:rsidR="009601CC">
        <w:rPr>
          <w:lang w:val="en-US"/>
        </w:rPr>
        <w:t>4</w:t>
      </w:r>
      <w:r w:rsidRPr="009E5DB6">
        <w:rPr>
          <w:lang w:val="en-US"/>
        </w:rPr>
        <w:t xml:space="preserve"> Massa Coba Dinamik tanpa fasa. Untuk menggunakan metode ini, terlebih dahulu ditentukan dua bidang penyeimabngan yaitu bidang </w:t>
      </w:r>
      <w:r w:rsidR="00F86127">
        <w:rPr>
          <w:lang w:val="en-US"/>
        </w:rPr>
        <w:t>A</w:t>
      </w:r>
      <w:r w:rsidRPr="009E5DB6">
        <w:rPr>
          <w:lang w:val="en-US"/>
        </w:rPr>
        <w:t xml:space="preserve"> (Bidang Pengukuran Kiri/</w:t>
      </w:r>
      <w:r w:rsidRPr="009E5DB6">
        <w:rPr>
          <w:i/>
          <w:lang w:val="en-US"/>
        </w:rPr>
        <w:t>Left</w:t>
      </w:r>
      <w:r w:rsidRPr="009E5DB6">
        <w:rPr>
          <w:lang w:val="en-US"/>
        </w:rPr>
        <w:t xml:space="preserve">) dan bidang </w:t>
      </w:r>
      <w:r w:rsidR="00F86127">
        <w:rPr>
          <w:lang w:val="en-US"/>
        </w:rPr>
        <w:t>B</w:t>
      </w:r>
      <w:r w:rsidRPr="009E5DB6">
        <w:rPr>
          <w:lang w:val="en-US"/>
        </w:rPr>
        <w:t xml:space="preserve"> (Bidang Pengukuran Kanan/</w:t>
      </w:r>
      <w:r w:rsidRPr="009E5DB6">
        <w:rPr>
          <w:i/>
          <w:lang w:val="en-US"/>
        </w:rPr>
        <w:t>Right</w:t>
      </w:r>
      <w:r w:rsidRPr="009E5DB6">
        <w:rPr>
          <w:lang w:val="en-US"/>
        </w:rPr>
        <w:t xml:space="preserve">). Sedangkan tempat peletakan massa coba dilambangkan sebagai bidang 1 dan bidang 2, seperti diilustrasikan pada </w:t>
      </w:r>
      <w:r w:rsidRPr="007F1A80">
        <w:rPr>
          <w:lang w:val="en-US"/>
        </w:rPr>
        <w:t>gambar 2.</w:t>
      </w:r>
      <w:r w:rsidR="007F1A80" w:rsidRPr="007F1A80">
        <w:rPr>
          <w:lang w:val="en-US"/>
        </w:rPr>
        <w:t>1</w:t>
      </w:r>
      <w:r w:rsidR="007F1A80">
        <w:rPr>
          <w:lang w:val="en-US"/>
        </w:rPr>
        <w:t>2</w:t>
      </w:r>
      <w:r w:rsidRPr="007F1A80">
        <w:rPr>
          <w:lang w:val="en-US"/>
        </w:rPr>
        <w:t>.</w:t>
      </w:r>
    </w:p>
    <w:p w14:paraId="419E78BD" w14:textId="77777777" w:rsidR="00893CDC" w:rsidRPr="009E5DB6" w:rsidRDefault="00893CDC" w:rsidP="00893CDC">
      <w:pPr>
        <w:pStyle w:val="ListParagraph"/>
        <w:keepNext/>
        <w:spacing w:line="480" w:lineRule="auto"/>
        <w:ind w:left="717"/>
        <w:jc w:val="center"/>
      </w:pPr>
      <w:r w:rsidRPr="009E5DB6">
        <w:rPr>
          <w:noProof/>
          <w:lang w:val="en-US"/>
        </w:rPr>
        <w:drawing>
          <wp:inline distT="0" distB="0" distL="0" distR="0" wp14:anchorId="279EA2F6" wp14:editId="0BDE6DB2">
            <wp:extent cx="3578087" cy="2156791"/>
            <wp:effectExtent l="0" t="0" r="381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tsApp Image 2022-03-21 at 08.07.16.jpeg"/>
                    <pic:cNvPicPr/>
                  </pic:nvPicPr>
                  <pic:blipFill>
                    <a:blip r:embed="rId37" cstate="print">
                      <a:extLst>
                        <a:ext uri="{BEBA8EAE-BF5A-486C-A8C5-ECC9F3942E4B}">
                          <a14:imgProps xmlns:a14="http://schemas.microsoft.com/office/drawing/2010/main">
                            <a14:imgLayer r:embed="rId38">
                              <a14:imgEffect>
                                <a14:brightnessContrast bright="20000" contrast="40000"/>
                              </a14:imgEffect>
                            </a14:imgLayer>
                          </a14:imgProps>
                        </a:ext>
                        <a:ext uri="{28A0092B-C50C-407E-A947-70E740481C1C}">
                          <a14:useLocalDpi xmlns:a14="http://schemas.microsoft.com/office/drawing/2010/main" val="0"/>
                        </a:ext>
                      </a:extLst>
                    </a:blip>
                    <a:stretch>
                      <a:fillRect/>
                    </a:stretch>
                  </pic:blipFill>
                  <pic:spPr>
                    <a:xfrm>
                      <a:off x="0" y="0"/>
                      <a:ext cx="3583411" cy="2160000"/>
                    </a:xfrm>
                    <a:prstGeom prst="rect">
                      <a:avLst/>
                    </a:prstGeom>
                  </pic:spPr>
                </pic:pic>
              </a:graphicData>
            </a:graphic>
          </wp:inline>
        </w:drawing>
      </w:r>
    </w:p>
    <w:p w14:paraId="778AB79C" w14:textId="203ECA65" w:rsidR="00893CDC" w:rsidRPr="000146F3" w:rsidRDefault="000146F3" w:rsidP="000146F3">
      <w:pPr>
        <w:pStyle w:val="Caption"/>
        <w:jc w:val="center"/>
        <w:rPr>
          <w:b w:val="0"/>
          <w:bCs/>
        </w:rPr>
      </w:pPr>
      <w:bookmarkStart w:id="148" w:name="_Toc100602665"/>
      <w:bookmarkStart w:id="149" w:name="_Toc106837271"/>
      <w:r w:rsidRPr="000146F3">
        <w:rPr>
          <w:b w:val="0"/>
          <w:bCs/>
        </w:rPr>
        <w:t xml:space="preserve">Gambar 2. </w:t>
      </w:r>
      <w:r w:rsidRPr="000146F3">
        <w:rPr>
          <w:b w:val="0"/>
          <w:bCs/>
        </w:rPr>
        <w:fldChar w:fldCharType="begin"/>
      </w:r>
      <w:r w:rsidRPr="000146F3">
        <w:rPr>
          <w:b w:val="0"/>
          <w:bCs/>
        </w:rPr>
        <w:instrText xml:space="preserve"> SEQ Gambar_2. \* ARABIC </w:instrText>
      </w:r>
      <w:r w:rsidRPr="000146F3">
        <w:rPr>
          <w:b w:val="0"/>
          <w:bCs/>
        </w:rPr>
        <w:fldChar w:fldCharType="separate"/>
      </w:r>
      <w:r w:rsidR="00CE5B8D">
        <w:rPr>
          <w:b w:val="0"/>
          <w:bCs/>
          <w:noProof/>
        </w:rPr>
        <w:t>12</w:t>
      </w:r>
      <w:r w:rsidRPr="000146F3">
        <w:rPr>
          <w:b w:val="0"/>
          <w:bCs/>
        </w:rPr>
        <w:fldChar w:fldCharType="end"/>
      </w:r>
      <w:r w:rsidRPr="000146F3">
        <w:rPr>
          <w:b w:val="0"/>
          <w:bCs/>
          <w:lang w:val="en-US"/>
        </w:rPr>
        <w:t xml:space="preserve"> </w:t>
      </w:r>
      <w:r w:rsidR="00893CDC" w:rsidRPr="000146F3">
        <w:rPr>
          <w:b w:val="0"/>
          <w:bCs/>
        </w:rPr>
        <w:t>Bidang Penyeimbangan Dinamis</w:t>
      </w:r>
      <w:bookmarkEnd w:id="148"/>
      <w:bookmarkEnd w:id="149"/>
    </w:p>
    <w:p w14:paraId="1FB2CA6B" w14:textId="54629CBF" w:rsidR="00893CDC" w:rsidRDefault="00000000" w:rsidP="00893CDC">
      <w:pPr>
        <w:spacing w:line="480" w:lineRule="auto"/>
        <w:jc w:val="center"/>
        <w:rPr>
          <w:lang w:val="en-US"/>
        </w:rPr>
      </w:pPr>
      <w:sdt>
        <w:sdtPr>
          <w:rPr>
            <w:lang w:val="en-US"/>
          </w:rPr>
          <w:id w:val="-1604029698"/>
          <w:citation/>
        </w:sdtPr>
        <w:sdtContent>
          <w:r w:rsidR="00893CDC" w:rsidRPr="009E5DB6">
            <w:rPr>
              <w:lang w:val="en-US"/>
            </w:rPr>
            <w:fldChar w:fldCharType="begin"/>
          </w:r>
          <w:r w:rsidR="00893CDC" w:rsidRPr="009E5DB6">
            <w:rPr>
              <w:lang w:val="en-US"/>
            </w:rPr>
            <w:instrText xml:space="preserve">CITATION BAL04 \l 1033 </w:instrText>
          </w:r>
          <w:r w:rsidR="00893CDC" w:rsidRPr="009E5DB6">
            <w:rPr>
              <w:lang w:val="en-US"/>
            </w:rPr>
            <w:fldChar w:fldCharType="separate"/>
          </w:r>
          <w:r w:rsidR="003F4951">
            <w:rPr>
              <w:noProof/>
              <w:lang w:val="en-US"/>
            </w:rPr>
            <w:t>(Abidin, 2004)</w:t>
          </w:r>
          <w:r w:rsidR="00893CDC" w:rsidRPr="009E5DB6">
            <w:rPr>
              <w:lang w:val="en-US"/>
            </w:rPr>
            <w:fldChar w:fldCharType="end"/>
          </w:r>
        </w:sdtContent>
      </w:sdt>
    </w:p>
    <w:p w14:paraId="174416B0" w14:textId="267ACD3E" w:rsidR="0016442F" w:rsidRPr="0016442F" w:rsidRDefault="0016442F" w:rsidP="0016442F">
      <w:pPr>
        <w:spacing w:line="425" w:lineRule="auto"/>
        <w:jc w:val="both"/>
        <w:rPr>
          <w:rFonts w:cs="Times New Roman"/>
          <w:sz w:val="40"/>
          <w:szCs w:val="40"/>
          <w:lang w:val="en-US"/>
        </w:rPr>
      </w:pPr>
      <w:r w:rsidRPr="0016442F">
        <w:rPr>
          <w:rFonts w:eastAsia="Arial" w:cs="Times New Roman"/>
          <w:szCs w:val="24"/>
        </w:rPr>
        <w:t>Dengan me</w:t>
      </w:r>
      <w:r>
        <w:rPr>
          <w:rFonts w:eastAsia="Arial" w:cs="Times New Roman"/>
          <w:szCs w:val="24"/>
          <w:lang w:val="en-US"/>
        </w:rPr>
        <w:t>lakukan</w:t>
      </w:r>
      <w:r w:rsidRPr="0016442F">
        <w:rPr>
          <w:rFonts w:eastAsia="Arial" w:cs="Times New Roman"/>
          <w:szCs w:val="24"/>
        </w:rPr>
        <w:t xml:space="preserve"> pengukuran</w:t>
      </w:r>
      <w:r>
        <w:rPr>
          <w:rFonts w:eastAsia="Arial" w:cs="Times New Roman"/>
          <w:szCs w:val="24"/>
          <w:lang w:val="en-US"/>
        </w:rPr>
        <w:t xml:space="preserve"> di kedua bidan</w:t>
      </w:r>
      <w:r w:rsidR="005A4B0D">
        <w:rPr>
          <w:rFonts w:eastAsia="Arial" w:cs="Times New Roman"/>
          <w:szCs w:val="24"/>
          <w:lang w:val="en-US"/>
        </w:rPr>
        <w:t>g</w:t>
      </w:r>
      <w:r w:rsidRPr="0016442F">
        <w:rPr>
          <w:rFonts w:eastAsia="Arial" w:cs="Times New Roman"/>
          <w:szCs w:val="24"/>
        </w:rPr>
        <w:t xml:space="preserve"> , empat diagram vektor yang terkait dengan kedua bidang dapat dibangun. Gambar </w:t>
      </w:r>
      <w:r w:rsidR="00795E62">
        <w:rPr>
          <w:rFonts w:eastAsia="Arial" w:cs="Times New Roman"/>
          <w:szCs w:val="24"/>
          <w:lang w:val="en-US"/>
        </w:rPr>
        <w:t>2.16</w:t>
      </w:r>
      <w:r w:rsidRPr="0016442F">
        <w:rPr>
          <w:rFonts w:eastAsia="Arial" w:cs="Times New Roman"/>
          <w:szCs w:val="24"/>
        </w:rPr>
        <w:t xml:space="preserve"> </w:t>
      </w:r>
      <w:r>
        <w:rPr>
          <w:rFonts w:eastAsia="Arial" w:cs="Times New Roman"/>
          <w:szCs w:val="24"/>
          <w:lang w:val="en-US"/>
        </w:rPr>
        <w:t xml:space="preserve">merupakan </w:t>
      </w:r>
      <w:r w:rsidRPr="0016442F">
        <w:rPr>
          <w:rFonts w:eastAsia="Arial" w:cs="Times New Roman"/>
          <w:szCs w:val="24"/>
        </w:rPr>
        <w:t xml:space="preserve"> salah satu dari empat diagram</w:t>
      </w:r>
      <w:r>
        <w:rPr>
          <w:rFonts w:eastAsia="Arial" w:cs="Times New Roman"/>
          <w:szCs w:val="24"/>
          <w:lang w:val="en-US"/>
        </w:rPr>
        <w:t xml:space="preserve"> vektor getaran yang terjadi pada bantalan akibat penambahan massa coba pada bidang kiri (A).</w:t>
      </w:r>
    </w:p>
    <w:p w14:paraId="3ABA470A" w14:textId="77777777" w:rsidR="0016442F" w:rsidRDefault="0016442F" w:rsidP="00893CDC">
      <w:pPr>
        <w:spacing w:line="480" w:lineRule="auto"/>
        <w:jc w:val="center"/>
        <w:rPr>
          <w:lang w:val="en-US"/>
        </w:rPr>
      </w:pPr>
    </w:p>
    <w:p w14:paraId="446CC3FE" w14:textId="7248A814" w:rsidR="009601CC" w:rsidRDefault="009601CC" w:rsidP="009601CC">
      <w:pPr>
        <w:spacing w:line="480" w:lineRule="auto"/>
        <w:jc w:val="center"/>
        <w:rPr>
          <w:lang w:val="en-US"/>
        </w:rPr>
      </w:pPr>
      <w:r w:rsidRPr="009601CC">
        <w:rPr>
          <w:noProof/>
          <w:lang w:val="en-US"/>
        </w:rPr>
        <w:drawing>
          <wp:inline distT="0" distB="0" distL="0" distR="0" wp14:anchorId="57B1420C" wp14:editId="1D150575">
            <wp:extent cx="3508513" cy="2852530"/>
            <wp:effectExtent l="0" t="0" r="0" b="508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9"/>
                    <a:srcRect l="3588" t="2288" r="11962" b="3869"/>
                    <a:stretch/>
                  </pic:blipFill>
                  <pic:spPr bwMode="auto">
                    <a:xfrm>
                      <a:off x="0" y="0"/>
                      <a:ext cx="3507605" cy="2851792"/>
                    </a:xfrm>
                    <a:prstGeom prst="rect">
                      <a:avLst/>
                    </a:prstGeom>
                    <a:ln>
                      <a:noFill/>
                    </a:ln>
                    <a:extLst>
                      <a:ext uri="{53640926-AAD7-44D8-BBD7-CCE9431645EC}">
                        <a14:shadowObscured xmlns:a14="http://schemas.microsoft.com/office/drawing/2010/main"/>
                      </a:ext>
                    </a:extLst>
                  </pic:spPr>
                </pic:pic>
              </a:graphicData>
            </a:graphic>
          </wp:inline>
        </w:drawing>
      </w:r>
    </w:p>
    <w:p w14:paraId="433DDE1F" w14:textId="77777777" w:rsidR="000146F3" w:rsidRDefault="007223C3" w:rsidP="000146F3">
      <w:pPr>
        <w:pStyle w:val="Caption"/>
        <w:keepNext/>
        <w:jc w:val="center"/>
      </w:pPr>
      <w:r w:rsidRPr="007223C3">
        <w:rPr>
          <w:b w:val="0"/>
        </w:rPr>
        <w:t>Gambar 2.</w:t>
      </w:r>
      <w:r w:rsidR="000146F3">
        <w:rPr>
          <w:b w:val="0"/>
          <w:lang w:val="en-US"/>
        </w:rPr>
        <w:t>12</w:t>
      </w:r>
    </w:p>
    <w:p w14:paraId="6864F4BC" w14:textId="55702A15" w:rsidR="0016442F" w:rsidRPr="000146F3" w:rsidRDefault="000146F3" w:rsidP="000146F3">
      <w:pPr>
        <w:pStyle w:val="Caption"/>
        <w:jc w:val="center"/>
        <w:rPr>
          <w:b w:val="0"/>
          <w:bCs/>
        </w:rPr>
      </w:pPr>
      <w:bookmarkStart w:id="150" w:name="_Toc106837272"/>
      <w:r w:rsidRPr="000146F3">
        <w:rPr>
          <w:b w:val="0"/>
          <w:bCs/>
        </w:rPr>
        <w:t xml:space="preserve">Gambar 2. </w:t>
      </w:r>
      <w:r w:rsidRPr="000146F3">
        <w:rPr>
          <w:b w:val="0"/>
          <w:bCs/>
        </w:rPr>
        <w:fldChar w:fldCharType="begin"/>
      </w:r>
      <w:r w:rsidRPr="000146F3">
        <w:rPr>
          <w:b w:val="0"/>
          <w:bCs/>
        </w:rPr>
        <w:instrText xml:space="preserve"> SEQ Gambar_2. \* ARABIC </w:instrText>
      </w:r>
      <w:r w:rsidRPr="000146F3">
        <w:rPr>
          <w:b w:val="0"/>
          <w:bCs/>
        </w:rPr>
        <w:fldChar w:fldCharType="separate"/>
      </w:r>
      <w:r w:rsidR="00CE5B8D">
        <w:rPr>
          <w:b w:val="0"/>
          <w:bCs/>
          <w:noProof/>
        </w:rPr>
        <w:t>13</w:t>
      </w:r>
      <w:r w:rsidRPr="000146F3">
        <w:rPr>
          <w:b w:val="0"/>
          <w:bCs/>
        </w:rPr>
        <w:fldChar w:fldCharType="end"/>
      </w:r>
      <w:r w:rsidR="007223C3" w:rsidRPr="000146F3">
        <w:rPr>
          <w:b w:val="0"/>
          <w:bCs/>
          <w:lang w:val="en-US"/>
        </w:rPr>
        <w:t xml:space="preserve">. </w:t>
      </w:r>
      <w:r w:rsidR="00490811" w:rsidRPr="000146F3">
        <w:rPr>
          <w:b w:val="0"/>
          <w:bCs/>
          <w:lang w:val="en-US"/>
        </w:rPr>
        <w:t>Diagram Vektor Bantalan A Karena Massa Coba di Bidang 1</w:t>
      </w:r>
      <w:bookmarkEnd w:id="150"/>
    </w:p>
    <w:p w14:paraId="3F0F905C" w14:textId="0C1D1336" w:rsidR="0016442F" w:rsidRPr="00295D51" w:rsidRDefault="0016442F" w:rsidP="0016442F">
      <w:pPr>
        <w:spacing w:line="403" w:lineRule="auto"/>
        <w:ind w:right="140"/>
        <w:jc w:val="both"/>
        <w:rPr>
          <w:rFonts w:cs="Times New Roman"/>
          <w:sz w:val="40"/>
          <w:szCs w:val="40"/>
          <w:lang w:val="en-US"/>
        </w:rPr>
      </w:pPr>
      <w:r w:rsidRPr="004B6082">
        <w:rPr>
          <w:rFonts w:eastAsia="Arial" w:cs="Times New Roman"/>
          <w:szCs w:val="24"/>
        </w:rPr>
        <w:t xml:space="preserve">Dari segitiga 012, 013, 014 dan 015 pada diagram vektor </w:t>
      </w:r>
      <w:r w:rsidR="00295D51">
        <w:rPr>
          <w:rFonts w:eastAsia="Arial" w:cs="Times New Roman"/>
          <w:szCs w:val="24"/>
          <w:lang w:val="en-US"/>
        </w:rPr>
        <w:t xml:space="preserve">yang </w:t>
      </w:r>
      <w:r w:rsidRPr="004B6082">
        <w:rPr>
          <w:rFonts w:eastAsia="Arial" w:cs="Times New Roman"/>
          <w:szCs w:val="24"/>
        </w:rPr>
        <w:t>ditunjukkan pada Gambar. 2</w:t>
      </w:r>
      <w:r w:rsidR="007F1A80">
        <w:rPr>
          <w:rFonts w:eastAsia="Arial" w:cs="Times New Roman"/>
          <w:szCs w:val="24"/>
          <w:lang w:val="en-US"/>
        </w:rPr>
        <w:t>.16</w:t>
      </w:r>
      <w:r w:rsidRPr="004B6082">
        <w:rPr>
          <w:rFonts w:eastAsia="Arial" w:cs="Times New Roman"/>
          <w:szCs w:val="24"/>
        </w:rPr>
        <w:t xml:space="preserve"> dan dengan menggunakan hukum kosinus, </w:t>
      </w:r>
      <w:r w:rsidR="00295D51">
        <w:rPr>
          <w:rFonts w:eastAsia="Arial" w:cs="Times New Roman"/>
          <w:szCs w:val="24"/>
          <w:lang w:val="en-US"/>
        </w:rPr>
        <w:t>maka dapat diketahui :</w:t>
      </w:r>
    </w:p>
    <w:p w14:paraId="1F7F07A0" w14:textId="4E3F37EA" w:rsidR="007F395D" w:rsidRPr="002A3553" w:rsidRDefault="00000000" w:rsidP="00285D08">
      <w:pPr>
        <w:tabs>
          <w:tab w:val="left" w:leader="dot" w:pos="6237"/>
        </w:tabs>
        <w:spacing w:line="480" w:lineRule="auto"/>
        <w:ind w:firstLine="709"/>
        <w:jc w:val="both"/>
        <w:rPr>
          <w:lang w:val="en-GB"/>
        </w:rPr>
      </w:pPr>
      <m:oMath>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(A)</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 xml:space="preserve">+2 ×A × </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 xml:space="preserve"> ×</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oMath>
      <w:r w:rsidR="00285D08">
        <w:rPr>
          <w:lang w:val="en-GB"/>
        </w:rPr>
        <w:tab/>
      </w:r>
      <w:r w:rsidR="007F395D">
        <w:rPr>
          <w:lang w:val="en-GB"/>
        </w:rPr>
        <w:t>(2.4)</w:t>
      </w:r>
    </w:p>
    <w:p w14:paraId="6754485A" w14:textId="739584CF" w:rsidR="007F395D" w:rsidRPr="002A3553" w:rsidRDefault="00000000" w:rsidP="00285D08">
      <w:pPr>
        <w:tabs>
          <w:tab w:val="left" w:leader="dot" w:pos="6237"/>
        </w:tabs>
        <w:spacing w:line="480" w:lineRule="auto"/>
        <w:ind w:firstLine="709"/>
        <w:jc w:val="both"/>
        <w:rPr>
          <w:lang w:val="en-GB"/>
        </w:rPr>
      </w:pPr>
      <m:oMath>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90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(A)</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 xml:space="preserve">+2 ×A × </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 xml:space="preserve"> ×</m:t>
        </m:r>
        <m:func>
          <m:funcPr>
            <m:ctrlPr>
              <w:rPr>
                <w:rFonts w:ascii="Cambria Math" w:hAnsi="Cambria Math"/>
                <w:lang w:val="en-GB"/>
              </w:rPr>
            </m:ctrlPr>
          </m:funcPr>
          <m:fName>
            <m:r>
              <m:rPr>
                <m:sty m:val="p"/>
              </m:rPr>
              <w:rPr>
                <w:rFonts w:ascii="Cambria Math" w:hAnsi="Cambria Math"/>
                <w:lang w:val="en-GB"/>
              </w:rPr>
              <m:t>sin</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oMath>
      <w:r w:rsidR="00285D08">
        <w:rPr>
          <w:lang w:val="en-GB"/>
        </w:rPr>
        <w:tab/>
      </w:r>
      <w:r w:rsidR="007F395D">
        <w:rPr>
          <w:lang w:val="en-GB"/>
        </w:rPr>
        <w:t>(2.5)</w:t>
      </w:r>
    </w:p>
    <w:p w14:paraId="27689A72" w14:textId="16971631" w:rsidR="007F395D" w:rsidRPr="002A3553" w:rsidRDefault="00000000" w:rsidP="00285D08">
      <w:pPr>
        <w:tabs>
          <w:tab w:val="left" w:leader="dot" w:pos="6237"/>
        </w:tabs>
        <w:spacing w:line="480" w:lineRule="auto"/>
        <w:ind w:firstLine="709"/>
        <w:jc w:val="both"/>
        <w:rPr>
          <w:lang w:val="en-GB"/>
        </w:rPr>
      </w:pPr>
      <m:oMath>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180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(A)</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 xml:space="preserve">-2 ×A × </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 xml:space="preserve"> ×</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oMath>
      <w:r w:rsidR="00285D08">
        <w:rPr>
          <w:lang w:val="en-GB"/>
        </w:rPr>
        <w:tab/>
      </w:r>
      <w:r w:rsidR="007F395D">
        <w:rPr>
          <w:lang w:val="en-GB"/>
        </w:rPr>
        <w:t>(2.6)</w:t>
      </w:r>
    </w:p>
    <w:p w14:paraId="72F9DF4D" w14:textId="5AE2829E" w:rsidR="007F395D" w:rsidRDefault="00000000" w:rsidP="00285D08">
      <w:pPr>
        <w:tabs>
          <w:tab w:val="left" w:leader="dot" w:pos="6237"/>
        </w:tabs>
        <w:spacing w:line="480" w:lineRule="auto"/>
        <w:ind w:firstLine="709"/>
        <w:jc w:val="both"/>
        <w:rPr>
          <w:lang w:val="en-GB"/>
        </w:rPr>
      </w:pPr>
      <m:oMath>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270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(A)</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 xml:space="preserve">-2 ×A × </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 xml:space="preserve"> ×</m:t>
        </m:r>
        <m:func>
          <m:funcPr>
            <m:ctrlPr>
              <w:rPr>
                <w:rFonts w:ascii="Cambria Math" w:hAnsi="Cambria Math"/>
                <w:lang w:val="en-GB"/>
              </w:rPr>
            </m:ctrlPr>
          </m:funcPr>
          <m:fName>
            <m:r>
              <m:rPr>
                <m:sty m:val="p"/>
              </m:rPr>
              <w:rPr>
                <w:rFonts w:ascii="Cambria Math" w:hAnsi="Cambria Math"/>
                <w:lang w:val="en-GB"/>
              </w:rPr>
              <m:t>sin</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oMath>
      <w:r w:rsidR="00285D08">
        <w:rPr>
          <w:lang w:val="en-GB"/>
        </w:rPr>
        <w:tab/>
      </w:r>
      <w:r w:rsidR="007F395D">
        <w:rPr>
          <w:lang w:val="en-GB"/>
        </w:rPr>
        <w:t>(2.7)</w:t>
      </w:r>
    </w:p>
    <w:p w14:paraId="742F9D91" w14:textId="06760EEC" w:rsidR="00DC075D" w:rsidRDefault="00000000" w:rsidP="00DC075D">
      <w:pPr>
        <w:tabs>
          <w:tab w:val="left" w:leader="dot" w:pos="6237"/>
        </w:tabs>
        <w:spacing w:line="480" w:lineRule="auto"/>
        <w:jc w:val="both"/>
        <w:rPr>
          <w:lang w:val="en-GB"/>
        </w:rPr>
      </w:pPr>
      <w:sdt>
        <w:sdtPr>
          <w:rPr>
            <w:lang w:val="en-GB"/>
          </w:rPr>
          <w:id w:val="1715384475"/>
          <w:citation/>
        </w:sdtPr>
        <w:sdtContent>
          <w:r w:rsidR="00DC075D">
            <w:rPr>
              <w:lang w:val="en-GB"/>
            </w:rPr>
            <w:fldChar w:fldCharType="begin"/>
          </w:r>
          <w:r w:rsidR="00DC075D">
            <w:rPr>
              <w:lang w:val="en-US"/>
            </w:rPr>
            <w:instrText xml:space="preserve"> CITATION Abb19 \l 1033 </w:instrText>
          </w:r>
          <w:r w:rsidR="00DC075D">
            <w:rPr>
              <w:lang w:val="en-GB"/>
            </w:rPr>
            <w:fldChar w:fldCharType="separate"/>
          </w:r>
          <w:r w:rsidR="003F4951">
            <w:rPr>
              <w:noProof/>
              <w:lang w:val="en-US"/>
            </w:rPr>
            <w:t>(Abbood, 2019)</w:t>
          </w:r>
          <w:r w:rsidR="00DC075D">
            <w:rPr>
              <w:lang w:val="en-GB"/>
            </w:rPr>
            <w:fldChar w:fldCharType="end"/>
          </w:r>
        </w:sdtContent>
      </w:sdt>
    </w:p>
    <w:p w14:paraId="41238902" w14:textId="0BA60D01" w:rsidR="000C2E55" w:rsidRDefault="00295D51" w:rsidP="00295D51">
      <w:pPr>
        <w:tabs>
          <w:tab w:val="left" w:pos="5954"/>
        </w:tabs>
        <w:spacing w:line="480" w:lineRule="auto"/>
        <w:jc w:val="both"/>
        <w:rPr>
          <w:lang w:val="en-GB"/>
        </w:rPr>
      </w:pPr>
      <w:r>
        <w:rPr>
          <w:lang w:val="en-GB"/>
        </w:rPr>
        <w:t>Dimana</w:t>
      </w:r>
      <w:r w:rsidR="003C7843">
        <w:rPr>
          <w:lang w:val="en-GB"/>
        </w:rPr>
        <w:t>,</w:t>
      </w:r>
    </w:p>
    <w:p w14:paraId="0F2CCD41" w14:textId="315FF756" w:rsidR="00C63735" w:rsidRDefault="00295D51" w:rsidP="00BC5332">
      <w:pPr>
        <w:tabs>
          <w:tab w:val="left" w:pos="5954"/>
        </w:tabs>
        <w:spacing w:line="480" w:lineRule="auto"/>
        <w:ind w:left="426" w:hanging="426"/>
        <w:jc w:val="both"/>
        <w:rPr>
          <w:rFonts w:cs="Times New Roman"/>
          <w:iCs/>
          <w:lang w:val="en-GB"/>
        </w:rPr>
      </w:pPr>
      <w:r>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0</m:t>
            </m:r>
          </m:sub>
          <m:sup>
            <m:r>
              <w:rPr>
                <w:rFonts w:ascii="Cambria Math" w:hAnsi="Cambria Math"/>
                <w:lang w:val="en-GB"/>
              </w:rPr>
              <m:t>1</m:t>
            </m:r>
          </m:sup>
        </m:sSubSup>
      </m:oMath>
      <w:r w:rsidR="00C63735">
        <w:rPr>
          <w:rFonts w:ascii="Cambria Math" w:hAnsi="Cambria Math"/>
          <w:i/>
          <w:lang w:val="en-GB"/>
        </w:rPr>
        <w:t xml:space="preserve"> </w:t>
      </w:r>
      <w:r>
        <w:rPr>
          <w:rFonts w:cs="Times New Roman"/>
          <w:iCs/>
          <w:lang w:val="en-GB"/>
        </w:rPr>
        <w:t>adalah amplitudo getaran akibat pemasangan massa coba pada bidang pengukuran kiri yang dipasang pada sudut 0</w:t>
      </w:r>
      <w:r w:rsidR="000C2E55">
        <w:rPr>
          <w:rFonts w:cs="Times New Roman"/>
          <w:iCs/>
          <w:vertAlign w:val="superscript"/>
          <w:lang w:val="en-GB"/>
        </w:rPr>
        <w:t xml:space="preserve">o </w:t>
      </w:r>
      <w:r w:rsidR="00C63735">
        <w:rPr>
          <w:rFonts w:cs="Times New Roman"/>
          <w:iCs/>
          <w:lang w:val="en-GB"/>
        </w:rPr>
        <w:t>.</w:t>
      </w:r>
    </w:p>
    <w:p w14:paraId="2EFB1550" w14:textId="0C49AF0C" w:rsidR="00C63735" w:rsidRPr="003C7843" w:rsidRDefault="00000000" w:rsidP="00BC5332">
      <w:pPr>
        <w:tabs>
          <w:tab w:val="left" w:pos="5954"/>
        </w:tabs>
        <w:spacing w:line="480" w:lineRule="auto"/>
        <w:ind w:left="426" w:hanging="426"/>
        <w:jc w:val="both"/>
        <w:rPr>
          <w:rFonts w:cs="Times New Roman"/>
          <w:iCs/>
          <w:lang w:val="en-GB"/>
        </w:rPr>
      </w:p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90</m:t>
            </m:r>
          </m:sub>
          <m:sup>
            <m:r>
              <w:rPr>
                <w:rFonts w:ascii="Cambria Math" w:hAnsi="Cambria Math"/>
                <w:lang w:val="en-GB"/>
              </w:rPr>
              <m:t>1</m:t>
            </m:r>
          </m:sup>
        </m:sSubSup>
      </m:oMath>
      <w:r w:rsidR="00C63735">
        <w:rPr>
          <w:rFonts w:cs="Times New Roman"/>
          <w:lang w:val="en-GB"/>
        </w:rPr>
        <w:t xml:space="preserve"> </w:t>
      </w:r>
      <w:r w:rsidR="00C63735">
        <w:rPr>
          <w:rFonts w:cs="Times New Roman"/>
          <w:iCs/>
          <w:lang w:val="en-GB"/>
        </w:rPr>
        <w:t>adalah amplitudo getaran akibat pemasangan massa coba pada bidang pengukuran kiri yang dipasang pada sudut 90</w:t>
      </w:r>
      <w:r w:rsidR="00C63735">
        <w:rPr>
          <w:rFonts w:cs="Times New Roman"/>
          <w:iCs/>
          <w:vertAlign w:val="superscript"/>
          <w:lang w:val="en-GB"/>
        </w:rPr>
        <w:t>o</w:t>
      </w:r>
      <w:r w:rsidR="003C7843">
        <w:rPr>
          <w:rFonts w:cs="Times New Roman"/>
          <w:iCs/>
          <w:lang w:val="en-GB"/>
        </w:rPr>
        <w:t xml:space="preserve"> pada bidang kiri (A).</w:t>
      </w:r>
    </w:p>
    <w:p w14:paraId="5B9F7338" w14:textId="0B9ACE39" w:rsidR="00C63735" w:rsidRDefault="00000000" w:rsidP="00BC5332">
      <w:pPr>
        <w:tabs>
          <w:tab w:val="left" w:pos="5954"/>
        </w:tabs>
        <w:spacing w:line="480" w:lineRule="auto"/>
        <w:ind w:left="426" w:hanging="426"/>
        <w:jc w:val="both"/>
        <w:rPr>
          <w:rFonts w:cs="Times New Roman"/>
          <w:iCs/>
          <w:vertAlign w:val="superscript"/>
          <w:lang w:val="en-GB"/>
        </w:rPr>
      </w:p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180</m:t>
            </m:r>
          </m:sub>
          <m:sup>
            <m:r>
              <w:rPr>
                <w:rFonts w:ascii="Cambria Math" w:hAnsi="Cambria Math"/>
                <w:lang w:val="en-GB"/>
              </w:rPr>
              <m:t>1</m:t>
            </m:r>
          </m:sup>
        </m:sSubSup>
      </m:oMath>
      <w:r w:rsidR="00C63735">
        <w:rPr>
          <w:rFonts w:cs="Times New Roman"/>
          <w:lang w:val="en-GB"/>
        </w:rPr>
        <w:t xml:space="preserve"> </w:t>
      </w:r>
      <w:r w:rsidR="00C63735">
        <w:rPr>
          <w:rFonts w:cs="Times New Roman"/>
          <w:iCs/>
          <w:lang w:val="en-GB"/>
        </w:rPr>
        <w:t>adalah amplitudo getaran akibat pemasangan massa coba pada bidang pengukuran kiri yang dipasang pada sudut 180</w:t>
      </w:r>
      <w:r w:rsidR="00C63735">
        <w:rPr>
          <w:rFonts w:cs="Times New Roman"/>
          <w:iCs/>
          <w:vertAlign w:val="superscript"/>
          <w:lang w:val="en-GB"/>
        </w:rPr>
        <w:t>o</w:t>
      </w:r>
      <w:r w:rsidR="003C7843">
        <w:rPr>
          <w:rFonts w:cs="Times New Roman"/>
          <w:iCs/>
          <w:vertAlign w:val="superscript"/>
          <w:lang w:val="en-GB"/>
        </w:rPr>
        <w:t xml:space="preserve"> </w:t>
      </w:r>
      <w:r w:rsidR="003C7843">
        <w:rPr>
          <w:rFonts w:cs="Times New Roman"/>
          <w:iCs/>
          <w:lang w:val="en-GB"/>
        </w:rPr>
        <w:t>pada bidang kiri (A).</w:t>
      </w:r>
    </w:p>
    <w:p w14:paraId="03D4846A" w14:textId="34F9BA35" w:rsidR="00C63735" w:rsidRPr="00C63735" w:rsidRDefault="00000000" w:rsidP="00BC5332">
      <w:pPr>
        <w:tabs>
          <w:tab w:val="left" w:pos="5954"/>
        </w:tabs>
        <w:spacing w:line="480" w:lineRule="auto"/>
        <w:ind w:left="426" w:hanging="426"/>
        <w:jc w:val="both"/>
        <w:rPr>
          <w:rFonts w:cs="Times New Roman"/>
          <w:iCs/>
          <w:vertAlign w:val="superscript"/>
          <w:lang w:val="en-GB"/>
        </w:rPr>
      </w:p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270</m:t>
            </m:r>
          </m:sub>
          <m:sup>
            <m:r>
              <w:rPr>
                <w:rFonts w:ascii="Cambria Math" w:hAnsi="Cambria Math"/>
                <w:lang w:val="en-GB"/>
              </w:rPr>
              <m:t>1</m:t>
            </m:r>
          </m:sup>
        </m:sSubSup>
      </m:oMath>
      <w:r w:rsidR="00C63735">
        <w:rPr>
          <w:rFonts w:cs="Times New Roman"/>
          <w:lang w:val="en-GB"/>
        </w:rPr>
        <w:t xml:space="preserve"> </w:t>
      </w:r>
      <w:r w:rsidR="00C63735">
        <w:rPr>
          <w:rFonts w:cs="Times New Roman"/>
          <w:iCs/>
          <w:lang w:val="en-GB"/>
        </w:rPr>
        <w:t>adalah amplitudo getaran akibat pemasangan massa coba pada bidang pengukuran kiri yang dipasang pada sudut 270</w:t>
      </w:r>
      <w:r w:rsidR="00C63735">
        <w:rPr>
          <w:rFonts w:cs="Times New Roman"/>
          <w:iCs/>
          <w:vertAlign w:val="superscript"/>
          <w:lang w:val="en-GB"/>
        </w:rPr>
        <w:t>o</w:t>
      </w:r>
      <w:r w:rsidR="003C7843" w:rsidRPr="003C7843">
        <w:rPr>
          <w:rFonts w:cs="Times New Roman"/>
          <w:iCs/>
          <w:lang w:val="en-GB"/>
        </w:rPr>
        <w:t xml:space="preserve"> </w:t>
      </w:r>
      <w:r w:rsidR="003C7843">
        <w:rPr>
          <w:rFonts w:cs="Times New Roman"/>
          <w:iCs/>
          <w:lang w:val="en-GB"/>
        </w:rPr>
        <w:t>pada bidang kiri (A).</w:t>
      </w:r>
    </w:p>
    <w:p w14:paraId="3009CE46" w14:textId="2C7607D1" w:rsidR="00295D51" w:rsidRDefault="000C2E55" w:rsidP="00BC5332">
      <w:pPr>
        <w:tabs>
          <w:tab w:val="left" w:pos="5954"/>
        </w:tabs>
        <w:spacing w:line="480" w:lineRule="auto"/>
        <w:ind w:left="426" w:hanging="426"/>
        <w:jc w:val="both"/>
        <w:rPr>
          <w:rFonts w:cs="Times New Roman"/>
          <w:iCs/>
          <w:lang w:val="en-GB"/>
        </w:rPr>
      </w:pPr>
      <w:r>
        <w:rPr>
          <w:rFonts w:cs="Times New Roman"/>
          <w:iCs/>
          <w:lang w:val="en-GB"/>
        </w:rPr>
        <w:t xml:space="preserve">A </w:t>
      </w:r>
      <w:r w:rsidR="00C63735">
        <w:rPr>
          <w:rFonts w:cs="Times New Roman"/>
          <w:iCs/>
          <w:lang w:val="en-GB"/>
        </w:rPr>
        <w:t xml:space="preserve">adalah </w:t>
      </w:r>
      <w:r>
        <w:rPr>
          <w:rFonts w:cs="Times New Roman"/>
          <w:iCs/>
          <w:lang w:val="en-GB"/>
        </w:rPr>
        <w:t>amplitudo getaran akibat dari ketidakseimbangan</w:t>
      </w:r>
      <w:r w:rsidR="00C63735">
        <w:rPr>
          <w:rFonts w:cs="Times New Roman"/>
          <w:iCs/>
          <w:lang w:val="en-GB"/>
        </w:rPr>
        <w:t xml:space="preserve"> atau massa </w:t>
      </w:r>
      <w:r w:rsidR="00C67256" w:rsidRPr="00C67256">
        <w:rPr>
          <w:rFonts w:cs="Times New Roman"/>
          <w:i/>
          <w:iCs/>
          <w:lang w:val="en-GB"/>
        </w:rPr>
        <w:t>unbalance</w:t>
      </w:r>
      <w:r w:rsidR="003C7843">
        <w:rPr>
          <w:rFonts w:cs="Times New Roman"/>
          <w:iCs/>
          <w:lang w:val="en-GB"/>
        </w:rPr>
        <w:t xml:space="preserve"> pada bidang kiri (A).</w:t>
      </w:r>
    </w:p>
    <w:p w14:paraId="0660F79A" w14:textId="73289C3A" w:rsidR="00C63735" w:rsidRDefault="00000000" w:rsidP="00295D51">
      <w:pPr>
        <w:tabs>
          <w:tab w:val="left" w:pos="5954"/>
        </w:tabs>
        <w:spacing w:line="480" w:lineRule="auto"/>
        <w:jc w:val="both"/>
        <w:rPr>
          <w:rFonts w:cs="Times New Roman"/>
          <w:lang w:val="en-GB"/>
        </w:rPr>
      </w:p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oMath>
      <w:r w:rsidR="00C63735">
        <w:rPr>
          <w:rFonts w:cs="Times New Roman"/>
          <w:lang w:val="en-GB"/>
        </w:rPr>
        <w:t xml:space="preserve"> adalah</w:t>
      </w:r>
      <w:r w:rsidR="003C7843">
        <w:rPr>
          <w:rFonts w:cs="Times New Roman"/>
          <w:lang w:val="en-GB"/>
        </w:rPr>
        <w:t xml:space="preserve"> resultan amplitudo getaran akibat massa coba pada bidang kiri (A).</w:t>
      </w:r>
    </w:p>
    <w:p w14:paraId="6048B0D3" w14:textId="4ADEEC5C" w:rsidR="003C7843" w:rsidRDefault="00000000" w:rsidP="003C7843">
      <w:pPr>
        <w:tabs>
          <w:tab w:val="left" w:pos="5954"/>
        </w:tabs>
        <w:spacing w:line="480" w:lineRule="auto"/>
        <w:jc w:val="both"/>
        <w:rPr>
          <w:rFonts w:cs="Times New Roman"/>
          <w:lang w:val="en-GB"/>
        </w:rPr>
      </w:p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oMath>
      <w:r w:rsidR="003C7843">
        <w:rPr>
          <w:rFonts w:cs="Times New Roman"/>
          <w:lang w:val="en-GB"/>
        </w:rPr>
        <w:t xml:space="preserve"> adalah sudut fase akibat massa </w:t>
      </w:r>
      <w:r w:rsidR="00C67256" w:rsidRPr="00C67256">
        <w:rPr>
          <w:rFonts w:cs="Times New Roman"/>
          <w:i/>
          <w:lang w:val="en-GB"/>
        </w:rPr>
        <w:t>unbalance</w:t>
      </w:r>
      <w:r w:rsidR="003C7843">
        <w:rPr>
          <w:rFonts w:cs="Times New Roman"/>
          <w:lang w:val="en-GB"/>
        </w:rPr>
        <w:t xml:space="preserve"> pada bidang kiri (A).</w:t>
      </w:r>
    </w:p>
    <w:p w14:paraId="029CA0F6" w14:textId="588BF1EF" w:rsidR="002A3553" w:rsidRPr="000E25A1" w:rsidRDefault="005A3720" w:rsidP="000E25A1">
      <w:pPr>
        <w:tabs>
          <w:tab w:val="left" w:pos="0"/>
        </w:tabs>
        <w:spacing w:line="480" w:lineRule="auto"/>
        <w:jc w:val="both"/>
        <w:rPr>
          <w:rFonts w:cs="Times New Roman"/>
          <w:iCs/>
          <w:lang w:val="en-US"/>
        </w:rPr>
      </w:pPr>
      <w:r>
        <w:rPr>
          <w:rFonts w:cs="Times New Roman"/>
          <w:lang w:val="en-GB"/>
        </w:rPr>
        <w:tab/>
      </w:r>
      <w:r>
        <w:rPr>
          <w:rFonts w:eastAsia="Arial" w:cs="Times New Roman"/>
          <w:szCs w:val="24"/>
          <w:lang w:val="en-US"/>
        </w:rPr>
        <w:t>Kemudian</w:t>
      </w:r>
      <w:r w:rsidRPr="00C33E89">
        <w:rPr>
          <w:rFonts w:eastAsia="Arial" w:cs="Times New Roman"/>
          <w:szCs w:val="24"/>
        </w:rPr>
        <w:t xml:space="preserve">, dengan mengurangi Persamaan. (3) dari Persamaan. (1) dan Persamaan. (4) dari Persamaan. (2) </w:t>
      </w:r>
      <w:r w:rsidR="000E25A1">
        <w:rPr>
          <w:rFonts w:eastAsia="Arial" w:cs="Times New Roman"/>
          <w:szCs w:val="24"/>
          <w:lang w:val="en-US"/>
        </w:rPr>
        <w:t xml:space="preserve">dan </w:t>
      </w:r>
      <w:r w:rsidRPr="00C33E89">
        <w:rPr>
          <w:rFonts w:eastAsia="Arial" w:cs="Times New Roman"/>
          <w:szCs w:val="24"/>
        </w:rPr>
        <w:t>membagi persamaan yang diperoleh satu sama lain,</w:t>
      </w:r>
      <w:r w:rsidR="000E25A1">
        <w:rPr>
          <w:rFonts w:eastAsia="Arial" w:cs="Times New Roman"/>
          <w:szCs w:val="24"/>
          <w:lang w:val="en-US"/>
        </w:rPr>
        <w:t xml:space="preserve"> maka nilai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r>
          <w:rPr>
            <w:rFonts w:ascii="Cambria Math" w:hAnsi="Cambria Math"/>
            <w:lang w:val="en-GB"/>
          </w:rPr>
          <m:t xml:space="preserve"> </m:t>
        </m:r>
      </m:oMath>
      <w:r w:rsidR="000E25A1">
        <w:rPr>
          <w:rFonts w:eastAsia="Arial" w:cs="Times New Roman"/>
          <w:lang w:val="en-GB"/>
        </w:rPr>
        <w:t>dapat diketahui dengan :</w:t>
      </w:r>
    </w:p>
    <w:p w14:paraId="59E2B1D0" w14:textId="255AAAD1" w:rsidR="007F395D" w:rsidRDefault="007E6E0B" w:rsidP="007E6E0B">
      <w:pPr>
        <w:tabs>
          <w:tab w:val="left" w:pos="851"/>
          <w:tab w:val="left" w:leader="dot" w:pos="6237"/>
        </w:tabs>
        <w:spacing w:line="480" w:lineRule="auto"/>
        <w:jc w:val="both"/>
        <w:rPr>
          <w:szCs w:val="28"/>
          <w:lang w:val="en-GB"/>
        </w:rPr>
      </w:pPr>
      <w:r>
        <w:rPr>
          <w:rFonts w:cs="Times New Roman"/>
          <w:sz w:val="28"/>
          <w:szCs w:val="28"/>
          <w:lang w:val="en-GB"/>
        </w:rPr>
        <w:tab/>
      </w:r>
      <m:oMath>
        <m:sSub>
          <m:sSubPr>
            <m:ctrlPr>
              <w:rPr>
                <w:rFonts w:ascii="Cambria Math" w:hAnsi="Cambria Math"/>
                <w:i/>
                <w:sz w:val="28"/>
                <w:szCs w:val="28"/>
                <w:lang w:val="en-GB"/>
              </w:rPr>
            </m:ctrlPr>
          </m:sSubPr>
          <m:e>
            <m:r>
              <w:rPr>
                <w:rFonts w:ascii="Cambria Math" w:hAnsi="Cambria Math"/>
                <w:sz w:val="28"/>
                <w:szCs w:val="28"/>
                <w:lang w:val="en-GB"/>
              </w:rPr>
              <m:t>ϕ</m:t>
            </m:r>
          </m:e>
          <m:sub>
            <m:r>
              <w:rPr>
                <w:rFonts w:ascii="Cambria Math" w:hAnsi="Cambria Math"/>
                <w:sz w:val="28"/>
                <w:szCs w:val="28"/>
                <w:lang w:val="en-GB"/>
              </w:rPr>
              <m:t>a</m:t>
            </m:r>
          </m:sub>
        </m:sSub>
        <m:r>
          <w:rPr>
            <w:rFonts w:ascii="Cambria Math" w:hAnsi="Cambria Math"/>
            <w:sz w:val="28"/>
            <w:szCs w:val="28"/>
            <w:lang w:val="en-GB"/>
          </w:rPr>
          <m:t>=</m:t>
        </m:r>
        <m:func>
          <m:funcPr>
            <m:ctrlPr>
              <w:rPr>
                <w:rFonts w:ascii="Cambria Math" w:hAnsi="Cambria Math"/>
                <w:i/>
                <w:sz w:val="28"/>
                <w:szCs w:val="28"/>
                <w:lang w:val="en-GB"/>
              </w:rPr>
            </m:ctrlPr>
          </m:funcPr>
          <m:fName>
            <m:sSup>
              <m:sSupPr>
                <m:ctrlPr>
                  <w:rPr>
                    <w:rFonts w:ascii="Cambria Math" w:hAnsi="Cambria Math"/>
                    <w:i/>
                    <w:sz w:val="28"/>
                    <w:szCs w:val="28"/>
                    <w:lang w:val="en-GB"/>
                  </w:rPr>
                </m:ctrlPr>
              </m:sSupPr>
              <m:e>
                <m:r>
                  <m:rPr>
                    <m:sty m:val="p"/>
                  </m:rPr>
                  <w:rPr>
                    <w:rFonts w:ascii="Cambria Math" w:hAnsi="Cambria Math"/>
                    <w:sz w:val="28"/>
                    <w:szCs w:val="28"/>
                    <w:lang w:val="en-GB"/>
                  </w:rPr>
                  <m:t>tan</m:t>
                </m:r>
              </m:e>
              <m:sup>
                <m:r>
                  <w:rPr>
                    <w:rFonts w:ascii="Cambria Math" w:hAnsi="Cambria Math"/>
                    <w:sz w:val="28"/>
                    <w:szCs w:val="28"/>
                    <w:lang w:val="en-GB"/>
                  </w:rPr>
                  <m:t>-1</m:t>
                </m:r>
              </m:sup>
            </m:sSup>
          </m:fName>
          <m:e>
            <m:d>
              <m:dPr>
                <m:begChr m:val="["/>
                <m:endChr m:val="]"/>
                <m:ctrlPr>
                  <w:rPr>
                    <w:rFonts w:ascii="Cambria Math" w:hAnsi="Cambria Math"/>
                    <w:i/>
                    <w:sz w:val="28"/>
                    <w:szCs w:val="28"/>
                    <w:lang w:val="en-GB"/>
                  </w:rPr>
                </m:ctrlPr>
              </m:dPr>
              <m:e>
                <m:f>
                  <m:fPr>
                    <m:ctrlPr>
                      <w:rPr>
                        <w:rFonts w:ascii="Cambria Math" w:hAnsi="Cambria Math"/>
                        <w:i/>
                        <w:sz w:val="28"/>
                        <w:szCs w:val="28"/>
                        <w:lang w:val="en-GB"/>
                      </w:rPr>
                    </m:ctrlPr>
                  </m:fPr>
                  <m:num>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A</m:t>
                            </m:r>
                          </m:e>
                          <m:sub>
                            <m:r>
                              <w:rPr>
                                <w:rFonts w:ascii="Cambria Math" w:hAnsi="Cambria Math"/>
                                <w:sz w:val="28"/>
                                <w:szCs w:val="28"/>
                                <w:lang w:val="en-GB"/>
                              </w:rPr>
                              <m:t>90</m:t>
                            </m:r>
                          </m:sub>
                          <m:sup>
                            <m:r>
                              <w:rPr>
                                <w:rFonts w:ascii="Cambria Math" w:hAnsi="Cambria Math"/>
                                <w:sz w:val="28"/>
                                <w:szCs w:val="28"/>
                                <w:lang w:val="en-GB"/>
                              </w:rPr>
                              <m:t>1</m:t>
                            </m:r>
                          </m:sup>
                        </m:sSubSup>
                        <m:r>
                          <w:rPr>
                            <w:rFonts w:ascii="Cambria Math" w:hAnsi="Cambria Math"/>
                            <w:sz w:val="28"/>
                            <w:szCs w:val="28"/>
                            <w:lang w:val="en-GB"/>
                          </w:rPr>
                          <m:t>)</m:t>
                        </m:r>
                      </m:e>
                      <m:sup>
                        <m:r>
                          <w:rPr>
                            <w:rFonts w:ascii="Cambria Math" w:hAnsi="Cambria Math"/>
                            <w:sz w:val="28"/>
                            <w:szCs w:val="28"/>
                            <w:lang w:val="en-GB"/>
                          </w:rPr>
                          <m:t>2</m:t>
                        </m:r>
                      </m:sup>
                    </m:sSup>
                    <m:r>
                      <w:rPr>
                        <w:rFonts w:ascii="Cambria Math" w:hAnsi="Cambria Math"/>
                        <w:sz w:val="28"/>
                        <w:szCs w:val="28"/>
                        <w:lang w:val="en-GB"/>
                      </w:rPr>
                      <m:t>-</m:t>
                    </m:r>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A</m:t>
                            </m:r>
                          </m:e>
                          <m:sub>
                            <m:r>
                              <w:rPr>
                                <w:rFonts w:ascii="Cambria Math" w:hAnsi="Cambria Math"/>
                                <w:sz w:val="28"/>
                                <w:szCs w:val="28"/>
                                <w:lang w:val="en-GB"/>
                              </w:rPr>
                              <m:t>270</m:t>
                            </m:r>
                          </m:sub>
                          <m:sup>
                            <m:r>
                              <w:rPr>
                                <w:rFonts w:ascii="Cambria Math" w:hAnsi="Cambria Math"/>
                                <w:sz w:val="28"/>
                                <w:szCs w:val="28"/>
                                <w:lang w:val="en-GB"/>
                              </w:rPr>
                              <m:t>1</m:t>
                            </m:r>
                          </m:sup>
                        </m:sSubSup>
                        <m:r>
                          <w:rPr>
                            <w:rFonts w:ascii="Cambria Math" w:hAnsi="Cambria Math"/>
                            <w:sz w:val="28"/>
                            <w:szCs w:val="28"/>
                            <w:lang w:val="en-GB"/>
                          </w:rPr>
                          <m:t>)</m:t>
                        </m:r>
                      </m:e>
                      <m:sup>
                        <m:r>
                          <w:rPr>
                            <w:rFonts w:ascii="Cambria Math" w:hAnsi="Cambria Math"/>
                            <w:sz w:val="28"/>
                            <w:szCs w:val="28"/>
                            <w:lang w:val="en-GB"/>
                          </w:rPr>
                          <m:t>2</m:t>
                        </m:r>
                      </m:sup>
                    </m:sSup>
                  </m:num>
                  <m:den>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A</m:t>
                            </m:r>
                          </m:e>
                          <m:sub>
                            <m:r>
                              <w:rPr>
                                <w:rFonts w:ascii="Cambria Math" w:hAnsi="Cambria Math"/>
                                <w:sz w:val="28"/>
                                <w:szCs w:val="28"/>
                                <w:lang w:val="en-GB"/>
                              </w:rPr>
                              <m:t>0</m:t>
                            </m:r>
                          </m:sub>
                          <m:sup>
                            <m:r>
                              <w:rPr>
                                <w:rFonts w:ascii="Cambria Math" w:hAnsi="Cambria Math"/>
                                <w:sz w:val="28"/>
                                <w:szCs w:val="28"/>
                                <w:lang w:val="en-GB"/>
                              </w:rPr>
                              <m:t>1</m:t>
                            </m:r>
                          </m:sup>
                        </m:sSubSup>
                        <m:r>
                          <w:rPr>
                            <w:rFonts w:ascii="Cambria Math" w:hAnsi="Cambria Math"/>
                            <w:sz w:val="28"/>
                            <w:szCs w:val="28"/>
                            <w:lang w:val="en-GB"/>
                          </w:rPr>
                          <m:t>)</m:t>
                        </m:r>
                      </m:e>
                      <m:sup>
                        <m:r>
                          <w:rPr>
                            <w:rFonts w:ascii="Cambria Math" w:hAnsi="Cambria Math"/>
                            <w:sz w:val="28"/>
                            <w:szCs w:val="28"/>
                            <w:lang w:val="en-GB"/>
                          </w:rPr>
                          <m:t>2</m:t>
                        </m:r>
                      </m:sup>
                    </m:sSup>
                    <m:r>
                      <w:rPr>
                        <w:rFonts w:ascii="Cambria Math" w:hAnsi="Cambria Math"/>
                        <w:sz w:val="28"/>
                        <w:szCs w:val="28"/>
                        <w:lang w:val="en-GB"/>
                      </w:rPr>
                      <m:t>-</m:t>
                    </m:r>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A</m:t>
                            </m:r>
                          </m:e>
                          <m:sub>
                            <m:r>
                              <w:rPr>
                                <w:rFonts w:ascii="Cambria Math" w:hAnsi="Cambria Math"/>
                                <w:sz w:val="28"/>
                                <w:szCs w:val="28"/>
                                <w:lang w:val="en-GB"/>
                              </w:rPr>
                              <m:t>180</m:t>
                            </m:r>
                          </m:sub>
                          <m:sup>
                            <m:r>
                              <w:rPr>
                                <w:rFonts w:ascii="Cambria Math" w:hAnsi="Cambria Math"/>
                                <w:sz w:val="28"/>
                                <w:szCs w:val="28"/>
                                <w:lang w:val="en-GB"/>
                              </w:rPr>
                              <m:t>1</m:t>
                            </m:r>
                          </m:sup>
                        </m:sSubSup>
                        <m:r>
                          <w:rPr>
                            <w:rFonts w:ascii="Cambria Math" w:hAnsi="Cambria Math"/>
                            <w:sz w:val="28"/>
                            <w:szCs w:val="28"/>
                            <w:lang w:val="en-GB"/>
                          </w:rPr>
                          <m:t>)</m:t>
                        </m:r>
                      </m:e>
                      <m:sup>
                        <m:r>
                          <w:rPr>
                            <w:rFonts w:ascii="Cambria Math" w:hAnsi="Cambria Math"/>
                            <w:sz w:val="28"/>
                            <w:szCs w:val="28"/>
                            <w:lang w:val="en-GB"/>
                          </w:rPr>
                          <m:t>2</m:t>
                        </m:r>
                      </m:sup>
                    </m:sSup>
                  </m:den>
                </m:f>
              </m:e>
            </m:d>
          </m:e>
        </m:func>
      </m:oMath>
      <w:r w:rsidR="00D01D8F">
        <w:rPr>
          <w:szCs w:val="28"/>
          <w:lang w:val="en-GB"/>
        </w:rPr>
        <w:tab/>
      </w:r>
      <w:r w:rsidR="007F395D">
        <w:rPr>
          <w:szCs w:val="28"/>
          <w:lang w:val="en-GB"/>
        </w:rPr>
        <w:t>(2.8)</w:t>
      </w:r>
    </w:p>
    <w:p w14:paraId="7825AD86" w14:textId="2613A2A9" w:rsidR="00DC075D" w:rsidRPr="00C4247B" w:rsidRDefault="00000000" w:rsidP="007E6E0B">
      <w:pPr>
        <w:tabs>
          <w:tab w:val="left" w:pos="851"/>
          <w:tab w:val="left" w:leader="dot" w:pos="6237"/>
        </w:tabs>
        <w:spacing w:line="480" w:lineRule="auto"/>
        <w:jc w:val="both"/>
        <w:rPr>
          <w:szCs w:val="28"/>
          <w:lang w:val="en-GB"/>
        </w:rPr>
      </w:pPr>
      <w:sdt>
        <w:sdtPr>
          <w:rPr>
            <w:szCs w:val="28"/>
            <w:lang w:val="en-GB"/>
          </w:rPr>
          <w:id w:val="1740910645"/>
          <w:citation/>
        </w:sdtPr>
        <w:sdtContent>
          <w:r w:rsidR="00DC075D">
            <w:rPr>
              <w:szCs w:val="28"/>
              <w:lang w:val="en-GB"/>
            </w:rPr>
            <w:fldChar w:fldCharType="begin"/>
          </w:r>
          <w:r w:rsidR="00DC075D">
            <w:rPr>
              <w:szCs w:val="28"/>
              <w:lang w:val="en-US"/>
            </w:rPr>
            <w:instrText xml:space="preserve"> CITATION Abb19 \l 1033 </w:instrText>
          </w:r>
          <w:r w:rsidR="00DC075D">
            <w:rPr>
              <w:szCs w:val="28"/>
              <w:lang w:val="en-GB"/>
            </w:rPr>
            <w:fldChar w:fldCharType="separate"/>
          </w:r>
          <w:r w:rsidR="003F4951" w:rsidRPr="003F4951">
            <w:rPr>
              <w:noProof/>
              <w:szCs w:val="28"/>
              <w:lang w:val="en-US"/>
            </w:rPr>
            <w:t>(Abbood, 2019)</w:t>
          </w:r>
          <w:r w:rsidR="00DC075D">
            <w:rPr>
              <w:szCs w:val="28"/>
              <w:lang w:val="en-GB"/>
            </w:rPr>
            <w:fldChar w:fldCharType="end"/>
          </w:r>
        </w:sdtContent>
      </w:sdt>
    </w:p>
    <w:p w14:paraId="68CC6D99" w14:textId="77777777" w:rsidR="007F395D" w:rsidRPr="00072D52" w:rsidRDefault="007F395D" w:rsidP="007F395D">
      <w:pPr>
        <w:spacing w:line="480" w:lineRule="auto"/>
        <w:jc w:val="both"/>
        <w:rPr>
          <w:lang w:val="en-GB"/>
        </w:rPr>
      </w:pPr>
      <w:r>
        <w:rPr>
          <w:lang w:val="en-GB"/>
        </w:rPr>
        <w:t xml:space="preserve">Atau, dapat dirumuskan juga nilai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oMath>
    </w:p>
    <w:p w14:paraId="05957C26" w14:textId="2257D977" w:rsidR="007F395D" w:rsidRDefault="007E6E0B" w:rsidP="007E6E0B">
      <w:pPr>
        <w:tabs>
          <w:tab w:val="left" w:pos="851"/>
          <w:tab w:val="left" w:leader="dot" w:pos="6237"/>
        </w:tabs>
        <w:spacing w:line="480" w:lineRule="auto"/>
        <w:jc w:val="both"/>
        <w:rPr>
          <w:lang w:val="en-GB"/>
        </w:rPr>
      </w:pPr>
      <w:r>
        <w:rPr>
          <w:sz w:val="28"/>
          <w:lang w:val="en-GB"/>
        </w:rPr>
        <w:tab/>
      </w:r>
      <m:oMath>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r>
          <w:rPr>
            <w:rFonts w:ascii="Cambria Math" w:hAnsi="Cambria Math"/>
            <w:sz w:val="28"/>
            <w:lang w:val="en-GB"/>
          </w:rPr>
          <m:t>=</m:t>
        </m:r>
        <m:func>
          <m:funcPr>
            <m:ctrlPr>
              <w:rPr>
                <w:rFonts w:ascii="Cambria Math" w:hAnsi="Cambria Math"/>
                <w:i/>
                <w:sz w:val="28"/>
                <w:lang w:val="en-GB"/>
              </w:rPr>
            </m:ctrlPr>
          </m:funcPr>
          <m:fName>
            <m:sSup>
              <m:sSupPr>
                <m:ctrlPr>
                  <w:rPr>
                    <w:rFonts w:ascii="Cambria Math" w:hAnsi="Cambria Math"/>
                    <w:i/>
                    <w:sz w:val="28"/>
                    <w:lang w:val="en-GB"/>
                  </w:rPr>
                </m:ctrlPr>
              </m:sSupPr>
              <m:e>
                <m:r>
                  <m:rPr>
                    <m:sty m:val="p"/>
                  </m:rPr>
                  <w:rPr>
                    <w:rFonts w:ascii="Cambria Math" w:hAnsi="Cambria Math"/>
                    <w:sz w:val="28"/>
                    <w:lang w:val="en-GB"/>
                  </w:rPr>
                  <m:t>tan</m:t>
                </m:r>
              </m:e>
              <m:sup>
                <m:r>
                  <w:rPr>
                    <w:rFonts w:ascii="Cambria Math" w:hAnsi="Cambria Math"/>
                    <w:sz w:val="28"/>
                    <w:lang w:val="en-GB"/>
                  </w:rPr>
                  <m:t>-1</m:t>
                </m:r>
              </m:sup>
            </m:sSup>
          </m:fName>
          <m:e>
            <m:d>
              <m:dPr>
                <m:begChr m:val="["/>
                <m:endChr m:val="]"/>
                <m:ctrlPr>
                  <w:rPr>
                    <w:rFonts w:ascii="Cambria Math" w:hAnsi="Cambria Math"/>
                    <w:i/>
                    <w:sz w:val="28"/>
                    <w:lang w:val="en-GB"/>
                  </w:rPr>
                </m:ctrlPr>
              </m:dPr>
              <m:e>
                <m:f>
                  <m:fPr>
                    <m:ctrlPr>
                      <w:rPr>
                        <w:rFonts w:ascii="Cambria Math" w:hAnsi="Cambria Math"/>
                        <w:i/>
                        <w:sz w:val="28"/>
                        <w:lang w:val="en-GB"/>
                      </w:rPr>
                    </m:ctrlPr>
                  </m:fPr>
                  <m:num>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90</m:t>
                            </m:r>
                          </m:sub>
                          <m:sup>
                            <m:r>
                              <w:rPr>
                                <w:rFonts w:ascii="Cambria Math" w:hAnsi="Cambria Math"/>
                                <w:sz w:val="28"/>
                                <w:lang w:val="en-GB"/>
                              </w:rPr>
                              <m:t>2</m:t>
                            </m:r>
                          </m:sup>
                        </m:sSubSup>
                        <m:r>
                          <w:rPr>
                            <w:rFonts w:ascii="Cambria Math" w:hAnsi="Cambria Math"/>
                            <w:sz w:val="28"/>
                            <w:lang w:val="en-GB"/>
                          </w:rPr>
                          <m:t>)</m:t>
                        </m:r>
                      </m:e>
                      <m:sup>
                        <m:r>
                          <w:rPr>
                            <w:rFonts w:ascii="Cambria Math" w:hAnsi="Cambria Math"/>
                            <w:sz w:val="28"/>
                            <w:lang w:val="en-GB"/>
                          </w:rPr>
                          <m:t>2</m:t>
                        </m:r>
                      </m:sup>
                    </m:sSup>
                    <m:r>
                      <w:rPr>
                        <w:rFonts w:ascii="Cambria Math" w:hAnsi="Cambria Math"/>
                        <w:sz w:val="28"/>
                        <w:lang w:val="en-GB"/>
                      </w:rPr>
                      <m:t>-</m:t>
                    </m:r>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270</m:t>
                            </m:r>
                          </m:sub>
                          <m:sup>
                            <m:r>
                              <w:rPr>
                                <w:rFonts w:ascii="Cambria Math" w:hAnsi="Cambria Math"/>
                                <w:sz w:val="28"/>
                                <w:lang w:val="en-GB"/>
                              </w:rPr>
                              <m:t>2</m:t>
                            </m:r>
                          </m:sup>
                        </m:sSubSup>
                        <m:r>
                          <w:rPr>
                            <w:rFonts w:ascii="Cambria Math" w:hAnsi="Cambria Math"/>
                            <w:sz w:val="28"/>
                            <w:lang w:val="en-GB"/>
                          </w:rPr>
                          <m:t>)</m:t>
                        </m:r>
                      </m:e>
                      <m:sup>
                        <m:r>
                          <w:rPr>
                            <w:rFonts w:ascii="Cambria Math" w:hAnsi="Cambria Math"/>
                            <w:sz w:val="28"/>
                            <w:lang w:val="en-GB"/>
                          </w:rPr>
                          <m:t>2</m:t>
                        </m:r>
                      </m:sup>
                    </m:sSup>
                  </m:num>
                  <m:den>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0</m:t>
                            </m:r>
                          </m:sub>
                          <m:sup>
                            <m:r>
                              <w:rPr>
                                <w:rFonts w:ascii="Cambria Math" w:hAnsi="Cambria Math"/>
                                <w:sz w:val="28"/>
                                <w:lang w:val="en-GB"/>
                              </w:rPr>
                              <m:t>2</m:t>
                            </m:r>
                          </m:sup>
                        </m:sSubSup>
                        <m:r>
                          <w:rPr>
                            <w:rFonts w:ascii="Cambria Math" w:hAnsi="Cambria Math"/>
                            <w:sz w:val="28"/>
                            <w:lang w:val="en-GB"/>
                          </w:rPr>
                          <m:t>)</m:t>
                        </m:r>
                      </m:e>
                      <m:sup>
                        <m:r>
                          <w:rPr>
                            <w:rFonts w:ascii="Cambria Math" w:hAnsi="Cambria Math"/>
                            <w:sz w:val="28"/>
                            <w:lang w:val="en-GB"/>
                          </w:rPr>
                          <m:t>2</m:t>
                        </m:r>
                      </m:sup>
                    </m:sSup>
                    <m:r>
                      <w:rPr>
                        <w:rFonts w:ascii="Cambria Math" w:hAnsi="Cambria Math"/>
                        <w:sz w:val="28"/>
                        <w:lang w:val="en-GB"/>
                      </w:rPr>
                      <m:t>-</m:t>
                    </m:r>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180</m:t>
                            </m:r>
                          </m:sub>
                          <m:sup>
                            <m:r>
                              <w:rPr>
                                <w:rFonts w:ascii="Cambria Math" w:hAnsi="Cambria Math"/>
                                <w:sz w:val="28"/>
                                <w:lang w:val="en-GB"/>
                              </w:rPr>
                              <m:t>2</m:t>
                            </m:r>
                          </m:sup>
                        </m:sSubSup>
                        <m:r>
                          <w:rPr>
                            <w:rFonts w:ascii="Cambria Math" w:hAnsi="Cambria Math"/>
                            <w:sz w:val="28"/>
                            <w:lang w:val="en-GB"/>
                          </w:rPr>
                          <m:t>)</m:t>
                        </m:r>
                      </m:e>
                      <m:sup>
                        <m:r>
                          <w:rPr>
                            <w:rFonts w:ascii="Cambria Math" w:hAnsi="Cambria Math"/>
                            <w:sz w:val="28"/>
                            <w:lang w:val="en-GB"/>
                          </w:rPr>
                          <m:t>2</m:t>
                        </m:r>
                      </m:sup>
                    </m:sSup>
                  </m:den>
                </m:f>
              </m:e>
            </m:d>
          </m:e>
        </m:func>
      </m:oMath>
      <w:r w:rsidR="00D01D8F">
        <w:rPr>
          <w:sz w:val="28"/>
          <w:lang w:val="en-GB"/>
        </w:rPr>
        <w:tab/>
      </w:r>
      <w:r w:rsidR="007F395D">
        <w:rPr>
          <w:lang w:val="en-GB"/>
        </w:rPr>
        <w:t>(2.9)</w:t>
      </w:r>
    </w:p>
    <w:p w14:paraId="484673B6" w14:textId="742DE98A" w:rsidR="00DC075D" w:rsidRPr="00C4247B" w:rsidRDefault="00000000" w:rsidP="007E6E0B">
      <w:pPr>
        <w:tabs>
          <w:tab w:val="left" w:pos="851"/>
          <w:tab w:val="left" w:leader="dot" w:pos="6237"/>
        </w:tabs>
        <w:spacing w:line="480" w:lineRule="auto"/>
        <w:jc w:val="both"/>
        <w:rPr>
          <w:lang w:val="en-GB"/>
        </w:rPr>
      </w:pPr>
      <w:sdt>
        <w:sdtPr>
          <w:rPr>
            <w:lang w:val="en-GB"/>
          </w:rPr>
          <w:id w:val="-5747325"/>
          <w:citation/>
        </w:sdtPr>
        <w:sdtContent>
          <w:r w:rsidR="00DC075D">
            <w:rPr>
              <w:lang w:val="en-GB"/>
            </w:rPr>
            <w:fldChar w:fldCharType="begin"/>
          </w:r>
          <w:r w:rsidR="00DC075D">
            <w:rPr>
              <w:lang w:val="en-US"/>
            </w:rPr>
            <w:instrText xml:space="preserve"> CITATION Abb19 \l 1033 </w:instrText>
          </w:r>
          <w:r w:rsidR="00DC075D">
            <w:rPr>
              <w:lang w:val="en-GB"/>
            </w:rPr>
            <w:fldChar w:fldCharType="separate"/>
          </w:r>
          <w:r w:rsidR="003F4951">
            <w:rPr>
              <w:noProof/>
              <w:lang w:val="en-US"/>
            </w:rPr>
            <w:t>(Abbood, 2019)</w:t>
          </w:r>
          <w:r w:rsidR="00DC075D">
            <w:rPr>
              <w:lang w:val="en-GB"/>
            </w:rPr>
            <w:fldChar w:fldCharType="end"/>
          </w:r>
        </w:sdtContent>
      </w:sdt>
    </w:p>
    <w:p w14:paraId="52C8710E" w14:textId="77777777" w:rsidR="007F395D" w:rsidRDefault="007F395D" w:rsidP="007F395D">
      <w:pPr>
        <w:spacing w:line="480" w:lineRule="auto"/>
        <w:jc w:val="both"/>
        <w:rPr>
          <w:lang w:val="en-GB"/>
        </w:rPr>
      </w:pPr>
      <w:r>
        <w:rPr>
          <w:lang w:val="en-GB"/>
        </w:rPr>
        <w:t>Dengan nilai-nilai getaran yang terjadi pada bidang kiri (A)  akibat pemasangan massa coba pada bidang kanan (B).</w:t>
      </w:r>
    </w:p>
    <w:p w14:paraId="6EA60937" w14:textId="77777777" w:rsidR="007F395D" w:rsidRDefault="007F395D" w:rsidP="007F395D">
      <w:pPr>
        <w:spacing w:line="480" w:lineRule="auto"/>
        <w:jc w:val="both"/>
        <w:rPr>
          <w:lang w:val="en-GB"/>
        </w:rPr>
      </w:pPr>
      <w:r>
        <w:rPr>
          <w:lang w:val="en-GB"/>
        </w:rPr>
        <w:t xml:space="preserve">Kemudian nilai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oMath>
      <w:r>
        <w:rPr>
          <w:lang w:val="en-GB"/>
        </w:rPr>
        <w:t xml:space="preserve"> dapat dirumuskan :</w:t>
      </w:r>
    </w:p>
    <w:p w14:paraId="72BC68BB" w14:textId="1F3E63ED" w:rsidR="007F395D" w:rsidRDefault="007E6E0B" w:rsidP="007E6E0B">
      <w:pPr>
        <w:tabs>
          <w:tab w:val="left" w:pos="851"/>
          <w:tab w:val="left" w:leader="dot" w:pos="6237"/>
        </w:tabs>
        <w:spacing w:line="480" w:lineRule="auto"/>
        <w:jc w:val="both"/>
        <w:rPr>
          <w:lang w:val="en-GB"/>
        </w:rPr>
      </w:pPr>
      <w:r>
        <w:rPr>
          <w:sz w:val="28"/>
          <w:lang w:val="en-GB"/>
        </w:rPr>
        <w:tab/>
      </w:r>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1</m:t>
            </m:r>
          </m:sup>
        </m:sSubSup>
        <m:r>
          <w:rPr>
            <w:rFonts w:ascii="Cambria Math" w:hAnsi="Cambria Math"/>
            <w:sz w:val="28"/>
            <w:lang w:val="en-GB"/>
          </w:rPr>
          <m:t>=</m:t>
        </m:r>
        <m:d>
          <m:dPr>
            <m:begChr m:val="["/>
            <m:endChr m:val="]"/>
            <m:ctrlPr>
              <w:rPr>
                <w:rFonts w:ascii="Cambria Math" w:hAnsi="Cambria Math"/>
                <w:i/>
                <w:sz w:val="28"/>
                <w:lang w:val="en-GB"/>
              </w:rPr>
            </m:ctrlPr>
          </m:dPr>
          <m:e>
            <m:f>
              <m:fPr>
                <m:ctrlPr>
                  <w:rPr>
                    <w:rFonts w:ascii="Cambria Math" w:hAnsi="Cambria Math"/>
                    <w:i/>
                    <w:sz w:val="28"/>
                    <w:lang w:val="en-GB"/>
                  </w:rPr>
                </m:ctrlPr>
              </m:fPr>
              <m:num>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0</m:t>
                        </m:r>
                      </m:sub>
                      <m:sup>
                        <m:r>
                          <w:rPr>
                            <w:rFonts w:ascii="Cambria Math" w:hAnsi="Cambria Math"/>
                            <w:sz w:val="28"/>
                            <w:lang w:val="en-GB"/>
                          </w:rPr>
                          <m:t>1</m:t>
                        </m:r>
                      </m:sup>
                    </m:sSubSup>
                    <m:r>
                      <w:rPr>
                        <w:rFonts w:ascii="Cambria Math" w:hAnsi="Cambria Math"/>
                        <w:sz w:val="28"/>
                        <w:lang w:val="en-GB"/>
                      </w:rPr>
                      <m:t>)</m:t>
                    </m:r>
                  </m:e>
                  <m:sup>
                    <m:r>
                      <w:rPr>
                        <w:rFonts w:ascii="Cambria Math" w:hAnsi="Cambria Math"/>
                        <w:sz w:val="28"/>
                        <w:lang w:val="en-GB"/>
                      </w:rPr>
                      <m:t>2</m:t>
                    </m:r>
                  </m:sup>
                </m:sSup>
                <m:r>
                  <w:rPr>
                    <w:rFonts w:ascii="Cambria Math" w:hAnsi="Cambria Math"/>
                    <w:sz w:val="28"/>
                    <w:lang w:val="en-GB"/>
                  </w:rPr>
                  <m:t>-</m:t>
                </m:r>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180</m:t>
                        </m:r>
                      </m:sub>
                      <m:sup>
                        <m:r>
                          <w:rPr>
                            <w:rFonts w:ascii="Cambria Math" w:hAnsi="Cambria Math"/>
                            <w:sz w:val="28"/>
                            <w:lang w:val="en-GB"/>
                          </w:rPr>
                          <m:t>1</m:t>
                        </m:r>
                      </m:sup>
                    </m:sSubSup>
                    <m:r>
                      <w:rPr>
                        <w:rFonts w:ascii="Cambria Math" w:hAnsi="Cambria Math"/>
                        <w:sz w:val="28"/>
                        <w:lang w:val="en-GB"/>
                      </w:rPr>
                      <m:t>)</m:t>
                    </m:r>
                  </m:e>
                  <m:sup>
                    <m:r>
                      <w:rPr>
                        <w:rFonts w:ascii="Cambria Math" w:hAnsi="Cambria Math"/>
                        <w:sz w:val="28"/>
                        <w:lang w:val="en-GB"/>
                      </w:rPr>
                      <m:t>2</m:t>
                    </m:r>
                  </m:sup>
                </m:sSup>
              </m:num>
              <m:den>
                <m:r>
                  <w:rPr>
                    <w:rFonts w:ascii="Cambria Math" w:hAnsi="Cambria Math"/>
                    <w:sz w:val="28"/>
                    <w:lang w:val="en-GB"/>
                  </w:rPr>
                  <m:t>4*A*</m:t>
                </m:r>
                <m:func>
                  <m:funcPr>
                    <m:ctrlPr>
                      <w:rPr>
                        <w:rFonts w:ascii="Cambria Math" w:hAnsi="Cambria Math"/>
                        <w:i/>
                        <w:sz w:val="28"/>
                        <w:lang w:val="en-GB"/>
                      </w:rPr>
                    </m:ctrlPr>
                  </m:funcPr>
                  <m:fName>
                    <m:r>
                      <m:rPr>
                        <m:sty m:val="p"/>
                      </m:rPr>
                      <w:rPr>
                        <w:rFonts w:ascii="Cambria Math" w:hAnsi="Cambria Math"/>
                        <w:sz w:val="28"/>
                        <w:lang w:val="en-GB"/>
                      </w:rPr>
                      <m:t>cos</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e>
                </m:func>
              </m:den>
            </m:f>
          </m:e>
        </m:d>
        <m:r>
          <w:rPr>
            <w:rFonts w:ascii="Cambria Math" w:hAnsi="Cambria Math"/>
            <w:sz w:val="28"/>
            <w:lang w:val="en-GB"/>
          </w:rPr>
          <m:t>=</m:t>
        </m:r>
        <m:d>
          <m:dPr>
            <m:begChr m:val="["/>
            <m:endChr m:val="]"/>
            <m:ctrlPr>
              <w:rPr>
                <w:rFonts w:ascii="Cambria Math" w:hAnsi="Cambria Math"/>
                <w:i/>
                <w:sz w:val="28"/>
                <w:lang w:val="en-GB"/>
              </w:rPr>
            </m:ctrlPr>
          </m:dPr>
          <m:e>
            <m:f>
              <m:fPr>
                <m:ctrlPr>
                  <w:rPr>
                    <w:rFonts w:ascii="Cambria Math" w:hAnsi="Cambria Math"/>
                    <w:i/>
                    <w:sz w:val="28"/>
                    <w:lang w:val="en-GB"/>
                  </w:rPr>
                </m:ctrlPr>
              </m:fPr>
              <m:num>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90</m:t>
                        </m:r>
                      </m:sub>
                      <m:sup>
                        <m:r>
                          <w:rPr>
                            <w:rFonts w:ascii="Cambria Math" w:hAnsi="Cambria Math"/>
                            <w:sz w:val="28"/>
                            <w:lang w:val="en-GB"/>
                          </w:rPr>
                          <m:t>1</m:t>
                        </m:r>
                      </m:sup>
                    </m:sSubSup>
                    <m:r>
                      <w:rPr>
                        <w:rFonts w:ascii="Cambria Math" w:hAnsi="Cambria Math"/>
                        <w:sz w:val="28"/>
                        <w:lang w:val="en-GB"/>
                      </w:rPr>
                      <m:t>)</m:t>
                    </m:r>
                  </m:e>
                  <m:sup>
                    <m:r>
                      <w:rPr>
                        <w:rFonts w:ascii="Cambria Math" w:hAnsi="Cambria Math"/>
                        <w:sz w:val="28"/>
                        <w:lang w:val="en-GB"/>
                      </w:rPr>
                      <m:t>2</m:t>
                    </m:r>
                  </m:sup>
                </m:sSup>
                <m:r>
                  <w:rPr>
                    <w:rFonts w:ascii="Cambria Math" w:hAnsi="Cambria Math"/>
                    <w:sz w:val="28"/>
                    <w:lang w:val="en-GB"/>
                  </w:rPr>
                  <m:t>-</m:t>
                </m:r>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270</m:t>
                        </m:r>
                      </m:sub>
                      <m:sup>
                        <m:r>
                          <w:rPr>
                            <w:rFonts w:ascii="Cambria Math" w:hAnsi="Cambria Math"/>
                            <w:sz w:val="28"/>
                            <w:lang w:val="en-GB"/>
                          </w:rPr>
                          <m:t>1</m:t>
                        </m:r>
                      </m:sup>
                    </m:sSubSup>
                    <m:r>
                      <w:rPr>
                        <w:rFonts w:ascii="Cambria Math" w:hAnsi="Cambria Math"/>
                        <w:sz w:val="28"/>
                        <w:lang w:val="en-GB"/>
                      </w:rPr>
                      <m:t>)</m:t>
                    </m:r>
                  </m:e>
                  <m:sup>
                    <m:r>
                      <w:rPr>
                        <w:rFonts w:ascii="Cambria Math" w:hAnsi="Cambria Math"/>
                        <w:sz w:val="28"/>
                        <w:lang w:val="en-GB"/>
                      </w:rPr>
                      <m:t>2</m:t>
                    </m:r>
                  </m:sup>
                </m:sSup>
              </m:num>
              <m:den>
                <m:r>
                  <w:rPr>
                    <w:rFonts w:ascii="Cambria Math" w:hAnsi="Cambria Math"/>
                    <w:sz w:val="28"/>
                    <w:lang w:val="en-GB"/>
                  </w:rPr>
                  <m:t>4*A*</m:t>
                </m:r>
                <m:func>
                  <m:funcPr>
                    <m:ctrlPr>
                      <w:rPr>
                        <w:rFonts w:ascii="Cambria Math" w:hAnsi="Cambria Math"/>
                        <w:i/>
                        <w:sz w:val="28"/>
                        <w:lang w:val="en-GB"/>
                      </w:rPr>
                    </m:ctrlPr>
                  </m:funcPr>
                  <m:fName>
                    <m:r>
                      <m:rPr>
                        <m:sty m:val="p"/>
                      </m:rPr>
                      <w:rPr>
                        <w:rFonts w:ascii="Cambria Math" w:hAnsi="Cambria Math"/>
                        <w:sz w:val="28"/>
                        <w:lang w:val="en-GB"/>
                      </w:rPr>
                      <m:t>sin</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e>
                </m:func>
              </m:den>
            </m:f>
          </m:e>
        </m:d>
      </m:oMath>
      <w:r w:rsidR="00D01D8F">
        <w:rPr>
          <w:lang w:val="en-GB"/>
        </w:rPr>
        <w:tab/>
      </w:r>
      <w:r w:rsidR="007F395D">
        <w:rPr>
          <w:lang w:val="en-GB"/>
        </w:rPr>
        <w:t>(2.10)</w:t>
      </w:r>
    </w:p>
    <w:p w14:paraId="6C6EDE1D" w14:textId="78B7DA52" w:rsidR="00DC075D" w:rsidRPr="00C4247B" w:rsidRDefault="00000000" w:rsidP="007E6E0B">
      <w:pPr>
        <w:tabs>
          <w:tab w:val="left" w:pos="851"/>
          <w:tab w:val="left" w:leader="dot" w:pos="6237"/>
        </w:tabs>
        <w:spacing w:line="480" w:lineRule="auto"/>
        <w:jc w:val="both"/>
        <w:rPr>
          <w:lang w:val="en-GB"/>
        </w:rPr>
      </w:pPr>
      <w:sdt>
        <w:sdtPr>
          <w:rPr>
            <w:lang w:val="en-GB"/>
          </w:rPr>
          <w:id w:val="-562793008"/>
          <w:citation/>
        </w:sdtPr>
        <w:sdtContent>
          <w:r w:rsidR="00DC075D">
            <w:rPr>
              <w:lang w:val="en-GB"/>
            </w:rPr>
            <w:fldChar w:fldCharType="begin"/>
          </w:r>
          <w:r w:rsidR="00DC075D">
            <w:rPr>
              <w:lang w:val="en-US"/>
            </w:rPr>
            <w:instrText xml:space="preserve"> CITATION Abb19 \l 1033 </w:instrText>
          </w:r>
          <w:r w:rsidR="00DC075D">
            <w:rPr>
              <w:lang w:val="en-GB"/>
            </w:rPr>
            <w:fldChar w:fldCharType="separate"/>
          </w:r>
          <w:r w:rsidR="003F4951">
            <w:rPr>
              <w:noProof/>
              <w:lang w:val="en-US"/>
            </w:rPr>
            <w:t>(Abbood, 2019)</w:t>
          </w:r>
          <w:r w:rsidR="00DC075D">
            <w:rPr>
              <w:lang w:val="en-GB"/>
            </w:rPr>
            <w:fldChar w:fldCharType="end"/>
          </w:r>
        </w:sdtContent>
      </w:sdt>
    </w:p>
    <w:p w14:paraId="410AC166" w14:textId="77777777" w:rsidR="007F395D" w:rsidRPr="00347E06" w:rsidRDefault="007F395D" w:rsidP="007F395D">
      <w:pPr>
        <w:spacing w:line="480" w:lineRule="auto"/>
        <w:jc w:val="both"/>
        <w:rPr>
          <w:lang w:val="en-GB"/>
        </w:rPr>
      </w:pPr>
      <w:r>
        <w:rPr>
          <w:lang w:val="en-GB"/>
        </w:rPr>
        <w:t xml:space="preserve">Dengan demikian, dari vektor yang sejenis dan fungsi yang sama, dapat ditentukan nilai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oMath>
      <w:r>
        <w:rPr>
          <w:lang w:val="en-GB"/>
        </w:rPr>
        <w:t xml:space="preserve">, yang merupakan nilai resultan </w:t>
      </w:r>
      <w:r>
        <w:rPr>
          <w:rFonts w:cs="Times New Roman"/>
          <w:lang w:val="en-GB"/>
        </w:rPr>
        <w:t>amplitudo getaran di bidang kiri akibat massa coba pada bidang kanan (B).</w:t>
      </w:r>
    </w:p>
    <w:p w14:paraId="54AA3C72" w14:textId="20479AD9" w:rsidR="007F395D" w:rsidRDefault="007E6E0B" w:rsidP="007E6E0B">
      <w:pPr>
        <w:tabs>
          <w:tab w:val="left" w:pos="851"/>
          <w:tab w:val="left" w:leader="dot" w:pos="6237"/>
        </w:tabs>
        <w:spacing w:line="480" w:lineRule="auto"/>
        <w:jc w:val="both"/>
        <w:rPr>
          <w:lang w:val="en-GB"/>
        </w:rPr>
      </w:pPr>
      <w:r>
        <w:rPr>
          <w:sz w:val="28"/>
          <w:lang w:val="en-GB"/>
        </w:rPr>
        <w:tab/>
      </w:r>
      <m:oMath>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d>
          <m:dPr>
            <m:begChr m:val="["/>
            <m:endChr m:val="]"/>
            <m:ctrlPr>
              <w:rPr>
                <w:rFonts w:ascii="Cambria Math" w:hAnsi="Cambria Math"/>
                <w:i/>
                <w:sz w:val="28"/>
                <w:lang w:val="en-GB"/>
              </w:rPr>
            </m:ctrlPr>
          </m:dPr>
          <m:e>
            <m:f>
              <m:fPr>
                <m:ctrlPr>
                  <w:rPr>
                    <w:rFonts w:ascii="Cambria Math" w:hAnsi="Cambria Math"/>
                    <w:i/>
                    <w:sz w:val="28"/>
                    <w:lang w:val="en-GB"/>
                  </w:rPr>
                </m:ctrlPr>
              </m:fPr>
              <m:num>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0</m:t>
                        </m:r>
                      </m:sub>
                      <m:sup>
                        <m:r>
                          <w:rPr>
                            <w:rFonts w:ascii="Cambria Math" w:hAnsi="Cambria Math"/>
                            <w:sz w:val="28"/>
                            <w:lang w:val="en-GB"/>
                          </w:rPr>
                          <m:t>2</m:t>
                        </m:r>
                      </m:sup>
                    </m:sSubSup>
                    <m:r>
                      <w:rPr>
                        <w:rFonts w:ascii="Cambria Math" w:hAnsi="Cambria Math"/>
                        <w:sz w:val="28"/>
                        <w:lang w:val="en-GB"/>
                      </w:rPr>
                      <m:t>)</m:t>
                    </m:r>
                  </m:e>
                  <m:sup>
                    <m:r>
                      <w:rPr>
                        <w:rFonts w:ascii="Cambria Math" w:hAnsi="Cambria Math"/>
                        <w:sz w:val="28"/>
                        <w:lang w:val="en-GB"/>
                      </w:rPr>
                      <m:t>2</m:t>
                    </m:r>
                  </m:sup>
                </m:sSup>
                <m:r>
                  <w:rPr>
                    <w:rFonts w:ascii="Cambria Math" w:hAnsi="Cambria Math"/>
                    <w:sz w:val="28"/>
                    <w:lang w:val="en-GB"/>
                  </w:rPr>
                  <m:t>-</m:t>
                </m:r>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180</m:t>
                        </m:r>
                      </m:sub>
                      <m:sup>
                        <m:r>
                          <w:rPr>
                            <w:rFonts w:ascii="Cambria Math" w:hAnsi="Cambria Math"/>
                            <w:sz w:val="28"/>
                            <w:lang w:val="en-GB"/>
                          </w:rPr>
                          <m:t>2</m:t>
                        </m:r>
                      </m:sup>
                    </m:sSubSup>
                    <m:r>
                      <w:rPr>
                        <w:rFonts w:ascii="Cambria Math" w:hAnsi="Cambria Math"/>
                        <w:sz w:val="28"/>
                        <w:lang w:val="en-GB"/>
                      </w:rPr>
                      <m:t>)</m:t>
                    </m:r>
                  </m:e>
                  <m:sup>
                    <m:r>
                      <w:rPr>
                        <w:rFonts w:ascii="Cambria Math" w:hAnsi="Cambria Math"/>
                        <w:sz w:val="28"/>
                        <w:lang w:val="en-GB"/>
                      </w:rPr>
                      <m:t>2</m:t>
                    </m:r>
                  </m:sup>
                </m:sSup>
              </m:num>
              <m:den>
                <m:r>
                  <w:rPr>
                    <w:rFonts w:ascii="Cambria Math" w:hAnsi="Cambria Math"/>
                    <w:sz w:val="28"/>
                    <w:lang w:val="en-GB"/>
                  </w:rPr>
                  <m:t>4*A*</m:t>
                </m:r>
                <m:func>
                  <m:funcPr>
                    <m:ctrlPr>
                      <w:rPr>
                        <w:rFonts w:ascii="Cambria Math" w:hAnsi="Cambria Math"/>
                        <w:i/>
                        <w:sz w:val="28"/>
                        <w:lang w:val="en-GB"/>
                      </w:rPr>
                    </m:ctrlPr>
                  </m:funcPr>
                  <m:fName>
                    <m:r>
                      <m:rPr>
                        <m:sty m:val="p"/>
                      </m:rPr>
                      <w:rPr>
                        <w:rFonts w:ascii="Cambria Math" w:hAnsi="Cambria Math"/>
                        <w:sz w:val="28"/>
                        <w:lang w:val="en-GB"/>
                      </w:rPr>
                      <m:t>cos</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e>
                </m:func>
              </m:den>
            </m:f>
          </m:e>
        </m:d>
        <m:r>
          <w:rPr>
            <w:rFonts w:ascii="Cambria Math" w:hAnsi="Cambria Math"/>
            <w:sz w:val="28"/>
            <w:lang w:val="en-GB"/>
          </w:rPr>
          <m:t>=</m:t>
        </m:r>
        <m:d>
          <m:dPr>
            <m:begChr m:val="["/>
            <m:endChr m:val="]"/>
            <m:ctrlPr>
              <w:rPr>
                <w:rFonts w:ascii="Cambria Math" w:hAnsi="Cambria Math"/>
                <w:i/>
                <w:sz w:val="28"/>
                <w:lang w:val="en-GB"/>
              </w:rPr>
            </m:ctrlPr>
          </m:dPr>
          <m:e>
            <m:f>
              <m:fPr>
                <m:ctrlPr>
                  <w:rPr>
                    <w:rFonts w:ascii="Cambria Math" w:hAnsi="Cambria Math"/>
                    <w:i/>
                    <w:sz w:val="28"/>
                    <w:lang w:val="en-GB"/>
                  </w:rPr>
                </m:ctrlPr>
              </m:fPr>
              <m:num>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90</m:t>
                        </m:r>
                      </m:sub>
                      <m:sup>
                        <m:r>
                          <w:rPr>
                            <w:rFonts w:ascii="Cambria Math" w:hAnsi="Cambria Math"/>
                            <w:sz w:val="28"/>
                            <w:lang w:val="en-GB"/>
                          </w:rPr>
                          <m:t>2</m:t>
                        </m:r>
                      </m:sup>
                    </m:sSubSup>
                    <m:r>
                      <w:rPr>
                        <w:rFonts w:ascii="Cambria Math" w:hAnsi="Cambria Math"/>
                        <w:sz w:val="28"/>
                        <w:lang w:val="en-GB"/>
                      </w:rPr>
                      <m:t>)</m:t>
                    </m:r>
                  </m:e>
                  <m:sup>
                    <m:r>
                      <w:rPr>
                        <w:rFonts w:ascii="Cambria Math" w:hAnsi="Cambria Math"/>
                        <w:sz w:val="28"/>
                        <w:lang w:val="en-GB"/>
                      </w:rPr>
                      <m:t>2</m:t>
                    </m:r>
                  </m:sup>
                </m:sSup>
                <m:r>
                  <w:rPr>
                    <w:rFonts w:ascii="Cambria Math" w:hAnsi="Cambria Math"/>
                    <w:sz w:val="28"/>
                    <w:lang w:val="en-GB"/>
                  </w:rPr>
                  <m:t>-</m:t>
                </m:r>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270</m:t>
                        </m:r>
                      </m:sub>
                      <m:sup>
                        <m:r>
                          <w:rPr>
                            <w:rFonts w:ascii="Cambria Math" w:hAnsi="Cambria Math"/>
                            <w:sz w:val="28"/>
                            <w:lang w:val="en-GB"/>
                          </w:rPr>
                          <m:t>2</m:t>
                        </m:r>
                      </m:sup>
                    </m:sSubSup>
                    <m:r>
                      <w:rPr>
                        <w:rFonts w:ascii="Cambria Math" w:hAnsi="Cambria Math"/>
                        <w:sz w:val="28"/>
                        <w:lang w:val="en-GB"/>
                      </w:rPr>
                      <m:t>)</m:t>
                    </m:r>
                  </m:e>
                  <m:sup>
                    <m:r>
                      <w:rPr>
                        <w:rFonts w:ascii="Cambria Math" w:hAnsi="Cambria Math"/>
                        <w:sz w:val="28"/>
                        <w:lang w:val="en-GB"/>
                      </w:rPr>
                      <m:t>2</m:t>
                    </m:r>
                  </m:sup>
                </m:sSup>
              </m:num>
              <m:den>
                <m:r>
                  <w:rPr>
                    <w:rFonts w:ascii="Cambria Math" w:hAnsi="Cambria Math"/>
                    <w:sz w:val="28"/>
                    <w:lang w:val="en-GB"/>
                  </w:rPr>
                  <m:t>4*A*</m:t>
                </m:r>
                <m:func>
                  <m:funcPr>
                    <m:ctrlPr>
                      <w:rPr>
                        <w:rFonts w:ascii="Cambria Math" w:hAnsi="Cambria Math"/>
                        <w:i/>
                        <w:sz w:val="28"/>
                        <w:lang w:val="en-GB"/>
                      </w:rPr>
                    </m:ctrlPr>
                  </m:funcPr>
                  <m:fName>
                    <m:r>
                      <m:rPr>
                        <m:sty m:val="p"/>
                      </m:rPr>
                      <w:rPr>
                        <w:rFonts w:ascii="Cambria Math" w:hAnsi="Cambria Math"/>
                        <w:sz w:val="28"/>
                        <w:lang w:val="en-GB"/>
                      </w:rPr>
                      <m:t>sin</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e>
                </m:func>
              </m:den>
            </m:f>
          </m:e>
        </m:d>
      </m:oMath>
      <w:r w:rsidR="00D01D8F">
        <w:rPr>
          <w:lang w:val="en-GB"/>
        </w:rPr>
        <w:tab/>
      </w:r>
      <w:r w:rsidR="007F395D">
        <w:rPr>
          <w:lang w:val="en-GB"/>
        </w:rPr>
        <w:t>(2.11)</w:t>
      </w:r>
    </w:p>
    <w:p w14:paraId="0B03E19A" w14:textId="0D441A57" w:rsidR="00DC075D" w:rsidRPr="00347E06" w:rsidRDefault="00000000" w:rsidP="007E6E0B">
      <w:pPr>
        <w:tabs>
          <w:tab w:val="left" w:pos="851"/>
          <w:tab w:val="left" w:leader="dot" w:pos="6237"/>
        </w:tabs>
        <w:spacing w:line="480" w:lineRule="auto"/>
        <w:jc w:val="both"/>
        <w:rPr>
          <w:lang w:val="en-GB"/>
        </w:rPr>
      </w:pPr>
      <w:sdt>
        <w:sdtPr>
          <w:rPr>
            <w:lang w:val="en-GB"/>
          </w:rPr>
          <w:id w:val="-1355812274"/>
          <w:citation/>
        </w:sdtPr>
        <w:sdtContent>
          <w:r w:rsidR="00DC075D">
            <w:rPr>
              <w:lang w:val="en-GB"/>
            </w:rPr>
            <w:fldChar w:fldCharType="begin"/>
          </w:r>
          <w:r w:rsidR="00DC075D">
            <w:rPr>
              <w:lang w:val="en-US"/>
            </w:rPr>
            <w:instrText xml:space="preserve"> CITATION Abb19 \l 1033 </w:instrText>
          </w:r>
          <w:r w:rsidR="00DC075D">
            <w:rPr>
              <w:lang w:val="en-GB"/>
            </w:rPr>
            <w:fldChar w:fldCharType="separate"/>
          </w:r>
          <w:r w:rsidR="003F4951">
            <w:rPr>
              <w:noProof/>
              <w:lang w:val="en-US"/>
            </w:rPr>
            <w:t>(Abbood, 2019)</w:t>
          </w:r>
          <w:r w:rsidR="00DC075D">
            <w:rPr>
              <w:lang w:val="en-GB"/>
            </w:rPr>
            <w:fldChar w:fldCharType="end"/>
          </w:r>
        </w:sdtContent>
      </w:sdt>
    </w:p>
    <w:p w14:paraId="21DDCBD0" w14:textId="77777777" w:rsidR="007F395D" w:rsidRPr="00072D52" w:rsidRDefault="007F395D" w:rsidP="007F395D">
      <w:pPr>
        <w:spacing w:line="480" w:lineRule="auto"/>
        <w:jc w:val="both"/>
        <w:rPr>
          <w:lang w:val="en-GB"/>
        </w:rPr>
      </w:pPr>
      <w:r>
        <w:rPr>
          <w:lang w:val="en-GB"/>
        </w:rPr>
        <w:t>Dengan metode yang sama , nilai-nilai yang diperlukan untuk massa penyeimbang di bidang kanan (B) dapat diketahui.</w:t>
      </w:r>
    </w:p>
    <w:p w14:paraId="54E0C1B4" w14:textId="760C2DD4" w:rsidR="007F395D" w:rsidRDefault="007E6E0B" w:rsidP="007E6E0B">
      <w:pPr>
        <w:tabs>
          <w:tab w:val="left" w:pos="851"/>
          <w:tab w:val="left" w:leader="dot" w:pos="6237"/>
        </w:tabs>
        <w:spacing w:line="480" w:lineRule="auto"/>
        <w:jc w:val="both"/>
        <w:rPr>
          <w:lang w:val="en-GB"/>
        </w:rPr>
      </w:pPr>
      <w:r>
        <w:rPr>
          <w:sz w:val="28"/>
          <w:lang w:val="en-GB"/>
        </w:rPr>
        <w:tab/>
      </w:r>
      <m:oMath>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b</m:t>
            </m:r>
          </m:sub>
        </m:sSub>
        <m:r>
          <w:rPr>
            <w:rFonts w:ascii="Cambria Math" w:hAnsi="Cambria Math"/>
            <w:sz w:val="28"/>
            <w:lang w:val="en-GB"/>
          </w:rPr>
          <m:t>=</m:t>
        </m:r>
        <m:func>
          <m:funcPr>
            <m:ctrlPr>
              <w:rPr>
                <w:rFonts w:ascii="Cambria Math" w:hAnsi="Cambria Math"/>
                <w:i/>
                <w:sz w:val="28"/>
                <w:lang w:val="en-GB"/>
              </w:rPr>
            </m:ctrlPr>
          </m:funcPr>
          <m:fName>
            <m:sSup>
              <m:sSupPr>
                <m:ctrlPr>
                  <w:rPr>
                    <w:rFonts w:ascii="Cambria Math" w:hAnsi="Cambria Math"/>
                    <w:i/>
                    <w:sz w:val="28"/>
                    <w:lang w:val="en-GB"/>
                  </w:rPr>
                </m:ctrlPr>
              </m:sSupPr>
              <m:e>
                <m:r>
                  <m:rPr>
                    <m:sty m:val="p"/>
                  </m:rPr>
                  <w:rPr>
                    <w:rFonts w:ascii="Cambria Math" w:hAnsi="Cambria Math"/>
                    <w:sz w:val="28"/>
                    <w:lang w:val="en-GB"/>
                  </w:rPr>
                  <m:t>tan</m:t>
                </m:r>
              </m:e>
              <m:sup>
                <m:r>
                  <w:rPr>
                    <w:rFonts w:ascii="Cambria Math" w:hAnsi="Cambria Math"/>
                    <w:sz w:val="28"/>
                    <w:lang w:val="en-GB"/>
                  </w:rPr>
                  <m:t>-1</m:t>
                </m:r>
              </m:sup>
            </m:sSup>
          </m:fName>
          <m:e>
            <m:d>
              <m:dPr>
                <m:begChr m:val="["/>
                <m:endChr m:val="]"/>
                <m:ctrlPr>
                  <w:rPr>
                    <w:rFonts w:ascii="Cambria Math" w:hAnsi="Cambria Math"/>
                    <w:i/>
                    <w:sz w:val="28"/>
                    <w:lang w:val="en-GB"/>
                  </w:rPr>
                </m:ctrlPr>
              </m:dPr>
              <m:e>
                <m:f>
                  <m:fPr>
                    <m:ctrlPr>
                      <w:rPr>
                        <w:rFonts w:ascii="Cambria Math" w:hAnsi="Cambria Math"/>
                        <w:i/>
                        <w:sz w:val="28"/>
                        <w:lang w:val="en-GB"/>
                      </w:rPr>
                    </m:ctrlPr>
                  </m:fPr>
                  <m:num>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90</m:t>
                            </m:r>
                          </m:sub>
                          <m:sup>
                            <m:r>
                              <w:rPr>
                                <w:rFonts w:ascii="Cambria Math" w:hAnsi="Cambria Math"/>
                                <w:sz w:val="28"/>
                                <w:lang w:val="en-GB"/>
                              </w:rPr>
                              <m:t>1</m:t>
                            </m:r>
                          </m:sup>
                        </m:sSubSup>
                        <m:r>
                          <w:rPr>
                            <w:rFonts w:ascii="Cambria Math" w:hAnsi="Cambria Math"/>
                            <w:sz w:val="28"/>
                            <w:lang w:val="en-GB"/>
                          </w:rPr>
                          <m:t>)</m:t>
                        </m:r>
                      </m:e>
                      <m:sup>
                        <m:r>
                          <w:rPr>
                            <w:rFonts w:ascii="Cambria Math" w:hAnsi="Cambria Math"/>
                            <w:sz w:val="28"/>
                            <w:lang w:val="en-GB"/>
                          </w:rPr>
                          <m:t>2</m:t>
                        </m:r>
                      </m:sup>
                    </m:sSup>
                    <m:r>
                      <w:rPr>
                        <w:rFonts w:ascii="Cambria Math" w:hAnsi="Cambria Math"/>
                        <w:sz w:val="28"/>
                        <w:lang w:val="en-GB"/>
                      </w:rPr>
                      <m:t>-</m:t>
                    </m:r>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270</m:t>
                            </m:r>
                          </m:sub>
                          <m:sup>
                            <m:r>
                              <w:rPr>
                                <w:rFonts w:ascii="Cambria Math" w:hAnsi="Cambria Math"/>
                                <w:sz w:val="28"/>
                                <w:lang w:val="en-GB"/>
                              </w:rPr>
                              <m:t>1</m:t>
                            </m:r>
                          </m:sup>
                        </m:sSubSup>
                        <m:r>
                          <w:rPr>
                            <w:rFonts w:ascii="Cambria Math" w:hAnsi="Cambria Math"/>
                            <w:sz w:val="28"/>
                            <w:lang w:val="en-GB"/>
                          </w:rPr>
                          <m:t>)</m:t>
                        </m:r>
                      </m:e>
                      <m:sup>
                        <m:r>
                          <w:rPr>
                            <w:rFonts w:ascii="Cambria Math" w:hAnsi="Cambria Math"/>
                            <w:sz w:val="28"/>
                            <w:lang w:val="en-GB"/>
                          </w:rPr>
                          <m:t>2</m:t>
                        </m:r>
                      </m:sup>
                    </m:sSup>
                  </m:num>
                  <m:den>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0</m:t>
                            </m:r>
                          </m:sub>
                          <m:sup>
                            <m:r>
                              <w:rPr>
                                <w:rFonts w:ascii="Cambria Math" w:hAnsi="Cambria Math"/>
                                <w:sz w:val="28"/>
                                <w:lang w:val="en-GB"/>
                              </w:rPr>
                              <m:t>1</m:t>
                            </m:r>
                          </m:sup>
                        </m:sSubSup>
                        <m:r>
                          <w:rPr>
                            <w:rFonts w:ascii="Cambria Math" w:hAnsi="Cambria Math"/>
                            <w:sz w:val="28"/>
                            <w:lang w:val="en-GB"/>
                          </w:rPr>
                          <m:t>)</m:t>
                        </m:r>
                      </m:e>
                      <m:sup>
                        <m:r>
                          <w:rPr>
                            <w:rFonts w:ascii="Cambria Math" w:hAnsi="Cambria Math"/>
                            <w:sz w:val="28"/>
                            <w:lang w:val="en-GB"/>
                          </w:rPr>
                          <m:t>2</m:t>
                        </m:r>
                      </m:sup>
                    </m:sSup>
                    <m:r>
                      <w:rPr>
                        <w:rFonts w:ascii="Cambria Math" w:hAnsi="Cambria Math"/>
                        <w:sz w:val="28"/>
                        <w:lang w:val="en-GB"/>
                      </w:rPr>
                      <m:t>-</m:t>
                    </m:r>
                    <m:sSup>
                      <m:sSupPr>
                        <m:ctrlPr>
                          <w:rPr>
                            <w:rFonts w:ascii="Cambria Math" w:hAnsi="Cambria Math"/>
                            <w:i/>
                            <w:sz w:val="28"/>
                            <w:lang w:val="en-GB"/>
                          </w:rPr>
                        </m:ctrlPr>
                      </m:sSupPr>
                      <m:e>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180</m:t>
                            </m:r>
                          </m:sub>
                          <m:sup>
                            <m:r>
                              <w:rPr>
                                <w:rFonts w:ascii="Cambria Math" w:hAnsi="Cambria Math"/>
                                <w:sz w:val="28"/>
                                <w:lang w:val="en-GB"/>
                              </w:rPr>
                              <m:t>1</m:t>
                            </m:r>
                          </m:sup>
                        </m:sSubSup>
                        <m:r>
                          <w:rPr>
                            <w:rFonts w:ascii="Cambria Math" w:hAnsi="Cambria Math"/>
                            <w:sz w:val="28"/>
                            <w:lang w:val="en-GB"/>
                          </w:rPr>
                          <m:t>)</m:t>
                        </m:r>
                      </m:e>
                      <m:sup>
                        <m:r>
                          <w:rPr>
                            <w:rFonts w:ascii="Cambria Math" w:hAnsi="Cambria Math"/>
                            <w:sz w:val="28"/>
                            <w:lang w:val="en-GB"/>
                          </w:rPr>
                          <m:t>2</m:t>
                        </m:r>
                      </m:sup>
                    </m:sSup>
                  </m:den>
                </m:f>
              </m:e>
            </m:d>
          </m:e>
        </m:func>
      </m:oMath>
      <w:r w:rsidR="00D01D8F">
        <w:rPr>
          <w:sz w:val="28"/>
          <w:lang w:val="en-GB"/>
        </w:rPr>
        <w:tab/>
      </w:r>
      <w:r w:rsidR="007F395D">
        <w:rPr>
          <w:lang w:val="en-GB"/>
        </w:rPr>
        <w:t>(2.12)</w:t>
      </w:r>
    </w:p>
    <w:p w14:paraId="3E1E1930" w14:textId="5EA6EAC5" w:rsidR="00DC075D" w:rsidRPr="00C4247B" w:rsidRDefault="00000000" w:rsidP="007E6E0B">
      <w:pPr>
        <w:tabs>
          <w:tab w:val="left" w:pos="851"/>
          <w:tab w:val="left" w:leader="dot" w:pos="6237"/>
        </w:tabs>
        <w:spacing w:line="480" w:lineRule="auto"/>
        <w:jc w:val="both"/>
        <w:rPr>
          <w:lang w:val="en-GB"/>
        </w:rPr>
      </w:pPr>
      <w:sdt>
        <w:sdtPr>
          <w:rPr>
            <w:lang w:val="en-GB"/>
          </w:rPr>
          <w:id w:val="1364167077"/>
          <w:citation/>
        </w:sdtPr>
        <w:sdtContent>
          <w:r w:rsidR="00DC075D">
            <w:rPr>
              <w:lang w:val="en-GB"/>
            </w:rPr>
            <w:fldChar w:fldCharType="begin"/>
          </w:r>
          <w:r w:rsidR="00DC075D">
            <w:rPr>
              <w:lang w:val="en-US"/>
            </w:rPr>
            <w:instrText xml:space="preserve"> CITATION Abb19 \l 1033 </w:instrText>
          </w:r>
          <w:r w:rsidR="00DC075D">
            <w:rPr>
              <w:lang w:val="en-GB"/>
            </w:rPr>
            <w:fldChar w:fldCharType="separate"/>
          </w:r>
          <w:r w:rsidR="003F4951">
            <w:rPr>
              <w:noProof/>
              <w:lang w:val="en-US"/>
            </w:rPr>
            <w:t>(Abbood, 2019)</w:t>
          </w:r>
          <w:r w:rsidR="00DC075D">
            <w:rPr>
              <w:lang w:val="en-GB"/>
            </w:rPr>
            <w:fldChar w:fldCharType="end"/>
          </w:r>
        </w:sdtContent>
      </w:sdt>
    </w:p>
    <w:p w14:paraId="4D73F9BF" w14:textId="77777777" w:rsidR="007F395D" w:rsidRDefault="007F395D" w:rsidP="007F395D">
      <w:pPr>
        <w:spacing w:line="480" w:lineRule="auto"/>
        <w:jc w:val="both"/>
        <w:rPr>
          <w:lang w:val="en-GB"/>
        </w:rPr>
      </w:pPr>
      <w:r>
        <w:rPr>
          <w:lang w:val="en-GB"/>
        </w:rPr>
        <w:t>Atau,</w:t>
      </w:r>
    </w:p>
    <w:p w14:paraId="7540E8AE" w14:textId="4C47044B" w:rsidR="007F395D" w:rsidRPr="00C4247B" w:rsidRDefault="007E6E0B" w:rsidP="007E6E0B">
      <w:pPr>
        <w:tabs>
          <w:tab w:val="left" w:pos="851"/>
          <w:tab w:val="left" w:leader="dot" w:pos="6237"/>
        </w:tabs>
        <w:spacing w:line="480" w:lineRule="auto"/>
        <w:jc w:val="both"/>
        <w:rPr>
          <w:szCs w:val="28"/>
          <w:lang w:val="en-GB"/>
        </w:rPr>
      </w:pPr>
      <w:r>
        <w:rPr>
          <w:sz w:val="28"/>
          <w:szCs w:val="28"/>
          <w:lang w:val="en-GB"/>
        </w:rPr>
        <w:tab/>
      </w:r>
      <m:oMath>
        <m:sSub>
          <m:sSubPr>
            <m:ctrlPr>
              <w:rPr>
                <w:rFonts w:ascii="Cambria Math" w:hAnsi="Cambria Math"/>
                <w:i/>
                <w:sz w:val="28"/>
                <w:szCs w:val="28"/>
                <w:lang w:val="en-GB"/>
              </w:rPr>
            </m:ctrlPr>
          </m:sSubPr>
          <m:e>
            <m:r>
              <w:rPr>
                <w:rFonts w:ascii="Cambria Math" w:hAnsi="Cambria Math"/>
                <w:sz w:val="28"/>
                <w:szCs w:val="28"/>
                <w:lang w:val="en-GB"/>
              </w:rPr>
              <m:t>ϕ</m:t>
            </m:r>
          </m:e>
          <m:sub>
            <m:r>
              <w:rPr>
                <w:rFonts w:ascii="Cambria Math" w:hAnsi="Cambria Math"/>
                <w:sz w:val="28"/>
                <w:szCs w:val="28"/>
                <w:lang w:val="en-GB"/>
              </w:rPr>
              <m:t>b</m:t>
            </m:r>
          </m:sub>
        </m:sSub>
        <m:r>
          <w:rPr>
            <w:rFonts w:ascii="Cambria Math" w:hAnsi="Cambria Math"/>
            <w:sz w:val="28"/>
            <w:szCs w:val="28"/>
            <w:lang w:val="en-GB"/>
          </w:rPr>
          <m:t>=</m:t>
        </m:r>
        <m:func>
          <m:funcPr>
            <m:ctrlPr>
              <w:rPr>
                <w:rFonts w:ascii="Cambria Math" w:hAnsi="Cambria Math"/>
                <w:i/>
                <w:sz w:val="28"/>
                <w:szCs w:val="28"/>
                <w:lang w:val="en-GB"/>
              </w:rPr>
            </m:ctrlPr>
          </m:funcPr>
          <m:fName>
            <m:sSup>
              <m:sSupPr>
                <m:ctrlPr>
                  <w:rPr>
                    <w:rFonts w:ascii="Cambria Math" w:hAnsi="Cambria Math"/>
                    <w:i/>
                    <w:sz w:val="28"/>
                    <w:szCs w:val="28"/>
                    <w:lang w:val="en-GB"/>
                  </w:rPr>
                </m:ctrlPr>
              </m:sSupPr>
              <m:e>
                <m:r>
                  <m:rPr>
                    <m:sty m:val="p"/>
                  </m:rPr>
                  <w:rPr>
                    <w:rFonts w:ascii="Cambria Math" w:hAnsi="Cambria Math"/>
                    <w:sz w:val="28"/>
                    <w:szCs w:val="28"/>
                    <w:lang w:val="en-GB"/>
                  </w:rPr>
                  <m:t>tan</m:t>
                </m:r>
              </m:e>
              <m:sup>
                <m:r>
                  <w:rPr>
                    <w:rFonts w:ascii="Cambria Math" w:hAnsi="Cambria Math"/>
                    <w:sz w:val="28"/>
                    <w:szCs w:val="28"/>
                    <w:lang w:val="en-GB"/>
                  </w:rPr>
                  <m:t>-1</m:t>
                </m:r>
              </m:sup>
            </m:sSup>
          </m:fName>
          <m:e>
            <m:d>
              <m:dPr>
                <m:begChr m:val="["/>
                <m:endChr m:val="]"/>
                <m:ctrlPr>
                  <w:rPr>
                    <w:rFonts w:ascii="Cambria Math" w:hAnsi="Cambria Math"/>
                    <w:i/>
                    <w:sz w:val="28"/>
                    <w:szCs w:val="28"/>
                    <w:lang w:val="en-GB"/>
                  </w:rPr>
                </m:ctrlPr>
              </m:dPr>
              <m:e>
                <m:f>
                  <m:fPr>
                    <m:ctrlPr>
                      <w:rPr>
                        <w:rFonts w:ascii="Cambria Math" w:hAnsi="Cambria Math"/>
                        <w:i/>
                        <w:sz w:val="28"/>
                        <w:szCs w:val="28"/>
                        <w:lang w:val="en-GB"/>
                      </w:rPr>
                    </m:ctrlPr>
                  </m:fPr>
                  <m:num>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90</m:t>
                            </m:r>
                          </m:sub>
                          <m:sup>
                            <m:r>
                              <w:rPr>
                                <w:rFonts w:ascii="Cambria Math" w:hAnsi="Cambria Math"/>
                                <w:sz w:val="28"/>
                                <w:szCs w:val="28"/>
                                <w:lang w:val="en-GB"/>
                              </w:rPr>
                              <m:t>2</m:t>
                            </m:r>
                          </m:sup>
                        </m:sSubSup>
                        <m:r>
                          <w:rPr>
                            <w:rFonts w:ascii="Cambria Math" w:hAnsi="Cambria Math"/>
                            <w:sz w:val="28"/>
                            <w:szCs w:val="28"/>
                            <w:lang w:val="en-GB"/>
                          </w:rPr>
                          <m:t>)</m:t>
                        </m:r>
                      </m:e>
                      <m:sup>
                        <m:r>
                          <w:rPr>
                            <w:rFonts w:ascii="Cambria Math" w:hAnsi="Cambria Math"/>
                            <w:sz w:val="28"/>
                            <w:szCs w:val="28"/>
                            <w:lang w:val="en-GB"/>
                          </w:rPr>
                          <m:t>2</m:t>
                        </m:r>
                      </m:sup>
                    </m:sSup>
                    <m:r>
                      <w:rPr>
                        <w:rFonts w:ascii="Cambria Math" w:hAnsi="Cambria Math"/>
                        <w:sz w:val="28"/>
                        <w:szCs w:val="28"/>
                        <w:lang w:val="en-GB"/>
                      </w:rPr>
                      <m:t>-</m:t>
                    </m:r>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270</m:t>
                            </m:r>
                          </m:sub>
                          <m:sup>
                            <m:r>
                              <w:rPr>
                                <w:rFonts w:ascii="Cambria Math" w:hAnsi="Cambria Math"/>
                                <w:sz w:val="28"/>
                                <w:szCs w:val="28"/>
                                <w:lang w:val="en-GB"/>
                              </w:rPr>
                              <m:t>2</m:t>
                            </m:r>
                          </m:sup>
                        </m:sSubSup>
                        <m:r>
                          <w:rPr>
                            <w:rFonts w:ascii="Cambria Math" w:hAnsi="Cambria Math"/>
                            <w:sz w:val="28"/>
                            <w:szCs w:val="28"/>
                            <w:lang w:val="en-GB"/>
                          </w:rPr>
                          <m:t>)</m:t>
                        </m:r>
                      </m:e>
                      <m:sup>
                        <m:r>
                          <w:rPr>
                            <w:rFonts w:ascii="Cambria Math" w:hAnsi="Cambria Math"/>
                            <w:sz w:val="28"/>
                            <w:szCs w:val="28"/>
                            <w:lang w:val="en-GB"/>
                          </w:rPr>
                          <m:t>2</m:t>
                        </m:r>
                      </m:sup>
                    </m:sSup>
                  </m:num>
                  <m:den>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0</m:t>
                            </m:r>
                          </m:sub>
                          <m:sup>
                            <m:r>
                              <w:rPr>
                                <w:rFonts w:ascii="Cambria Math" w:hAnsi="Cambria Math"/>
                                <w:sz w:val="28"/>
                                <w:szCs w:val="28"/>
                                <w:lang w:val="en-GB"/>
                              </w:rPr>
                              <m:t>2</m:t>
                            </m:r>
                          </m:sup>
                        </m:sSubSup>
                        <m:r>
                          <w:rPr>
                            <w:rFonts w:ascii="Cambria Math" w:hAnsi="Cambria Math"/>
                            <w:sz w:val="28"/>
                            <w:szCs w:val="28"/>
                            <w:lang w:val="en-GB"/>
                          </w:rPr>
                          <m:t>)</m:t>
                        </m:r>
                      </m:e>
                      <m:sup>
                        <m:r>
                          <w:rPr>
                            <w:rFonts w:ascii="Cambria Math" w:hAnsi="Cambria Math"/>
                            <w:sz w:val="28"/>
                            <w:szCs w:val="28"/>
                            <w:lang w:val="en-GB"/>
                          </w:rPr>
                          <m:t>2</m:t>
                        </m:r>
                      </m:sup>
                    </m:sSup>
                    <m:r>
                      <w:rPr>
                        <w:rFonts w:ascii="Cambria Math" w:hAnsi="Cambria Math"/>
                        <w:sz w:val="28"/>
                        <w:szCs w:val="28"/>
                        <w:lang w:val="en-GB"/>
                      </w:rPr>
                      <m:t>-</m:t>
                    </m:r>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180</m:t>
                            </m:r>
                          </m:sub>
                          <m:sup>
                            <m:r>
                              <w:rPr>
                                <w:rFonts w:ascii="Cambria Math" w:hAnsi="Cambria Math"/>
                                <w:sz w:val="28"/>
                                <w:szCs w:val="28"/>
                                <w:lang w:val="en-GB"/>
                              </w:rPr>
                              <m:t>2</m:t>
                            </m:r>
                          </m:sup>
                        </m:sSubSup>
                        <m:r>
                          <w:rPr>
                            <w:rFonts w:ascii="Cambria Math" w:hAnsi="Cambria Math"/>
                            <w:sz w:val="28"/>
                            <w:szCs w:val="28"/>
                            <w:lang w:val="en-GB"/>
                          </w:rPr>
                          <m:t>)</m:t>
                        </m:r>
                      </m:e>
                      <m:sup>
                        <m:r>
                          <w:rPr>
                            <w:rFonts w:ascii="Cambria Math" w:hAnsi="Cambria Math"/>
                            <w:sz w:val="28"/>
                            <w:szCs w:val="28"/>
                            <w:lang w:val="en-GB"/>
                          </w:rPr>
                          <m:t>2</m:t>
                        </m:r>
                      </m:sup>
                    </m:sSup>
                  </m:den>
                </m:f>
              </m:e>
            </m:d>
          </m:e>
        </m:func>
      </m:oMath>
      <w:r w:rsidR="00D01D8F">
        <w:rPr>
          <w:sz w:val="28"/>
          <w:szCs w:val="28"/>
          <w:lang w:val="en-GB"/>
        </w:rPr>
        <w:tab/>
      </w:r>
      <w:r w:rsidR="007F395D">
        <w:rPr>
          <w:szCs w:val="28"/>
          <w:lang w:val="en-GB"/>
        </w:rPr>
        <w:t>(2.13)</w:t>
      </w:r>
    </w:p>
    <w:p w14:paraId="562B4250" w14:textId="28C5092E" w:rsidR="007F395D" w:rsidRPr="00C4247B" w:rsidRDefault="007E6E0B" w:rsidP="007E6E0B">
      <w:pPr>
        <w:tabs>
          <w:tab w:val="left" w:pos="851"/>
          <w:tab w:val="left" w:leader="dot" w:pos="6237"/>
        </w:tabs>
        <w:spacing w:line="480" w:lineRule="auto"/>
        <w:jc w:val="both"/>
        <w:rPr>
          <w:szCs w:val="28"/>
          <w:lang w:val="en-GB"/>
        </w:rPr>
      </w:pPr>
      <w:r>
        <w:rPr>
          <w:sz w:val="28"/>
          <w:szCs w:val="28"/>
          <w:lang w:val="en-GB"/>
        </w:rPr>
        <w:tab/>
      </w:r>
      <m:oMath>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t</m:t>
            </m:r>
          </m:sub>
          <m:sup>
            <m:r>
              <w:rPr>
                <w:rFonts w:ascii="Cambria Math" w:hAnsi="Cambria Math"/>
                <w:sz w:val="28"/>
                <w:szCs w:val="28"/>
                <w:lang w:val="en-GB"/>
              </w:rPr>
              <m:t>1</m:t>
            </m:r>
          </m:sup>
        </m:sSubSup>
        <m:r>
          <w:rPr>
            <w:rFonts w:ascii="Cambria Math" w:hAnsi="Cambria Math"/>
            <w:sz w:val="28"/>
            <w:szCs w:val="28"/>
            <w:lang w:val="en-GB"/>
          </w:rPr>
          <m:t>=</m:t>
        </m:r>
        <m:d>
          <m:dPr>
            <m:begChr m:val="["/>
            <m:endChr m:val="]"/>
            <m:ctrlPr>
              <w:rPr>
                <w:rFonts w:ascii="Cambria Math" w:hAnsi="Cambria Math"/>
                <w:i/>
                <w:sz w:val="28"/>
                <w:szCs w:val="28"/>
                <w:lang w:val="en-GB"/>
              </w:rPr>
            </m:ctrlPr>
          </m:dPr>
          <m:e>
            <m:f>
              <m:fPr>
                <m:ctrlPr>
                  <w:rPr>
                    <w:rFonts w:ascii="Cambria Math" w:hAnsi="Cambria Math"/>
                    <w:i/>
                    <w:sz w:val="28"/>
                    <w:szCs w:val="28"/>
                    <w:lang w:val="en-GB"/>
                  </w:rPr>
                </m:ctrlPr>
              </m:fPr>
              <m:num>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0</m:t>
                        </m:r>
                      </m:sub>
                      <m:sup>
                        <m:r>
                          <w:rPr>
                            <w:rFonts w:ascii="Cambria Math" w:hAnsi="Cambria Math"/>
                            <w:sz w:val="28"/>
                            <w:szCs w:val="28"/>
                            <w:lang w:val="en-GB"/>
                          </w:rPr>
                          <m:t>1</m:t>
                        </m:r>
                      </m:sup>
                    </m:sSubSup>
                    <m:r>
                      <w:rPr>
                        <w:rFonts w:ascii="Cambria Math" w:hAnsi="Cambria Math"/>
                        <w:sz w:val="28"/>
                        <w:szCs w:val="28"/>
                        <w:lang w:val="en-GB"/>
                      </w:rPr>
                      <m:t>)</m:t>
                    </m:r>
                  </m:e>
                  <m:sup>
                    <m:r>
                      <w:rPr>
                        <w:rFonts w:ascii="Cambria Math" w:hAnsi="Cambria Math"/>
                        <w:sz w:val="28"/>
                        <w:szCs w:val="28"/>
                        <w:lang w:val="en-GB"/>
                      </w:rPr>
                      <m:t>2</m:t>
                    </m:r>
                  </m:sup>
                </m:sSup>
                <m:r>
                  <w:rPr>
                    <w:rFonts w:ascii="Cambria Math" w:hAnsi="Cambria Math"/>
                    <w:sz w:val="28"/>
                    <w:szCs w:val="28"/>
                    <w:lang w:val="en-GB"/>
                  </w:rPr>
                  <m:t>-</m:t>
                </m:r>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180</m:t>
                        </m:r>
                      </m:sub>
                      <m:sup>
                        <m:r>
                          <w:rPr>
                            <w:rFonts w:ascii="Cambria Math" w:hAnsi="Cambria Math"/>
                            <w:sz w:val="28"/>
                            <w:szCs w:val="28"/>
                            <w:lang w:val="en-GB"/>
                          </w:rPr>
                          <m:t>1</m:t>
                        </m:r>
                      </m:sup>
                    </m:sSubSup>
                    <m:r>
                      <w:rPr>
                        <w:rFonts w:ascii="Cambria Math" w:hAnsi="Cambria Math"/>
                        <w:sz w:val="28"/>
                        <w:szCs w:val="28"/>
                        <w:lang w:val="en-GB"/>
                      </w:rPr>
                      <m:t>)</m:t>
                    </m:r>
                  </m:e>
                  <m:sup>
                    <m:r>
                      <w:rPr>
                        <w:rFonts w:ascii="Cambria Math" w:hAnsi="Cambria Math"/>
                        <w:sz w:val="28"/>
                        <w:szCs w:val="28"/>
                        <w:lang w:val="en-GB"/>
                      </w:rPr>
                      <m:t>2</m:t>
                    </m:r>
                  </m:sup>
                </m:sSup>
              </m:num>
              <m:den>
                <m:r>
                  <w:rPr>
                    <w:rFonts w:ascii="Cambria Math" w:hAnsi="Cambria Math"/>
                    <w:sz w:val="28"/>
                    <w:szCs w:val="28"/>
                    <w:lang w:val="en-GB"/>
                  </w:rPr>
                  <m:t>4*B*</m:t>
                </m:r>
                <m:func>
                  <m:funcPr>
                    <m:ctrlPr>
                      <w:rPr>
                        <w:rFonts w:ascii="Cambria Math" w:hAnsi="Cambria Math"/>
                        <w:i/>
                        <w:sz w:val="28"/>
                        <w:szCs w:val="28"/>
                        <w:lang w:val="en-GB"/>
                      </w:rPr>
                    </m:ctrlPr>
                  </m:funcPr>
                  <m:fName>
                    <m:r>
                      <m:rPr>
                        <m:sty m:val="p"/>
                      </m:rPr>
                      <w:rPr>
                        <w:rFonts w:ascii="Cambria Math" w:hAnsi="Cambria Math"/>
                        <w:sz w:val="28"/>
                        <w:szCs w:val="28"/>
                        <w:lang w:val="en-GB"/>
                      </w:rPr>
                      <m:t>cos</m:t>
                    </m:r>
                  </m:fName>
                  <m:e>
                    <m:sSub>
                      <m:sSubPr>
                        <m:ctrlPr>
                          <w:rPr>
                            <w:rFonts w:ascii="Cambria Math" w:hAnsi="Cambria Math"/>
                            <w:i/>
                            <w:sz w:val="28"/>
                            <w:szCs w:val="28"/>
                            <w:lang w:val="en-GB"/>
                          </w:rPr>
                        </m:ctrlPr>
                      </m:sSubPr>
                      <m:e>
                        <m:r>
                          <w:rPr>
                            <w:rFonts w:ascii="Cambria Math" w:hAnsi="Cambria Math"/>
                            <w:sz w:val="28"/>
                            <w:szCs w:val="28"/>
                            <w:lang w:val="en-GB"/>
                          </w:rPr>
                          <m:t>ϕ</m:t>
                        </m:r>
                      </m:e>
                      <m:sub>
                        <m:r>
                          <w:rPr>
                            <w:rFonts w:ascii="Cambria Math" w:hAnsi="Cambria Math"/>
                            <w:sz w:val="28"/>
                            <w:szCs w:val="28"/>
                            <w:lang w:val="en-GB"/>
                          </w:rPr>
                          <m:t>b</m:t>
                        </m:r>
                      </m:sub>
                    </m:sSub>
                  </m:e>
                </m:func>
              </m:den>
            </m:f>
          </m:e>
        </m:d>
        <m:r>
          <w:rPr>
            <w:rFonts w:ascii="Cambria Math" w:hAnsi="Cambria Math"/>
            <w:sz w:val="28"/>
            <w:szCs w:val="28"/>
            <w:lang w:val="en-GB"/>
          </w:rPr>
          <m:t>=</m:t>
        </m:r>
        <m:d>
          <m:dPr>
            <m:begChr m:val="["/>
            <m:endChr m:val="]"/>
            <m:ctrlPr>
              <w:rPr>
                <w:rFonts w:ascii="Cambria Math" w:hAnsi="Cambria Math"/>
                <w:i/>
                <w:sz w:val="28"/>
                <w:szCs w:val="28"/>
                <w:lang w:val="en-GB"/>
              </w:rPr>
            </m:ctrlPr>
          </m:dPr>
          <m:e>
            <m:f>
              <m:fPr>
                <m:ctrlPr>
                  <w:rPr>
                    <w:rFonts w:ascii="Cambria Math" w:hAnsi="Cambria Math"/>
                    <w:i/>
                    <w:sz w:val="28"/>
                    <w:szCs w:val="28"/>
                    <w:lang w:val="en-GB"/>
                  </w:rPr>
                </m:ctrlPr>
              </m:fPr>
              <m:num>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90</m:t>
                        </m:r>
                      </m:sub>
                      <m:sup>
                        <m:r>
                          <w:rPr>
                            <w:rFonts w:ascii="Cambria Math" w:hAnsi="Cambria Math"/>
                            <w:sz w:val="28"/>
                            <w:szCs w:val="28"/>
                            <w:lang w:val="en-GB"/>
                          </w:rPr>
                          <m:t>1</m:t>
                        </m:r>
                      </m:sup>
                    </m:sSubSup>
                    <m:r>
                      <w:rPr>
                        <w:rFonts w:ascii="Cambria Math" w:hAnsi="Cambria Math"/>
                        <w:sz w:val="28"/>
                        <w:szCs w:val="28"/>
                        <w:lang w:val="en-GB"/>
                      </w:rPr>
                      <m:t>)</m:t>
                    </m:r>
                  </m:e>
                  <m:sup>
                    <m:r>
                      <w:rPr>
                        <w:rFonts w:ascii="Cambria Math" w:hAnsi="Cambria Math"/>
                        <w:sz w:val="28"/>
                        <w:szCs w:val="28"/>
                        <w:lang w:val="en-GB"/>
                      </w:rPr>
                      <m:t>2</m:t>
                    </m:r>
                  </m:sup>
                </m:sSup>
                <m:r>
                  <w:rPr>
                    <w:rFonts w:ascii="Cambria Math" w:hAnsi="Cambria Math"/>
                    <w:sz w:val="28"/>
                    <w:szCs w:val="28"/>
                    <w:lang w:val="en-GB"/>
                  </w:rPr>
                  <m:t>-</m:t>
                </m:r>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270</m:t>
                        </m:r>
                      </m:sub>
                      <m:sup>
                        <m:r>
                          <w:rPr>
                            <w:rFonts w:ascii="Cambria Math" w:hAnsi="Cambria Math"/>
                            <w:sz w:val="28"/>
                            <w:szCs w:val="28"/>
                            <w:lang w:val="en-GB"/>
                          </w:rPr>
                          <m:t>1</m:t>
                        </m:r>
                      </m:sup>
                    </m:sSubSup>
                    <m:r>
                      <w:rPr>
                        <w:rFonts w:ascii="Cambria Math" w:hAnsi="Cambria Math"/>
                        <w:sz w:val="28"/>
                        <w:szCs w:val="28"/>
                        <w:lang w:val="en-GB"/>
                      </w:rPr>
                      <m:t>)</m:t>
                    </m:r>
                  </m:e>
                  <m:sup>
                    <m:r>
                      <w:rPr>
                        <w:rFonts w:ascii="Cambria Math" w:hAnsi="Cambria Math"/>
                        <w:sz w:val="28"/>
                        <w:szCs w:val="28"/>
                        <w:lang w:val="en-GB"/>
                      </w:rPr>
                      <m:t>2</m:t>
                    </m:r>
                  </m:sup>
                </m:sSup>
              </m:num>
              <m:den>
                <m:r>
                  <w:rPr>
                    <w:rFonts w:ascii="Cambria Math" w:hAnsi="Cambria Math"/>
                    <w:sz w:val="28"/>
                    <w:szCs w:val="28"/>
                    <w:lang w:val="en-GB"/>
                  </w:rPr>
                  <m:t>4*B*</m:t>
                </m:r>
                <m:func>
                  <m:funcPr>
                    <m:ctrlPr>
                      <w:rPr>
                        <w:rFonts w:ascii="Cambria Math" w:hAnsi="Cambria Math"/>
                        <w:i/>
                        <w:sz w:val="28"/>
                        <w:szCs w:val="28"/>
                        <w:lang w:val="en-GB"/>
                      </w:rPr>
                    </m:ctrlPr>
                  </m:funcPr>
                  <m:fName>
                    <m:r>
                      <m:rPr>
                        <m:sty m:val="p"/>
                      </m:rPr>
                      <w:rPr>
                        <w:rFonts w:ascii="Cambria Math" w:hAnsi="Cambria Math"/>
                        <w:sz w:val="28"/>
                        <w:szCs w:val="28"/>
                        <w:lang w:val="en-GB"/>
                      </w:rPr>
                      <m:t>sin</m:t>
                    </m:r>
                  </m:fName>
                  <m:e>
                    <m:sSub>
                      <m:sSubPr>
                        <m:ctrlPr>
                          <w:rPr>
                            <w:rFonts w:ascii="Cambria Math" w:hAnsi="Cambria Math"/>
                            <w:i/>
                            <w:sz w:val="28"/>
                            <w:szCs w:val="28"/>
                            <w:lang w:val="en-GB"/>
                          </w:rPr>
                        </m:ctrlPr>
                      </m:sSubPr>
                      <m:e>
                        <m:r>
                          <w:rPr>
                            <w:rFonts w:ascii="Cambria Math" w:hAnsi="Cambria Math"/>
                            <w:sz w:val="28"/>
                            <w:szCs w:val="28"/>
                            <w:lang w:val="en-GB"/>
                          </w:rPr>
                          <m:t>ϕ</m:t>
                        </m:r>
                      </m:e>
                      <m:sub>
                        <m:r>
                          <w:rPr>
                            <w:rFonts w:ascii="Cambria Math" w:hAnsi="Cambria Math"/>
                            <w:sz w:val="28"/>
                            <w:szCs w:val="28"/>
                            <w:lang w:val="en-GB"/>
                          </w:rPr>
                          <m:t>b</m:t>
                        </m:r>
                      </m:sub>
                    </m:sSub>
                  </m:e>
                </m:func>
              </m:den>
            </m:f>
          </m:e>
        </m:d>
      </m:oMath>
      <w:r w:rsidR="00D01D8F">
        <w:rPr>
          <w:sz w:val="28"/>
          <w:szCs w:val="28"/>
          <w:lang w:val="en-GB"/>
        </w:rPr>
        <w:tab/>
      </w:r>
      <w:r w:rsidR="007F395D">
        <w:rPr>
          <w:szCs w:val="28"/>
          <w:lang w:val="en-GB"/>
        </w:rPr>
        <w:t>(2.14)</w:t>
      </w:r>
    </w:p>
    <w:p w14:paraId="549BCE81" w14:textId="29FDF8C3" w:rsidR="007F395D" w:rsidRDefault="007E6E0B" w:rsidP="007E6E0B">
      <w:pPr>
        <w:tabs>
          <w:tab w:val="left" w:pos="851"/>
          <w:tab w:val="left" w:leader="dot" w:pos="6237"/>
        </w:tabs>
        <w:spacing w:line="480" w:lineRule="auto"/>
        <w:jc w:val="both"/>
        <w:rPr>
          <w:szCs w:val="28"/>
          <w:lang w:val="en-GB"/>
        </w:rPr>
      </w:pPr>
      <w:r>
        <w:rPr>
          <w:sz w:val="28"/>
          <w:szCs w:val="28"/>
          <w:lang w:val="en-GB"/>
        </w:rPr>
        <w:tab/>
      </w:r>
      <m:oMath>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t</m:t>
            </m:r>
          </m:sub>
          <m:sup>
            <m:r>
              <w:rPr>
                <w:rFonts w:ascii="Cambria Math" w:hAnsi="Cambria Math"/>
                <w:sz w:val="28"/>
                <w:szCs w:val="28"/>
                <w:lang w:val="en-GB"/>
              </w:rPr>
              <m:t>2</m:t>
            </m:r>
          </m:sup>
        </m:sSubSup>
        <m:r>
          <w:rPr>
            <w:rFonts w:ascii="Cambria Math" w:hAnsi="Cambria Math"/>
            <w:sz w:val="28"/>
            <w:szCs w:val="28"/>
            <w:lang w:val="en-GB"/>
          </w:rPr>
          <m:t>=</m:t>
        </m:r>
        <m:d>
          <m:dPr>
            <m:begChr m:val="["/>
            <m:endChr m:val="]"/>
            <m:ctrlPr>
              <w:rPr>
                <w:rFonts w:ascii="Cambria Math" w:hAnsi="Cambria Math"/>
                <w:i/>
                <w:sz w:val="28"/>
                <w:szCs w:val="28"/>
                <w:lang w:val="en-GB"/>
              </w:rPr>
            </m:ctrlPr>
          </m:dPr>
          <m:e>
            <m:f>
              <m:fPr>
                <m:ctrlPr>
                  <w:rPr>
                    <w:rFonts w:ascii="Cambria Math" w:hAnsi="Cambria Math"/>
                    <w:i/>
                    <w:sz w:val="28"/>
                    <w:szCs w:val="28"/>
                    <w:lang w:val="en-GB"/>
                  </w:rPr>
                </m:ctrlPr>
              </m:fPr>
              <m:num>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0</m:t>
                        </m:r>
                      </m:sub>
                      <m:sup>
                        <m:r>
                          <w:rPr>
                            <w:rFonts w:ascii="Cambria Math" w:hAnsi="Cambria Math"/>
                            <w:sz w:val="28"/>
                            <w:szCs w:val="28"/>
                            <w:lang w:val="en-GB"/>
                          </w:rPr>
                          <m:t>2</m:t>
                        </m:r>
                      </m:sup>
                    </m:sSubSup>
                    <m:r>
                      <w:rPr>
                        <w:rFonts w:ascii="Cambria Math" w:hAnsi="Cambria Math"/>
                        <w:sz w:val="28"/>
                        <w:szCs w:val="28"/>
                        <w:lang w:val="en-GB"/>
                      </w:rPr>
                      <m:t>)</m:t>
                    </m:r>
                  </m:e>
                  <m:sup>
                    <m:r>
                      <w:rPr>
                        <w:rFonts w:ascii="Cambria Math" w:hAnsi="Cambria Math"/>
                        <w:sz w:val="28"/>
                        <w:szCs w:val="28"/>
                        <w:lang w:val="en-GB"/>
                      </w:rPr>
                      <m:t>2</m:t>
                    </m:r>
                  </m:sup>
                </m:sSup>
                <m:r>
                  <w:rPr>
                    <w:rFonts w:ascii="Cambria Math" w:hAnsi="Cambria Math"/>
                    <w:sz w:val="28"/>
                    <w:szCs w:val="28"/>
                    <w:lang w:val="en-GB"/>
                  </w:rPr>
                  <m:t>-</m:t>
                </m:r>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180</m:t>
                        </m:r>
                      </m:sub>
                      <m:sup>
                        <m:r>
                          <w:rPr>
                            <w:rFonts w:ascii="Cambria Math" w:hAnsi="Cambria Math"/>
                            <w:sz w:val="28"/>
                            <w:szCs w:val="28"/>
                            <w:lang w:val="en-GB"/>
                          </w:rPr>
                          <m:t>2</m:t>
                        </m:r>
                      </m:sup>
                    </m:sSubSup>
                    <m:r>
                      <w:rPr>
                        <w:rFonts w:ascii="Cambria Math" w:hAnsi="Cambria Math"/>
                        <w:sz w:val="28"/>
                        <w:szCs w:val="28"/>
                        <w:lang w:val="en-GB"/>
                      </w:rPr>
                      <m:t>)</m:t>
                    </m:r>
                  </m:e>
                  <m:sup>
                    <m:r>
                      <w:rPr>
                        <w:rFonts w:ascii="Cambria Math" w:hAnsi="Cambria Math"/>
                        <w:sz w:val="28"/>
                        <w:szCs w:val="28"/>
                        <w:lang w:val="en-GB"/>
                      </w:rPr>
                      <m:t>2</m:t>
                    </m:r>
                  </m:sup>
                </m:sSup>
              </m:num>
              <m:den>
                <m:r>
                  <w:rPr>
                    <w:rFonts w:ascii="Cambria Math" w:hAnsi="Cambria Math"/>
                    <w:sz w:val="28"/>
                    <w:szCs w:val="28"/>
                    <w:lang w:val="en-GB"/>
                  </w:rPr>
                  <m:t>4*B*</m:t>
                </m:r>
                <m:func>
                  <m:funcPr>
                    <m:ctrlPr>
                      <w:rPr>
                        <w:rFonts w:ascii="Cambria Math" w:hAnsi="Cambria Math"/>
                        <w:i/>
                        <w:sz w:val="28"/>
                        <w:szCs w:val="28"/>
                        <w:lang w:val="en-GB"/>
                      </w:rPr>
                    </m:ctrlPr>
                  </m:funcPr>
                  <m:fName>
                    <m:r>
                      <m:rPr>
                        <m:sty m:val="p"/>
                      </m:rPr>
                      <w:rPr>
                        <w:rFonts w:ascii="Cambria Math" w:hAnsi="Cambria Math"/>
                        <w:sz w:val="28"/>
                        <w:szCs w:val="28"/>
                        <w:lang w:val="en-GB"/>
                      </w:rPr>
                      <m:t>cos</m:t>
                    </m:r>
                  </m:fName>
                  <m:e>
                    <m:r>
                      <w:rPr>
                        <w:rFonts w:ascii="Cambria Math" w:hAnsi="Cambria Math"/>
                        <w:sz w:val="28"/>
                        <w:szCs w:val="28"/>
                        <w:lang w:val="en-GB"/>
                      </w:rPr>
                      <m:t>b</m:t>
                    </m:r>
                  </m:e>
                </m:func>
              </m:den>
            </m:f>
          </m:e>
        </m:d>
        <m:r>
          <w:rPr>
            <w:rFonts w:ascii="Cambria Math" w:hAnsi="Cambria Math"/>
            <w:sz w:val="28"/>
            <w:szCs w:val="28"/>
            <w:lang w:val="en-GB"/>
          </w:rPr>
          <m:t>=</m:t>
        </m:r>
        <m:d>
          <m:dPr>
            <m:begChr m:val="["/>
            <m:endChr m:val="]"/>
            <m:ctrlPr>
              <w:rPr>
                <w:rFonts w:ascii="Cambria Math" w:hAnsi="Cambria Math"/>
                <w:i/>
                <w:sz w:val="28"/>
                <w:szCs w:val="28"/>
                <w:lang w:val="en-GB"/>
              </w:rPr>
            </m:ctrlPr>
          </m:dPr>
          <m:e>
            <m:f>
              <m:fPr>
                <m:ctrlPr>
                  <w:rPr>
                    <w:rFonts w:ascii="Cambria Math" w:hAnsi="Cambria Math"/>
                    <w:i/>
                    <w:sz w:val="28"/>
                    <w:szCs w:val="28"/>
                    <w:lang w:val="en-GB"/>
                  </w:rPr>
                </m:ctrlPr>
              </m:fPr>
              <m:num>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90</m:t>
                        </m:r>
                      </m:sub>
                      <m:sup>
                        <m:r>
                          <w:rPr>
                            <w:rFonts w:ascii="Cambria Math" w:hAnsi="Cambria Math"/>
                            <w:sz w:val="28"/>
                            <w:szCs w:val="28"/>
                            <w:lang w:val="en-GB"/>
                          </w:rPr>
                          <m:t>2</m:t>
                        </m:r>
                      </m:sup>
                    </m:sSubSup>
                    <m:r>
                      <w:rPr>
                        <w:rFonts w:ascii="Cambria Math" w:hAnsi="Cambria Math"/>
                        <w:sz w:val="28"/>
                        <w:szCs w:val="28"/>
                        <w:lang w:val="en-GB"/>
                      </w:rPr>
                      <m:t>)</m:t>
                    </m:r>
                  </m:e>
                  <m:sup>
                    <m:r>
                      <w:rPr>
                        <w:rFonts w:ascii="Cambria Math" w:hAnsi="Cambria Math"/>
                        <w:sz w:val="28"/>
                        <w:szCs w:val="28"/>
                        <w:lang w:val="en-GB"/>
                      </w:rPr>
                      <m:t>2</m:t>
                    </m:r>
                  </m:sup>
                </m:sSup>
                <m:r>
                  <w:rPr>
                    <w:rFonts w:ascii="Cambria Math" w:hAnsi="Cambria Math"/>
                    <w:sz w:val="28"/>
                    <w:szCs w:val="28"/>
                    <w:lang w:val="en-GB"/>
                  </w:rPr>
                  <m:t>-</m:t>
                </m:r>
                <m:sSup>
                  <m:sSupPr>
                    <m:ctrlPr>
                      <w:rPr>
                        <w:rFonts w:ascii="Cambria Math" w:hAnsi="Cambria Math"/>
                        <w:i/>
                        <w:sz w:val="28"/>
                        <w:szCs w:val="28"/>
                        <w:lang w:val="en-GB"/>
                      </w:rPr>
                    </m:ctrlPr>
                  </m:sSupPr>
                  <m:e>
                    <m:r>
                      <w:rPr>
                        <w:rFonts w:ascii="Cambria Math" w:hAnsi="Cambria Math"/>
                        <w:sz w:val="28"/>
                        <w:szCs w:val="28"/>
                        <w:lang w:val="en-GB"/>
                      </w:rPr>
                      <m:t>(</m:t>
                    </m:r>
                    <m:sSubSup>
                      <m:sSubSupPr>
                        <m:ctrlPr>
                          <w:rPr>
                            <w:rFonts w:ascii="Cambria Math" w:hAnsi="Cambria Math"/>
                            <w:i/>
                            <w:sz w:val="28"/>
                            <w:szCs w:val="28"/>
                            <w:lang w:val="en-GB"/>
                          </w:rPr>
                        </m:ctrlPr>
                      </m:sSubSupPr>
                      <m:e>
                        <m:r>
                          <w:rPr>
                            <w:rFonts w:ascii="Cambria Math" w:hAnsi="Cambria Math"/>
                            <w:sz w:val="28"/>
                            <w:szCs w:val="28"/>
                            <w:lang w:val="en-GB"/>
                          </w:rPr>
                          <m:t>B</m:t>
                        </m:r>
                      </m:e>
                      <m:sub>
                        <m:r>
                          <w:rPr>
                            <w:rFonts w:ascii="Cambria Math" w:hAnsi="Cambria Math"/>
                            <w:sz w:val="28"/>
                            <w:szCs w:val="28"/>
                            <w:lang w:val="en-GB"/>
                          </w:rPr>
                          <m:t>270</m:t>
                        </m:r>
                      </m:sub>
                      <m:sup>
                        <m:r>
                          <w:rPr>
                            <w:rFonts w:ascii="Cambria Math" w:hAnsi="Cambria Math"/>
                            <w:sz w:val="28"/>
                            <w:szCs w:val="28"/>
                            <w:lang w:val="en-GB"/>
                          </w:rPr>
                          <m:t>2</m:t>
                        </m:r>
                      </m:sup>
                    </m:sSubSup>
                    <m:r>
                      <w:rPr>
                        <w:rFonts w:ascii="Cambria Math" w:hAnsi="Cambria Math"/>
                        <w:sz w:val="28"/>
                        <w:szCs w:val="28"/>
                        <w:lang w:val="en-GB"/>
                      </w:rPr>
                      <m:t>)</m:t>
                    </m:r>
                  </m:e>
                  <m:sup>
                    <m:r>
                      <w:rPr>
                        <w:rFonts w:ascii="Cambria Math" w:hAnsi="Cambria Math"/>
                        <w:sz w:val="28"/>
                        <w:szCs w:val="28"/>
                        <w:lang w:val="en-GB"/>
                      </w:rPr>
                      <m:t>2</m:t>
                    </m:r>
                  </m:sup>
                </m:sSup>
              </m:num>
              <m:den>
                <m:r>
                  <w:rPr>
                    <w:rFonts w:ascii="Cambria Math" w:hAnsi="Cambria Math"/>
                    <w:sz w:val="28"/>
                    <w:szCs w:val="28"/>
                    <w:lang w:val="en-GB"/>
                  </w:rPr>
                  <m:t>4*B*</m:t>
                </m:r>
                <m:func>
                  <m:funcPr>
                    <m:ctrlPr>
                      <w:rPr>
                        <w:rFonts w:ascii="Cambria Math" w:hAnsi="Cambria Math"/>
                        <w:i/>
                        <w:sz w:val="28"/>
                        <w:szCs w:val="28"/>
                        <w:lang w:val="en-GB"/>
                      </w:rPr>
                    </m:ctrlPr>
                  </m:funcPr>
                  <m:fName>
                    <m:r>
                      <m:rPr>
                        <m:sty m:val="p"/>
                      </m:rPr>
                      <w:rPr>
                        <w:rFonts w:ascii="Cambria Math" w:hAnsi="Cambria Math"/>
                        <w:sz w:val="28"/>
                        <w:szCs w:val="28"/>
                        <w:lang w:val="en-GB"/>
                      </w:rPr>
                      <m:t>sin</m:t>
                    </m:r>
                  </m:fName>
                  <m:e>
                    <m:sSub>
                      <m:sSubPr>
                        <m:ctrlPr>
                          <w:rPr>
                            <w:rFonts w:ascii="Cambria Math" w:hAnsi="Cambria Math"/>
                            <w:i/>
                            <w:sz w:val="28"/>
                            <w:szCs w:val="28"/>
                            <w:lang w:val="en-GB"/>
                          </w:rPr>
                        </m:ctrlPr>
                      </m:sSubPr>
                      <m:e>
                        <m:r>
                          <w:rPr>
                            <w:rFonts w:ascii="Cambria Math" w:hAnsi="Cambria Math"/>
                            <w:sz w:val="28"/>
                            <w:szCs w:val="28"/>
                            <w:lang w:val="en-GB"/>
                          </w:rPr>
                          <m:t>ϕ</m:t>
                        </m:r>
                      </m:e>
                      <m:sub>
                        <m:r>
                          <w:rPr>
                            <w:rFonts w:ascii="Cambria Math" w:hAnsi="Cambria Math"/>
                            <w:sz w:val="28"/>
                            <w:szCs w:val="28"/>
                            <w:lang w:val="en-GB"/>
                          </w:rPr>
                          <m:t>b</m:t>
                        </m:r>
                      </m:sub>
                    </m:sSub>
                  </m:e>
                </m:func>
              </m:den>
            </m:f>
          </m:e>
        </m:d>
      </m:oMath>
      <w:r w:rsidR="00D01D8F">
        <w:rPr>
          <w:sz w:val="28"/>
          <w:szCs w:val="28"/>
          <w:lang w:val="en-GB"/>
        </w:rPr>
        <w:tab/>
      </w:r>
      <w:r w:rsidR="007F395D">
        <w:rPr>
          <w:szCs w:val="28"/>
          <w:lang w:val="en-GB"/>
        </w:rPr>
        <w:t>(2.15)</w:t>
      </w:r>
    </w:p>
    <w:p w14:paraId="7B3C1DD6" w14:textId="55B66915" w:rsidR="00DC075D" w:rsidRPr="00C4247B" w:rsidRDefault="00000000" w:rsidP="007E6E0B">
      <w:pPr>
        <w:tabs>
          <w:tab w:val="left" w:pos="851"/>
          <w:tab w:val="left" w:leader="dot" w:pos="6237"/>
        </w:tabs>
        <w:spacing w:line="480" w:lineRule="auto"/>
        <w:jc w:val="both"/>
        <w:rPr>
          <w:szCs w:val="28"/>
          <w:lang w:val="en-GB"/>
        </w:rPr>
      </w:pPr>
      <w:sdt>
        <w:sdtPr>
          <w:rPr>
            <w:szCs w:val="28"/>
            <w:lang w:val="en-GB"/>
          </w:rPr>
          <w:id w:val="1292325001"/>
          <w:citation/>
        </w:sdtPr>
        <w:sdtContent>
          <w:r w:rsidR="00DC075D">
            <w:rPr>
              <w:szCs w:val="28"/>
              <w:lang w:val="en-GB"/>
            </w:rPr>
            <w:fldChar w:fldCharType="begin"/>
          </w:r>
          <w:r w:rsidR="00DC075D">
            <w:rPr>
              <w:szCs w:val="28"/>
              <w:lang w:val="en-US"/>
            </w:rPr>
            <w:instrText xml:space="preserve"> CITATION Abb19 \l 1033 </w:instrText>
          </w:r>
          <w:r w:rsidR="00DC075D">
            <w:rPr>
              <w:szCs w:val="28"/>
              <w:lang w:val="en-GB"/>
            </w:rPr>
            <w:fldChar w:fldCharType="separate"/>
          </w:r>
          <w:r w:rsidR="003F4951" w:rsidRPr="003F4951">
            <w:rPr>
              <w:noProof/>
              <w:szCs w:val="28"/>
              <w:lang w:val="en-US"/>
            </w:rPr>
            <w:t>(Abbood, 2019)</w:t>
          </w:r>
          <w:r w:rsidR="00DC075D">
            <w:rPr>
              <w:szCs w:val="28"/>
              <w:lang w:val="en-GB"/>
            </w:rPr>
            <w:fldChar w:fldCharType="end"/>
          </w:r>
        </w:sdtContent>
      </w:sdt>
    </w:p>
    <w:p w14:paraId="3D2B5551" w14:textId="3567309E" w:rsidR="00FD4406" w:rsidRDefault="00FD4406" w:rsidP="00FD4406">
      <w:pPr>
        <w:spacing w:line="480" w:lineRule="auto"/>
        <w:jc w:val="both"/>
        <w:rPr>
          <w:lang w:val="en-GB"/>
        </w:rPr>
      </w:pPr>
      <w:r>
        <w:rPr>
          <w:lang w:val="en-GB"/>
        </w:rPr>
        <w:t>Dimana,</w:t>
      </w:r>
    </w:p>
    <w:p w14:paraId="7B4DC89C" w14:textId="5BFC7F32" w:rsidR="005441FD" w:rsidRDefault="00000000" w:rsidP="00FD4406">
      <w:pPr>
        <w:tabs>
          <w:tab w:val="left" w:pos="5954"/>
        </w:tabs>
        <w:spacing w:line="480" w:lineRule="auto"/>
        <w:jc w:val="both"/>
        <w:rPr>
          <w:rFonts w:cs="Times New Roman"/>
          <w:lang w:val="en-GB"/>
        </w:rPr>
      </w:p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oMath>
      <w:r w:rsidR="00FD4406">
        <w:rPr>
          <w:rFonts w:cs="Times New Roman"/>
          <w:lang w:val="en-GB"/>
        </w:rPr>
        <w:t xml:space="preserve"> adalah sudut fase akibat massa </w:t>
      </w:r>
      <w:r w:rsidR="00C67256" w:rsidRPr="00C67256">
        <w:rPr>
          <w:rFonts w:cs="Times New Roman"/>
          <w:i/>
          <w:lang w:val="en-GB"/>
        </w:rPr>
        <w:t>unbalance</w:t>
      </w:r>
      <w:r w:rsidR="00FD4406">
        <w:rPr>
          <w:rFonts w:cs="Times New Roman"/>
          <w:lang w:val="en-GB"/>
        </w:rPr>
        <w:t xml:space="preserve"> pada bidang kanan </w:t>
      </w:r>
    </w:p>
    <w:p w14:paraId="7D2EF908" w14:textId="77777777" w:rsidR="005441FD" w:rsidRDefault="00FD4406" w:rsidP="00FD4406">
      <w:pPr>
        <w:tabs>
          <w:tab w:val="left" w:pos="5954"/>
        </w:tabs>
        <w:spacing w:line="480" w:lineRule="auto"/>
        <w:jc w:val="both"/>
        <w:rPr>
          <w:rFonts w:cs="Times New Roman"/>
          <w:iCs/>
          <w:lang w:val="en-GB"/>
        </w:rPr>
      </w:pPr>
      <w:r>
        <w:rPr>
          <w:rFonts w:cs="Times New Roman"/>
          <w:lang w:val="en-GB"/>
        </w:rPr>
        <w:t>(B)</w:t>
      </w:r>
      <w:r w:rsidR="00C73C40">
        <w:rPr>
          <w:rFonts w:cs="Times New Roman"/>
          <w:lang w:val="en-GB"/>
        </w:rPr>
        <w:t xml:space="preserve"> ,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0</m:t>
            </m:r>
          </m:sub>
          <m:sup>
            <m:r>
              <w:rPr>
                <w:rFonts w:ascii="Cambria Math" w:hAnsi="Cambria Math"/>
                <w:lang w:val="en-GB"/>
              </w:rPr>
              <m:t>1</m:t>
            </m:r>
          </m:sup>
        </m:sSubSup>
      </m:oMath>
      <w:r w:rsidR="00C73C40">
        <w:rPr>
          <w:rFonts w:cs="Times New Roman"/>
          <w:lang w:val="en-GB"/>
        </w:rPr>
        <w:t>,</w:t>
      </w:r>
      <w:r w:rsidR="00C73C40" w:rsidRPr="00C73C40">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90</m:t>
            </m:r>
          </m:sub>
          <m:sup>
            <m:r>
              <w:rPr>
                <w:rFonts w:ascii="Cambria Math" w:hAnsi="Cambria Math"/>
                <w:lang w:val="en-GB"/>
              </w:rPr>
              <m:t>1</m:t>
            </m:r>
          </m:sup>
        </m:sSubSup>
      </m:oMath>
      <w:r w:rsidR="00C73C40">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180</m:t>
            </m:r>
          </m:sub>
          <m:sup>
            <m:r>
              <w:rPr>
                <w:rFonts w:ascii="Cambria Math" w:hAnsi="Cambria Math"/>
                <w:lang w:val="en-GB"/>
              </w:rPr>
              <m:t>1</m:t>
            </m:r>
          </m:sup>
        </m:sSubSup>
      </m:oMath>
      <w:r w:rsidR="00C73C40" w:rsidRPr="00C73C40">
        <w:rPr>
          <w:rFonts w:cs="Times New Roman"/>
          <w:iCs/>
          <w:lang w:val="en-GB"/>
        </w:rPr>
        <w:t>,</w:t>
      </w:r>
      <w:r w:rsidR="00C73C40">
        <w:rPr>
          <w:rFonts w:ascii="Cambria Math" w:hAnsi="Cambria Math"/>
          <w:i/>
          <w:lang w:val="en-GB"/>
        </w:rPr>
        <w:t xml:space="preserve"> dan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270</m:t>
            </m:r>
          </m:sub>
          <m:sup>
            <m:r>
              <w:rPr>
                <w:rFonts w:ascii="Cambria Math" w:hAnsi="Cambria Math"/>
                <w:lang w:val="en-GB"/>
              </w:rPr>
              <m:t>1</m:t>
            </m:r>
          </m:sup>
        </m:sSubSup>
      </m:oMath>
      <w:r w:rsidR="00C73C40">
        <w:rPr>
          <w:rFonts w:ascii="Cambria Math" w:hAnsi="Cambria Math"/>
          <w:i/>
          <w:lang w:val="en-GB"/>
        </w:rPr>
        <w:t xml:space="preserve"> </w:t>
      </w:r>
      <w:r w:rsidR="00C73C40">
        <w:rPr>
          <w:rFonts w:cs="Times New Roman"/>
          <w:iCs/>
          <w:lang w:val="en-GB"/>
        </w:rPr>
        <w:t xml:space="preserve"> merupakan amplitudo getaran akibat  massa coba pada bidang kiri (A) </w:t>
      </w:r>
    </w:p>
    <w:p w14:paraId="5091A88E" w14:textId="0E14B0F4" w:rsidR="00FD4406" w:rsidRDefault="00C73C40" w:rsidP="00BC5332">
      <w:pPr>
        <w:tabs>
          <w:tab w:val="left" w:pos="5954"/>
        </w:tabs>
        <w:spacing w:line="480" w:lineRule="auto"/>
        <w:ind w:left="426" w:hanging="426"/>
        <w:jc w:val="both"/>
        <w:rPr>
          <w:rFonts w:cs="Times New Roman"/>
          <w:iCs/>
          <w:lang w:val="en-GB"/>
        </w:rPr>
      </w:pPr>
      <w:r>
        <w:rPr>
          <w:rFonts w:cs="Times New Roman"/>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0</m:t>
            </m:r>
          </m:sub>
          <m:sup>
            <m:r>
              <w:rPr>
                <w:rFonts w:ascii="Cambria Math" w:hAnsi="Cambria Math"/>
                <w:lang w:val="en-GB"/>
              </w:rPr>
              <m:t>2</m:t>
            </m:r>
          </m:sup>
        </m:sSubSup>
      </m:oMath>
      <w:r>
        <w:rPr>
          <w:rFonts w:cs="Times New Roman"/>
          <w:lang w:val="en-GB"/>
        </w:rPr>
        <w:t>,</w:t>
      </w:r>
      <w:r w:rsidRPr="00C73C40">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90</m:t>
            </m:r>
          </m:sub>
          <m:sup>
            <m:r>
              <w:rPr>
                <w:rFonts w:ascii="Cambria Math" w:hAnsi="Cambria Math"/>
                <w:lang w:val="en-GB"/>
              </w:rPr>
              <m:t>2</m:t>
            </m:r>
          </m:sup>
        </m:sSubSup>
      </m:oMath>
      <w:r w:rsidRPr="00C73C40">
        <w:rPr>
          <w:rFonts w:cs="Times New Roman"/>
          <w:iCs/>
          <w:lang w:val="en-GB"/>
        </w:rPr>
        <w:t>,</w:t>
      </w:r>
      <w:r>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180</m:t>
            </m:r>
          </m:sub>
          <m:sup>
            <m:r>
              <w:rPr>
                <w:rFonts w:ascii="Cambria Math" w:hAnsi="Cambria Math"/>
                <w:lang w:val="en-GB"/>
              </w:rPr>
              <m:t>2</m:t>
            </m:r>
          </m:sup>
        </m:sSubSup>
      </m:oMath>
      <w:r>
        <w:rPr>
          <w:rFonts w:ascii="Cambria Math" w:hAnsi="Cambria Math"/>
          <w:i/>
          <w:lang w:val="en-GB"/>
        </w:rPr>
        <w:t xml:space="preserve">, dan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270</m:t>
            </m:r>
          </m:sub>
          <m:sup>
            <m:r>
              <w:rPr>
                <w:rFonts w:ascii="Cambria Math" w:hAnsi="Cambria Math"/>
                <w:lang w:val="en-GB"/>
              </w:rPr>
              <m:t>2</m:t>
            </m:r>
          </m:sup>
        </m:sSubSup>
      </m:oMath>
      <w:r>
        <w:rPr>
          <w:rFonts w:ascii="Cambria Math" w:hAnsi="Cambria Math"/>
          <w:i/>
          <w:lang w:val="en-GB"/>
        </w:rPr>
        <w:t xml:space="preserve"> </w:t>
      </w:r>
      <w:r w:rsidRPr="00C73C40">
        <w:rPr>
          <w:rFonts w:cs="Times New Roman"/>
          <w:iCs/>
          <w:lang w:val="en-GB"/>
        </w:rPr>
        <w:t xml:space="preserve">merupakan amplitudo getaran akibat  massa coba pada bidang </w:t>
      </w:r>
      <w:r>
        <w:rPr>
          <w:rFonts w:cs="Times New Roman"/>
          <w:iCs/>
          <w:lang w:val="en-GB"/>
        </w:rPr>
        <w:t>kanan</w:t>
      </w:r>
      <w:r w:rsidRPr="00C73C40">
        <w:rPr>
          <w:rFonts w:cs="Times New Roman"/>
          <w:iCs/>
          <w:lang w:val="en-GB"/>
        </w:rPr>
        <w:t xml:space="preserve"> (</w:t>
      </w:r>
      <w:r>
        <w:rPr>
          <w:rFonts w:cs="Times New Roman"/>
          <w:iCs/>
          <w:lang w:val="en-GB"/>
        </w:rPr>
        <w:t>B</w:t>
      </w:r>
      <w:r w:rsidRPr="00C73C40">
        <w:rPr>
          <w:rFonts w:cs="Times New Roman"/>
          <w:iCs/>
          <w:lang w:val="en-GB"/>
        </w:rPr>
        <w:t>)</w:t>
      </w:r>
      <w:r>
        <w:rPr>
          <w:rFonts w:cs="Times New Roman"/>
          <w:iCs/>
          <w:lang w:val="en-GB"/>
        </w:rPr>
        <w:t>.</w:t>
      </w:r>
      <w:r w:rsidR="005441FD">
        <w:rPr>
          <w:rFonts w:cs="Times New Roman"/>
          <w:iCs/>
          <w:lang w:val="en-GB"/>
        </w:rPr>
        <w:t xml:space="preserve"> </w:t>
      </w:r>
    </w:p>
    <w:p w14:paraId="4AD53CA8" w14:textId="72B71D6B" w:rsidR="005441FD" w:rsidRPr="005441FD" w:rsidRDefault="00000000" w:rsidP="00BC5332">
      <w:pPr>
        <w:tabs>
          <w:tab w:val="left" w:pos="5954"/>
        </w:tabs>
        <w:spacing w:line="480" w:lineRule="auto"/>
        <w:ind w:left="426" w:hanging="426"/>
        <w:jc w:val="both"/>
        <w:rPr>
          <w:rFonts w:cs="Times New Roman"/>
          <w:iCs/>
          <w:lang w:val="en-GB"/>
        </w:rPr>
      </w:pP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oMath>
      <w:r w:rsidR="005441FD">
        <w:rPr>
          <w:rFonts w:cs="Times New Roman"/>
          <w:lang w:val="en-GB"/>
        </w:rPr>
        <w:t xml:space="preserve"> merupakan resultan amplitudo getaran di bidang kanan (B) akibat massa coba yang dipasang pada bidang kiri (A)</w:t>
      </w:r>
      <w:r w:rsidR="00CB4F1A">
        <w:rPr>
          <w:rFonts w:cs="Times New Roman"/>
          <w:lang w:val="en-GB"/>
        </w:rPr>
        <w:t>.</w:t>
      </w:r>
    </w:p>
    <w:p w14:paraId="52C0FC08" w14:textId="1A52BA05" w:rsidR="00FD4406" w:rsidRPr="005441FD" w:rsidRDefault="00000000" w:rsidP="00BC5332">
      <w:pPr>
        <w:spacing w:line="480" w:lineRule="auto"/>
        <w:ind w:left="426" w:hanging="426"/>
        <w:jc w:val="both"/>
        <w:rPr>
          <w:lang w:val="en-GB"/>
        </w:rPr>
      </w:pP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oMath>
      <w:r w:rsidR="005441FD">
        <w:rPr>
          <w:lang w:val="en-GB"/>
        </w:rPr>
        <w:t xml:space="preserve"> </w:t>
      </w:r>
      <w:r w:rsidR="005441FD">
        <w:rPr>
          <w:rFonts w:cs="Times New Roman"/>
          <w:lang w:val="en-GB"/>
        </w:rPr>
        <w:t>merupakan resultan amplitudo getaran di bidang kanan (B) akibat massa coba yang dipasang pada bidang kanan (B)</w:t>
      </w:r>
      <w:r w:rsidR="00CB4F1A">
        <w:rPr>
          <w:rFonts w:cs="Times New Roman"/>
          <w:lang w:val="en-GB"/>
        </w:rPr>
        <w:t>.</w:t>
      </w:r>
    </w:p>
    <w:p w14:paraId="7C74DE65" w14:textId="3C5D6916" w:rsidR="009970E7" w:rsidRDefault="00DF62EB" w:rsidP="009970E7">
      <w:pPr>
        <w:spacing w:line="480" w:lineRule="auto"/>
        <w:jc w:val="both"/>
        <w:rPr>
          <w:lang w:val="en-GB"/>
        </w:rPr>
      </w:pPr>
      <w:r>
        <w:rPr>
          <w:lang w:val="en-GB"/>
        </w:rPr>
        <w:t xml:space="preserve">Setelah mendapatkan nilai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oMath>
      <w:r>
        <w:rPr>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oMath>
      <w:r>
        <w:rPr>
          <w:rFonts w:ascii="Cambria Math" w:hAnsi="Cambria Math"/>
          <w:i/>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oMath>
      <w:r>
        <w:rPr>
          <w:rFonts w:ascii="Cambria Math" w:hAnsi="Cambria Math"/>
          <w:i/>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oMath>
      <w:r>
        <w:rPr>
          <w:rFonts w:ascii="Cambria Math" w:hAnsi="Cambria Math"/>
          <w:i/>
          <w:lang w:val="en-GB"/>
        </w:rPr>
        <w:t xml:space="preserve">,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oMath>
      <w:r>
        <w:rPr>
          <w:rFonts w:ascii="Cambria Math" w:hAnsi="Cambria Math"/>
          <w:i/>
          <w:lang w:val="en-GB"/>
        </w:rPr>
        <w:t xml:space="preserve"> </w:t>
      </w:r>
      <w:r w:rsidRPr="00DF62EB">
        <w:rPr>
          <w:rFonts w:cs="Times New Roman"/>
          <w:iCs/>
          <w:lang w:val="en-GB"/>
        </w:rPr>
        <w:t xml:space="preserve">dan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oMath>
      <w:r>
        <w:rPr>
          <w:rFonts w:cs="Times New Roman"/>
          <w:lang w:val="en-GB"/>
        </w:rPr>
        <w:t>, maka dapat ditentukan faktor koreksi pada masing</w:t>
      </w:r>
      <w:r w:rsidR="00552F6B">
        <w:rPr>
          <w:rFonts w:cs="Times New Roman"/>
          <w:lang w:val="en-GB"/>
        </w:rPr>
        <w:t>-</w:t>
      </w:r>
      <w:r>
        <w:rPr>
          <w:rFonts w:cs="Times New Roman"/>
          <w:lang w:val="en-GB"/>
        </w:rPr>
        <w:t>masing bidang dan sudut penempatan, dengan rumus :</w:t>
      </w:r>
    </w:p>
    <w:bookmarkEnd w:id="147"/>
    <w:p w14:paraId="01FE8C9C" w14:textId="649E4437" w:rsidR="007F395D" w:rsidRPr="009201AB" w:rsidRDefault="00DB163D" w:rsidP="00DB163D">
      <w:pPr>
        <w:tabs>
          <w:tab w:val="left" w:pos="851"/>
          <w:tab w:val="left" w:leader="dot" w:pos="4820"/>
          <w:tab w:val="left" w:leader="dot" w:pos="6237"/>
        </w:tabs>
        <w:spacing w:line="480" w:lineRule="auto"/>
        <w:jc w:val="both"/>
        <w:rPr>
          <w:lang w:val="en-GB"/>
        </w:rPr>
      </w:pPr>
      <w:r>
        <w:rPr>
          <w:sz w:val="28"/>
          <w:lang w:val="en-GB"/>
        </w:rPr>
        <w:tab/>
      </w:r>
      <m:oMath>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ax</m:t>
            </m:r>
          </m:sub>
        </m:sSub>
        <m:r>
          <w:rPr>
            <w:rFonts w:ascii="Cambria Math" w:hAnsi="Cambria Math"/>
            <w:sz w:val="28"/>
            <w:lang w:val="en-GB"/>
          </w:rPr>
          <m:t>=</m:t>
        </m:r>
        <m:f>
          <m:fPr>
            <m:ctrlPr>
              <w:rPr>
                <w:rFonts w:ascii="Cambria Math" w:hAnsi="Cambria Math"/>
                <w:i/>
                <w:sz w:val="28"/>
                <w:lang w:val="en-GB"/>
              </w:rPr>
            </m:ctrlPr>
          </m:fPr>
          <m:num>
            <m:r>
              <w:rPr>
                <w:rFonts w:ascii="Cambria Math" w:hAnsi="Cambria Math"/>
                <w:sz w:val="28"/>
                <w:lang w:val="en-GB"/>
              </w:rPr>
              <m:t>B*</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func>
              <m:funcPr>
                <m:ctrlPr>
                  <w:rPr>
                    <w:rFonts w:ascii="Cambria Math" w:hAnsi="Cambria Math"/>
                    <w:i/>
                    <w:sz w:val="28"/>
                    <w:lang w:val="en-GB"/>
                  </w:rPr>
                </m:ctrlPr>
              </m:funcPr>
              <m:fName>
                <m:r>
                  <m:rPr>
                    <m:sty m:val="p"/>
                  </m:rPr>
                  <w:rPr>
                    <w:rFonts w:ascii="Cambria Math" w:hAnsi="Cambria Math"/>
                    <w:sz w:val="28"/>
                    <w:lang w:val="en-GB"/>
                  </w:rPr>
                  <m:t>cos</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b</m:t>
                    </m:r>
                  </m:sub>
                </m:sSub>
              </m:e>
            </m:func>
            <m:r>
              <w:rPr>
                <w:rFonts w:ascii="Cambria Math" w:hAnsi="Cambria Math"/>
                <w:sz w:val="28"/>
                <w:lang w:val="en-GB"/>
              </w:rPr>
              <m:t>-A*</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func>
              <m:funcPr>
                <m:ctrlPr>
                  <w:rPr>
                    <w:rFonts w:ascii="Cambria Math" w:hAnsi="Cambria Math"/>
                    <w:i/>
                    <w:sz w:val="28"/>
                    <w:lang w:val="en-GB"/>
                  </w:rPr>
                </m:ctrlPr>
              </m:funcPr>
              <m:fName>
                <m:r>
                  <m:rPr>
                    <m:sty m:val="p"/>
                  </m:rPr>
                  <w:rPr>
                    <w:rFonts w:ascii="Cambria Math" w:hAnsi="Cambria Math"/>
                    <w:sz w:val="28"/>
                    <w:lang w:val="en-GB"/>
                  </w:rPr>
                  <m:t>cos</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e>
            </m:func>
          </m:num>
          <m:den>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1</m:t>
                </m:r>
              </m:sup>
            </m:sSubSup>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t</m:t>
                </m:r>
              </m:sub>
              <m:sup>
                <m:r>
                  <w:rPr>
                    <w:rFonts w:ascii="Cambria Math" w:hAnsi="Cambria Math"/>
                    <w:sz w:val="28"/>
                    <w:lang w:val="en-GB"/>
                  </w:rPr>
                  <m:t>1</m:t>
                </m:r>
              </m:sup>
            </m:sSubSup>
          </m:den>
        </m:f>
      </m:oMath>
      <w:r w:rsidR="00D01D8F">
        <w:rPr>
          <w:sz w:val="28"/>
          <w:lang w:val="en-GB"/>
        </w:rPr>
        <w:tab/>
      </w:r>
      <w:r w:rsidR="00D01D8F">
        <w:rPr>
          <w:sz w:val="28"/>
          <w:lang w:val="en-GB"/>
        </w:rPr>
        <w:tab/>
      </w:r>
      <w:r w:rsidR="007F395D">
        <w:rPr>
          <w:lang w:val="en-GB"/>
        </w:rPr>
        <w:t>(2.16)</w:t>
      </w:r>
    </w:p>
    <w:p w14:paraId="1D64E80F" w14:textId="26ABCFF1" w:rsidR="007F395D" w:rsidRPr="009201AB" w:rsidRDefault="00DB163D" w:rsidP="00DB163D">
      <w:pPr>
        <w:tabs>
          <w:tab w:val="left" w:pos="851"/>
          <w:tab w:val="left" w:leader="dot" w:pos="6237"/>
        </w:tabs>
        <w:spacing w:line="480" w:lineRule="auto"/>
        <w:jc w:val="both"/>
        <w:rPr>
          <w:lang w:val="en-GB"/>
        </w:rPr>
      </w:pPr>
      <w:r>
        <w:rPr>
          <w:sz w:val="28"/>
          <w:lang w:val="en-GB"/>
        </w:rPr>
        <w:tab/>
      </w:r>
      <m:oMath>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ay</m:t>
            </m:r>
          </m:sub>
        </m:sSub>
        <m:r>
          <w:rPr>
            <w:rFonts w:ascii="Cambria Math" w:hAnsi="Cambria Math"/>
            <w:sz w:val="28"/>
            <w:lang w:val="en-GB"/>
          </w:rPr>
          <m:t>=</m:t>
        </m:r>
        <m:f>
          <m:fPr>
            <m:ctrlPr>
              <w:rPr>
                <w:rFonts w:ascii="Cambria Math" w:hAnsi="Cambria Math"/>
                <w:i/>
                <w:sz w:val="28"/>
                <w:lang w:val="en-GB"/>
              </w:rPr>
            </m:ctrlPr>
          </m:fPr>
          <m:num>
            <m:r>
              <w:rPr>
                <w:rFonts w:ascii="Cambria Math" w:hAnsi="Cambria Math"/>
                <w:sz w:val="28"/>
                <w:lang w:val="en-GB"/>
              </w:rPr>
              <m:t>B*</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func>
              <m:funcPr>
                <m:ctrlPr>
                  <w:rPr>
                    <w:rFonts w:ascii="Cambria Math" w:hAnsi="Cambria Math"/>
                    <w:i/>
                    <w:sz w:val="28"/>
                    <w:lang w:val="en-GB"/>
                  </w:rPr>
                </m:ctrlPr>
              </m:funcPr>
              <m:fName>
                <m:r>
                  <m:rPr>
                    <m:sty m:val="p"/>
                  </m:rPr>
                  <w:rPr>
                    <w:rFonts w:ascii="Cambria Math" w:hAnsi="Cambria Math"/>
                    <w:sz w:val="28"/>
                    <w:lang w:val="en-GB"/>
                  </w:rPr>
                  <m:t>sin</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b</m:t>
                    </m:r>
                  </m:sub>
                </m:sSub>
              </m:e>
            </m:func>
            <m:r>
              <w:rPr>
                <w:rFonts w:ascii="Cambria Math" w:hAnsi="Cambria Math"/>
                <w:sz w:val="28"/>
                <w:lang w:val="en-GB"/>
              </w:rPr>
              <m:t>-A*</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func>
              <m:funcPr>
                <m:ctrlPr>
                  <w:rPr>
                    <w:rFonts w:ascii="Cambria Math" w:hAnsi="Cambria Math"/>
                    <w:i/>
                    <w:sz w:val="28"/>
                    <w:lang w:val="en-GB"/>
                  </w:rPr>
                </m:ctrlPr>
              </m:funcPr>
              <m:fName>
                <m:r>
                  <m:rPr>
                    <m:sty m:val="p"/>
                  </m:rPr>
                  <w:rPr>
                    <w:rFonts w:ascii="Cambria Math" w:hAnsi="Cambria Math"/>
                    <w:sz w:val="28"/>
                    <w:lang w:val="en-GB"/>
                  </w:rPr>
                  <m:t>sin</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e>
            </m:func>
          </m:num>
          <m:den>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1</m:t>
                </m:r>
              </m:sup>
            </m:sSubSup>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2</m:t>
                </m:r>
              </m:sup>
            </m:sSubSup>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B</m:t>
                </m:r>
              </m:e>
              <m:sub>
                <m:r>
                  <w:rPr>
                    <w:rFonts w:ascii="Cambria Math" w:hAnsi="Cambria Math"/>
                    <w:sz w:val="28"/>
                    <w:lang w:val="en-GB"/>
                  </w:rPr>
                  <m:t>t</m:t>
                </m:r>
              </m:sub>
              <m:sup>
                <m:r>
                  <w:rPr>
                    <w:rFonts w:ascii="Cambria Math" w:hAnsi="Cambria Math"/>
                    <w:sz w:val="28"/>
                    <w:lang w:val="en-GB"/>
                  </w:rPr>
                  <m:t>1</m:t>
                </m:r>
              </m:sup>
            </m:sSubSup>
          </m:den>
        </m:f>
      </m:oMath>
      <w:r w:rsidR="00D01D8F">
        <w:rPr>
          <w:sz w:val="28"/>
          <w:lang w:val="en-GB"/>
        </w:rPr>
        <w:tab/>
      </w:r>
      <w:r w:rsidR="007F395D">
        <w:rPr>
          <w:lang w:val="en-GB"/>
        </w:rPr>
        <w:t>(2.17)</w:t>
      </w:r>
    </w:p>
    <w:p w14:paraId="43274172" w14:textId="285521DA" w:rsidR="007F395D" w:rsidRPr="009201AB" w:rsidRDefault="00DB163D" w:rsidP="00DB163D">
      <w:pPr>
        <w:tabs>
          <w:tab w:val="left" w:pos="851"/>
          <w:tab w:val="left" w:leader="dot" w:pos="4820"/>
          <w:tab w:val="left" w:leader="dot" w:pos="6237"/>
        </w:tabs>
        <w:spacing w:line="480" w:lineRule="auto"/>
        <w:jc w:val="both"/>
        <w:rPr>
          <w:lang w:val="en-GB"/>
        </w:rPr>
      </w:pPr>
      <w:r>
        <w:rPr>
          <w:sz w:val="28"/>
          <w:lang w:val="en-GB"/>
        </w:rPr>
        <w:tab/>
      </w:r>
      <m:oMath>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bx</m:t>
            </m:r>
          </m:sub>
        </m:sSub>
        <m:r>
          <w:rPr>
            <w:rFonts w:ascii="Cambria Math" w:hAnsi="Cambria Math"/>
            <w:sz w:val="28"/>
            <w:lang w:val="en-GB"/>
          </w:rPr>
          <m:t>=</m:t>
        </m:r>
        <m:f>
          <m:fPr>
            <m:ctrlPr>
              <w:rPr>
                <w:rFonts w:ascii="Cambria Math" w:hAnsi="Cambria Math"/>
                <w:i/>
                <w:sz w:val="28"/>
                <w:lang w:val="en-GB"/>
              </w:rPr>
            </m:ctrlPr>
          </m:fPr>
          <m:num>
            <m:r>
              <w:rPr>
                <w:rFonts w:ascii="Cambria Math" w:hAnsi="Cambria Math"/>
                <w:sz w:val="28"/>
                <w:lang w:val="en-GB"/>
              </w:rPr>
              <m:t>-A*</m:t>
            </m:r>
            <m:func>
              <m:funcPr>
                <m:ctrlPr>
                  <w:rPr>
                    <w:rFonts w:ascii="Cambria Math" w:hAnsi="Cambria Math"/>
                    <w:i/>
                    <w:sz w:val="28"/>
                    <w:lang w:val="en-GB"/>
                  </w:rPr>
                </m:ctrlPr>
              </m:funcPr>
              <m:fName>
                <m:r>
                  <m:rPr>
                    <m:sty m:val="p"/>
                  </m:rPr>
                  <w:rPr>
                    <w:rFonts w:ascii="Cambria Math" w:hAnsi="Cambria Math"/>
                    <w:sz w:val="28"/>
                    <w:lang w:val="en-GB"/>
                  </w:rPr>
                  <m:t>cos</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e>
            </m:func>
            <m:r>
              <w:rPr>
                <w:rFonts w:ascii="Cambria Math" w:hAnsi="Cambria Math"/>
                <w:sz w:val="28"/>
                <w:lang w:val="en-GB"/>
              </w:rPr>
              <m:t>-</m:t>
            </m:r>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ax</m:t>
                </m:r>
              </m:sub>
            </m:sSub>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1</m:t>
                </m:r>
              </m:sup>
            </m:sSubSup>
          </m:num>
          <m:den>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2</m:t>
                </m:r>
              </m:sup>
            </m:sSubSup>
          </m:den>
        </m:f>
      </m:oMath>
      <w:r w:rsidR="00D01D8F">
        <w:rPr>
          <w:sz w:val="28"/>
          <w:lang w:val="en-GB"/>
        </w:rPr>
        <w:tab/>
      </w:r>
      <w:r w:rsidR="00D01D8F">
        <w:rPr>
          <w:sz w:val="28"/>
          <w:lang w:val="en-GB"/>
        </w:rPr>
        <w:tab/>
      </w:r>
      <w:r w:rsidR="007F395D">
        <w:rPr>
          <w:lang w:val="en-GB"/>
        </w:rPr>
        <w:t>(2.18)</w:t>
      </w:r>
    </w:p>
    <w:p w14:paraId="54069385" w14:textId="65005EBE" w:rsidR="007F395D" w:rsidRDefault="00DB163D" w:rsidP="00DB163D">
      <w:pPr>
        <w:tabs>
          <w:tab w:val="left" w:pos="851"/>
          <w:tab w:val="left" w:leader="dot" w:pos="6237"/>
        </w:tabs>
        <w:spacing w:line="480" w:lineRule="auto"/>
        <w:jc w:val="both"/>
        <w:rPr>
          <w:lang w:val="en-GB"/>
        </w:rPr>
      </w:pPr>
      <w:r>
        <w:rPr>
          <w:sz w:val="28"/>
          <w:lang w:val="en-GB"/>
        </w:rPr>
        <w:tab/>
      </w:r>
      <m:oMath>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by</m:t>
            </m:r>
          </m:sub>
        </m:sSub>
        <m:r>
          <w:rPr>
            <w:rFonts w:ascii="Cambria Math" w:hAnsi="Cambria Math"/>
            <w:sz w:val="28"/>
            <w:lang w:val="en-GB"/>
          </w:rPr>
          <m:t>=</m:t>
        </m:r>
        <m:f>
          <m:fPr>
            <m:ctrlPr>
              <w:rPr>
                <w:rFonts w:ascii="Cambria Math" w:hAnsi="Cambria Math"/>
                <w:i/>
                <w:sz w:val="28"/>
                <w:lang w:val="en-GB"/>
              </w:rPr>
            </m:ctrlPr>
          </m:fPr>
          <m:num>
            <m:r>
              <w:rPr>
                <w:rFonts w:ascii="Cambria Math" w:hAnsi="Cambria Math"/>
                <w:sz w:val="28"/>
                <w:lang w:val="en-GB"/>
              </w:rPr>
              <m:t>-A*</m:t>
            </m:r>
            <m:func>
              <m:funcPr>
                <m:ctrlPr>
                  <w:rPr>
                    <w:rFonts w:ascii="Cambria Math" w:hAnsi="Cambria Math"/>
                    <w:i/>
                    <w:sz w:val="28"/>
                    <w:lang w:val="en-GB"/>
                  </w:rPr>
                </m:ctrlPr>
              </m:funcPr>
              <m:fName>
                <m:r>
                  <m:rPr>
                    <m:sty m:val="p"/>
                  </m:rPr>
                  <w:rPr>
                    <w:rFonts w:ascii="Cambria Math" w:hAnsi="Cambria Math"/>
                    <w:sz w:val="28"/>
                    <w:lang w:val="en-GB"/>
                  </w:rPr>
                  <m:t>sin</m:t>
                </m:r>
              </m:fName>
              <m:e>
                <m:sSub>
                  <m:sSubPr>
                    <m:ctrlPr>
                      <w:rPr>
                        <w:rFonts w:ascii="Cambria Math" w:hAnsi="Cambria Math"/>
                        <w:i/>
                        <w:sz w:val="28"/>
                        <w:lang w:val="en-GB"/>
                      </w:rPr>
                    </m:ctrlPr>
                  </m:sSubPr>
                  <m:e>
                    <m:r>
                      <w:rPr>
                        <w:rFonts w:ascii="Cambria Math" w:hAnsi="Cambria Math"/>
                        <w:sz w:val="28"/>
                        <w:lang w:val="en-GB"/>
                      </w:rPr>
                      <m:t>ϕ</m:t>
                    </m:r>
                  </m:e>
                  <m:sub>
                    <m:r>
                      <w:rPr>
                        <w:rFonts w:ascii="Cambria Math" w:hAnsi="Cambria Math"/>
                        <w:sz w:val="28"/>
                        <w:lang w:val="en-GB"/>
                      </w:rPr>
                      <m:t>a</m:t>
                    </m:r>
                  </m:sub>
                </m:sSub>
              </m:e>
            </m:func>
            <m:r>
              <w:rPr>
                <w:rFonts w:ascii="Cambria Math" w:hAnsi="Cambria Math"/>
                <w:sz w:val="28"/>
                <w:lang w:val="en-GB"/>
              </w:rPr>
              <m:t>-</m:t>
            </m:r>
            <m:sSub>
              <m:sSubPr>
                <m:ctrlPr>
                  <w:rPr>
                    <w:rFonts w:ascii="Cambria Math" w:hAnsi="Cambria Math"/>
                    <w:i/>
                    <w:sz w:val="28"/>
                    <w:lang w:val="en-GB"/>
                  </w:rPr>
                </m:ctrlPr>
              </m:sSubPr>
              <m:e>
                <m:r>
                  <w:rPr>
                    <w:rFonts w:ascii="Cambria Math" w:hAnsi="Cambria Math"/>
                    <w:sz w:val="28"/>
                    <w:lang w:val="en-GB"/>
                  </w:rPr>
                  <m:t>C</m:t>
                </m:r>
              </m:e>
              <m:sub>
                <m:r>
                  <w:rPr>
                    <w:rFonts w:ascii="Cambria Math" w:hAnsi="Cambria Math"/>
                    <w:sz w:val="28"/>
                    <w:lang w:val="en-GB"/>
                  </w:rPr>
                  <m:t>ay</m:t>
                </m:r>
              </m:sub>
            </m:sSub>
            <m:r>
              <w:rPr>
                <w:rFonts w:ascii="Cambria Math" w:hAnsi="Cambria Math"/>
                <w:sz w:val="28"/>
                <w:lang w:val="en-GB"/>
              </w:rPr>
              <m:t>*</m:t>
            </m:r>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1</m:t>
                </m:r>
              </m:sup>
            </m:sSubSup>
          </m:num>
          <m:den>
            <m:sSubSup>
              <m:sSubSupPr>
                <m:ctrlPr>
                  <w:rPr>
                    <w:rFonts w:ascii="Cambria Math" w:hAnsi="Cambria Math"/>
                    <w:i/>
                    <w:sz w:val="28"/>
                    <w:lang w:val="en-GB"/>
                  </w:rPr>
                </m:ctrlPr>
              </m:sSubSupPr>
              <m:e>
                <m:r>
                  <w:rPr>
                    <w:rFonts w:ascii="Cambria Math" w:hAnsi="Cambria Math"/>
                    <w:sz w:val="28"/>
                    <w:lang w:val="en-GB"/>
                  </w:rPr>
                  <m:t>A</m:t>
                </m:r>
              </m:e>
              <m:sub>
                <m:r>
                  <w:rPr>
                    <w:rFonts w:ascii="Cambria Math" w:hAnsi="Cambria Math"/>
                    <w:sz w:val="28"/>
                    <w:lang w:val="en-GB"/>
                  </w:rPr>
                  <m:t>t</m:t>
                </m:r>
              </m:sub>
              <m:sup>
                <m:r>
                  <w:rPr>
                    <w:rFonts w:ascii="Cambria Math" w:hAnsi="Cambria Math"/>
                    <w:sz w:val="28"/>
                    <w:lang w:val="en-GB"/>
                  </w:rPr>
                  <m:t>2</m:t>
                </m:r>
              </m:sup>
            </m:sSubSup>
          </m:den>
        </m:f>
      </m:oMath>
      <w:r w:rsidR="00D01D8F">
        <w:rPr>
          <w:lang w:val="en-GB"/>
        </w:rPr>
        <w:tab/>
      </w:r>
      <w:r w:rsidR="007F395D">
        <w:rPr>
          <w:lang w:val="en-GB"/>
        </w:rPr>
        <w:t>(2.19)</w:t>
      </w:r>
    </w:p>
    <w:p w14:paraId="320B30BA" w14:textId="4899C160" w:rsidR="00DC075D" w:rsidRPr="009201AB" w:rsidRDefault="00000000" w:rsidP="00DB163D">
      <w:pPr>
        <w:tabs>
          <w:tab w:val="left" w:pos="851"/>
          <w:tab w:val="left" w:leader="dot" w:pos="6237"/>
        </w:tabs>
        <w:spacing w:line="480" w:lineRule="auto"/>
        <w:jc w:val="both"/>
        <w:rPr>
          <w:lang w:val="en-GB"/>
        </w:rPr>
      </w:pPr>
      <w:sdt>
        <w:sdtPr>
          <w:rPr>
            <w:lang w:val="en-GB"/>
          </w:rPr>
          <w:id w:val="916436558"/>
          <w:citation/>
        </w:sdtPr>
        <w:sdtContent>
          <w:r w:rsidR="00DC075D">
            <w:rPr>
              <w:lang w:val="en-GB"/>
            </w:rPr>
            <w:fldChar w:fldCharType="begin"/>
          </w:r>
          <w:r w:rsidR="00DC075D">
            <w:rPr>
              <w:lang w:val="en-US"/>
            </w:rPr>
            <w:instrText xml:space="preserve"> CITATION Abb19 \l 1033 </w:instrText>
          </w:r>
          <w:r w:rsidR="00DC075D">
            <w:rPr>
              <w:lang w:val="en-GB"/>
            </w:rPr>
            <w:fldChar w:fldCharType="separate"/>
          </w:r>
          <w:r w:rsidR="003F4951">
            <w:rPr>
              <w:noProof/>
              <w:lang w:val="en-US"/>
            </w:rPr>
            <w:t>(Abbood, 2019)</w:t>
          </w:r>
          <w:r w:rsidR="00DC075D">
            <w:rPr>
              <w:lang w:val="en-GB"/>
            </w:rPr>
            <w:fldChar w:fldCharType="end"/>
          </w:r>
        </w:sdtContent>
      </w:sdt>
    </w:p>
    <w:p w14:paraId="1B563EBE" w14:textId="77777777" w:rsidR="007F395D" w:rsidRPr="00DF62EB" w:rsidRDefault="007F395D" w:rsidP="00DB163D">
      <w:pPr>
        <w:tabs>
          <w:tab w:val="left" w:pos="851"/>
        </w:tabs>
        <w:spacing w:line="480" w:lineRule="auto"/>
        <w:jc w:val="both"/>
        <w:rPr>
          <w:lang w:val="en-GB"/>
        </w:rPr>
      </w:pPr>
      <w:r>
        <w:rPr>
          <w:lang w:val="en-GB"/>
        </w:rPr>
        <w:t>Setelah didapatkan faktor koreksi , maka massa penyeimbang pada tiap bidang dan posisi dapat ditentukan dengan :</w:t>
      </w:r>
    </w:p>
    <w:p w14:paraId="56B1C84D" w14:textId="5A3F81DA" w:rsidR="007F395D" w:rsidRPr="001C2164" w:rsidRDefault="00DB163D" w:rsidP="00DB163D">
      <w:pPr>
        <w:tabs>
          <w:tab w:val="left" w:pos="851"/>
          <w:tab w:val="left" w:leader="dot" w:pos="6237"/>
        </w:tabs>
        <w:spacing w:line="480" w:lineRule="auto"/>
        <w:jc w:val="both"/>
        <w:rPr>
          <w:lang w:val="en-GB"/>
        </w:rPr>
      </w:pPr>
      <w:r>
        <w:rPr>
          <w:lang w:val="en-GB"/>
        </w:rPr>
        <w:tab/>
      </w: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ax</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ax</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w:r w:rsidR="008A608F">
        <w:rPr>
          <w:lang w:val="en-GB"/>
        </w:rPr>
        <w:t xml:space="preserve"> </w:t>
      </w:r>
      <w:r w:rsidR="008A608F">
        <w:rPr>
          <w:lang w:val="en-GB"/>
        </w:rPr>
        <w:tab/>
      </w:r>
      <w:r w:rsidR="007F395D">
        <w:rPr>
          <w:lang w:val="en-GB"/>
        </w:rPr>
        <w:t>(2.20)</w:t>
      </w:r>
    </w:p>
    <w:p w14:paraId="7D5E2489" w14:textId="51657870" w:rsidR="007F395D" w:rsidRPr="00347E06" w:rsidRDefault="00DB163D" w:rsidP="00DB163D">
      <w:pPr>
        <w:tabs>
          <w:tab w:val="left" w:pos="851"/>
          <w:tab w:val="left" w:leader="dot" w:pos="6237"/>
        </w:tabs>
        <w:spacing w:line="480" w:lineRule="auto"/>
        <w:jc w:val="both"/>
        <w:rPr>
          <w:lang w:val="en-GB"/>
        </w:rPr>
      </w:pPr>
      <w:r>
        <w:rPr>
          <w:lang w:val="en-GB"/>
        </w:rPr>
        <w:tab/>
      </w: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ay</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ay</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w:r w:rsidR="008A608F">
        <w:rPr>
          <w:lang w:val="en-GB"/>
        </w:rPr>
        <w:t xml:space="preserve"> </w:t>
      </w:r>
      <w:r w:rsidR="008A608F">
        <w:rPr>
          <w:lang w:val="en-GB"/>
        </w:rPr>
        <w:tab/>
      </w:r>
      <w:r w:rsidR="007F395D">
        <w:rPr>
          <w:lang w:val="en-GB"/>
        </w:rPr>
        <w:t>(2.21)</w:t>
      </w:r>
    </w:p>
    <w:p w14:paraId="1FAC918F" w14:textId="3CCA3E46" w:rsidR="007F395D" w:rsidRPr="001C2164" w:rsidRDefault="00DB163D" w:rsidP="00DB163D">
      <w:pPr>
        <w:tabs>
          <w:tab w:val="left" w:pos="851"/>
          <w:tab w:val="left" w:leader="dot" w:pos="6237"/>
        </w:tabs>
        <w:spacing w:line="480" w:lineRule="auto"/>
        <w:jc w:val="both"/>
        <w:rPr>
          <w:b/>
          <w:bCs/>
          <w:lang w:val="en-GB"/>
        </w:rPr>
      </w:pPr>
      <w:r>
        <w:rPr>
          <w:lang w:val="en-GB"/>
        </w:rPr>
        <w:tab/>
      </w: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bx</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bx</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w:r w:rsidR="008A608F">
        <w:rPr>
          <w:lang w:val="en-GB"/>
        </w:rPr>
        <w:tab/>
      </w:r>
      <w:r w:rsidR="007F395D">
        <w:rPr>
          <w:lang w:val="en-GB"/>
        </w:rPr>
        <w:t>(2.22)</w:t>
      </w:r>
    </w:p>
    <w:p w14:paraId="3A58E31B" w14:textId="35C3D840" w:rsidR="007F395D" w:rsidRDefault="00DB163D" w:rsidP="00DB163D">
      <w:pPr>
        <w:tabs>
          <w:tab w:val="left" w:pos="851"/>
          <w:tab w:val="left" w:leader="dot" w:pos="6237"/>
        </w:tabs>
        <w:spacing w:line="480" w:lineRule="auto"/>
        <w:jc w:val="both"/>
        <w:rPr>
          <w:lang w:val="en-GB"/>
        </w:rPr>
      </w:pPr>
      <w:r>
        <w:rPr>
          <w:lang w:val="en-GB"/>
        </w:rPr>
        <w:tab/>
      </w: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by</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by</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w:r w:rsidR="008A608F">
        <w:rPr>
          <w:lang w:val="en-GB"/>
        </w:rPr>
        <w:t xml:space="preserve"> </w:t>
      </w:r>
      <w:r w:rsidR="008A608F">
        <w:rPr>
          <w:lang w:val="en-GB"/>
        </w:rPr>
        <w:tab/>
      </w:r>
      <w:r w:rsidR="007F395D">
        <w:rPr>
          <w:lang w:val="en-GB"/>
        </w:rPr>
        <w:t>(2.23)</w:t>
      </w:r>
    </w:p>
    <w:p w14:paraId="6C8665DF" w14:textId="3415DBD7" w:rsidR="00DC075D" w:rsidRPr="009970E7" w:rsidRDefault="00000000" w:rsidP="00DB163D">
      <w:pPr>
        <w:tabs>
          <w:tab w:val="left" w:pos="851"/>
          <w:tab w:val="left" w:leader="dot" w:pos="6237"/>
        </w:tabs>
        <w:spacing w:line="480" w:lineRule="auto"/>
        <w:jc w:val="both"/>
        <w:rPr>
          <w:lang w:val="en-GB"/>
        </w:rPr>
      </w:pPr>
      <w:sdt>
        <w:sdtPr>
          <w:rPr>
            <w:lang w:val="en-GB"/>
          </w:rPr>
          <w:id w:val="399487098"/>
          <w:citation/>
        </w:sdtPr>
        <w:sdtContent>
          <w:r w:rsidR="00DC075D">
            <w:rPr>
              <w:lang w:val="en-GB"/>
            </w:rPr>
            <w:fldChar w:fldCharType="begin"/>
          </w:r>
          <w:r w:rsidR="00DC075D">
            <w:rPr>
              <w:lang w:val="en-US"/>
            </w:rPr>
            <w:instrText xml:space="preserve"> CITATION Abb19 \l 1033 </w:instrText>
          </w:r>
          <w:r w:rsidR="00DC075D">
            <w:rPr>
              <w:lang w:val="en-GB"/>
            </w:rPr>
            <w:fldChar w:fldCharType="separate"/>
          </w:r>
          <w:r w:rsidR="003F4951">
            <w:rPr>
              <w:noProof/>
              <w:lang w:val="en-US"/>
            </w:rPr>
            <w:t>(Abbood, 2019)</w:t>
          </w:r>
          <w:r w:rsidR="00DC075D">
            <w:rPr>
              <w:lang w:val="en-GB"/>
            </w:rPr>
            <w:fldChar w:fldCharType="end"/>
          </w:r>
        </w:sdtContent>
      </w:sdt>
    </w:p>
    <w:p w14:paraId="2213089F" w14:textId="5923B023" w:rsidR="00DF62EB" w:rsidRDefault="00DF62EB" w:rsidP="00A248C2">
      <w:pPr>
        <w:spacing w:line="480" w:lineRule="auto"/>
        <w:jc w:val="both"/>
        <w:rPr>
          <w:lang w:val="en-GB"/>
        </w:rPr>
      </w:pPr>
      <w:r>
        <w:rPr>
          <w:lang w:val="en-GB"/>
        </w:rPr>
        <w:t>Dimana,</w:t>
      </w:r>
    </w:p>
    <w:p w14:paraId="7E76F249" w14:textId="35A9E6EE" w:rsidR="00DF62EB" w:rsidRDefault="00000000" w:rsidP="00A248C2">
      <w:pPr>
        <w:spacing w:line="480" w:lineRule="auto"/>
        <w:jc w:val="both"/>
        <w:rPr>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w:r w:rsidR="00DF62EB">
        <w:rPr>
          <w:lang w:val="en-GB"/>
        </w:rPr>
        <w:t xml:space="preserve"> adalah massa coba yang digunakan.</w:t>
      </w:r>
    </w:p>
    <w:p w14:paraId="520D11DA" w14:textId="121E8D89" w:rsidR="00DF62EB" w:rsidRPr="009D5BDE" w:rsidRDefault="00000000" w:rsidP="00CB4F1A">
      <w:pPr>
        <w:spacing w:line="480" w:lineRule="auto"/>
        <w:ind w:left="567" w:hanging="567"/>
        <w:jc w:val="both"/>
        <w:rPr>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ax</m:t>
            </m:r>
          </m:sub>
        </m:sSub>
      </m:oMath>
      <w:r w:rsidR="00DF62EB">
        <w:rPr>
          <w:lang w:val="en-GB"/>
        </w:rPr>
        <w:t xml:space="preserve"> adala</w:t>
      </w:r>
      <w:r w:rsidR="00742388">
        <w:rPr>
          <w:lang w:val="en-GB"/>
        </w:rPr>
        <w:t>h massa penyeimbang di bidang A</w:t>
      </w:r>
      <w:r w:rsidR="009D5BDE">
        <w:rPr>
          <w:lang w:val="en-GB"/>
        </w:rPr>
        <w:t>,</w:t>
      </w:r>
      <w:r w:rsidR="00DF62EB">
        <w:rPr>
          <w:lang w:val="en-GB"/>
        </w:rPr>
        <w:t xml:space="preserve"> </w:t>
      </w:r>
      <w:bookmarkStart w:id="151" w:name="_Hlk106498002"/>
      <w:r w:rsidR="00DF62EB">
        <w:rPr>
          <w:lang w:val="en-GB"/>
        </w:rPr>
        <w:t xml:space="preserve">jika bernilai </w:t>
      </w:r>
      <w:r w:rsidR="009D5BDE">
        <w:rPr>
          <w:lang w:val="en-GB"/>
        </w:rPr>
        <w:t xml:space="preserve">positif akan ditempatkan pada sudut </w:t>
      </w:r>
      <w:bookmarkStart w:id="152" w:name="_Hlk106497968"/>
      <w:r w:rsidR="009D5BDE">
        <w:rPr>
          <w:lang w:val="en-GB"/>
        </w:rPr>
        <w:t>0</w:t>
      </w:r>
      <w:r w:rsidR="009D5BDE">
        <w:rPr>
          <w:vertAlign w:val="superscript"/>
          <w:lang w:val="en-GB"/>
        </w:rPr>
        <w:t>o</w:t>
      </w:r>
      <w:r w:rsidR="009D5BDE">
        <w:rPr>
          <w:lang w:val="en-GB"/>
        </w:rPr>
        <w:t xml:space="preserve"> dan </w:t>
      </w:r>
      <w:r w:rsidR="009D5BDE">
        <w:rPr>
          <w:vertAlign w:val="superscript"/>
          <w:lang w:val="en-GB"/>
        </w:rPr>
        <w:t xml:space="preserve"> </w:t>
      </w:r>
      <w:r w:rsidR="009D5BDE">
        <w:rPr>
          <w:lang w:val="en-GB"/>
        </w:rPr>
        <w:t>jika bernilai negatif ditempatkan pada sudut 180</w:t>
      </w:r>
      <w:r w:rsidR="009D5BDE">
        <w:rPr>
          <w:vertAlign w:val="superscript"/>
          <w:lang w:val="en-GB"/>
        </w:rPr>
        <w:t>o</w:t>
      </w:r>
      <w:bookmarkEnd w:id="151"/>
      <w:bookmarkEnd w:id="152"/>
      <w:r w:rsidR="009D5BDE">
        <w:rPr>
          <w:lang w:val="en-GB"/>
        </w:rPr>
        <w:t>.</w:t>
      </w:r>
    </w:p>
    <w:p w14:paraId="37DCA098" w14:textId="624F3A65" w:rsidR="00DF62EB" w:rsidRPr="00DF62EB" w:rsidRDefault="00000000" w:rsidP="00CB4F1A">
      <w:pPr>
        <w:spacing w:line="480" w:lineRule="auto"/>
        <w:ind w:left="567" w:hanging="567"/>
        <w:jc w:val="both"/>
        <w:rPr>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ay</m:t>
            </m:r>
          </m:sub>
        </m:sSub>
      </m:oMath>
      <w:r w:rsidR="009D5BDE">
        <w:rPr>
          <w:lang w:val="en-GB"/>
        </w:rPr>
        <w:t xml:space="preserve"> adala</w:t>
      </w:r>
      <w:r w:rsidR="00742388">
        <w:rPr>
          <w:lang w:val="en-GB"/>
        </w:rPr>
        <w:t>h massa penyeimbang di bidang A</w:t>
      </w:r>
      <w:r w:rsidR="009D5BDE">
        <w:rPr>
          <w:lang w:val="en-GB"/>
        </w:rPr>
        <w:t xml:space="preserve">, </w:t>
      </w:r>
      <w:bookmarkStart w:id="153" w:name="_Hlk106498032"/>
      <w:r w:rsidR="009D5BDE">
        <w:rPr>
          <w:lang w:val="en-GB"/>
        </w:rPr>
        <w:t>jika bernilai positif akan ditempatkan pada sudut 90</w:t>
      </w:r>
      <w:r w:rsidR="009D5BDE">
        <w:rPr>
          <w:vertAlign w:val="superscript"/>
          <w:lang w:val="en-GB"/>
        </w:rPr>
        <w:t>o</w:t>
      </w:r>
      <w:r w:rsidR="009D5BDE">
        <w:rPr>
          <w:lang w:val="en-GB"/>
        </w:rPr>
        <w:t xml:space="preserve"> dan </w:t>
      </w:r>
      <w:r w:rsidR="009D5BDE">
        <w:rPr>
          <w:vertAlign w:val="superscript"/>
          <w:lang w:val="en-GB"/>
        </w:rPr>
        <w:t xml:space="preserve"> </w:t>
      </w:r>
      <w:r w:rsidR="009D5BDE">
        <w:rPr>
          <w:lang w:val="en-GB"/>
        </w:rPr>
        <w:t>jika bernilai negatif ditempatkan pada sudut 270</w:t>
      </w:r>
      <w:r w:rsidR="009D5BDE">
        <w:rPr>
          <w:vertAlign w:val="superscript"/>
          <w:lang w:val="en-GB"/>
        </w:rPr>
        <w:t>o</w:t>
      </w:r>
      <w:bookmarkEnd w:id="153"/>
      <w:r w:rsidR="009D5BDE">
        <w:rPr>
          <w:lang w:val="en-GB"/>
        </w:rPr>
        <w:t>.</w:t>
      </w:r>
    </w:p>
    <w:p w14:paraId="3A8D8ACD" w14:textId="6C6608E4" w:rsidR="00DF62EB" w:rsidRPr="00DF62EB" w:rsidRDefault="00000000" w:rsidP="00CB4F1A">
      <w:pPr>
        <w:spacing w:line="480" w:lineRule="auto"/>
        <w:ind w:left="567" w:hanging="567"/>
        <w:jc w:val="both"/>
        <w:rPr>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bx</m:t>
            </m:r>
          </m:sub>
        </m:sSub>
      </m:oMath>
      <w:r w:rsidR="009D5BDE">
        <w:rPr>
          <w:lang w:val="en-GB"/>
        </w:rPr>
        <w:t xml:space="preserve"> adala</w:t>
      </w:r>
      <w:r w:rsidR="00742388">
        <w:rPr>
          <w:lang w:val="en-GB"/>
        </w:rPr>
        <w:t>h massa penyeimbang di bidang B</w:t>
      </w:r>
      <w:r w:rsidR="009D5BDE">
        <w:rPr>
          <w:lang w:val="en-GB"/>
        </w:rPr>
        <w:t>, jika bernilai positif akan ditempatkan pada sudut 0</w:t>
      </w:r>
      <w:r w:rsidR="009D5BDE">
        <w:rPr>
          <w:vertAlign w:val="superscript"/>
          <w:lang w:val="en-GB"/>
        </w:rPr>
        <w:t>o</w:t>
      </w:r>
      <w:r w:rsidR="009D5BDE">
        <w:rPr>
          <w:lang w:val="en-GB"/>
        </w:rPr>
        <w:t xml:space="preserve"> dan </w:t>
      </w:r>
      <w:r w:rsidR="009D5BDE">
        <w:rPr>
          <w:vertAlign w:val="superscript"/>
          <w:lang w:val="en-GB"/>
        </w:rPr>
        <w:t xml:space="preserve"> </w:t>
      </w:r>
      <w:r w:rsidR="009D5BDE">
        <w:rPr>
          <w:lang w:val="en-GB"/>
        </w:rPr>
        <w:t>jika bernilai negatif ditempatkan pada sudut 180</w:t>
      </w:r>
      <w:r w:rsidR="009D5BDE">
        <w:rPr>
          <w:vertAlign w:val="superscript"/>
          <w:lang w:val="en-GB"/>
        </w:rPr>
        <w:t>o</w:t>
      </w:r>
      <w:r w:rsidR="009D5BDE">
        <w:rPr>
          <w:lang w:val="en-GB"/>
        </w:rPr>
        <w:t>.</w:t>
      </w:r>
    </w:p>
    <w:p w14:paraId="21DBAE05" w14:textId="00684CF8" w:rsidR="00893CDC" w:rsidRPr="009E5DB6" w:rsidRDefault="00000000" w:rsidP="00CB4F1A">
      <w:pPr>
        <w:spacing w:line="480" w:lineRule="auto"/>
        <w:ind w:left="567" w:hanging="567"/>
        <w:jc w:val="both"/>
        <w:rPr>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by</m:t>
            </m:r>
          </m:sub>
        </m:sSub>
      </m:oMath>
      <w:r w:rsidR="009D5BDE" w:rsidRPr="009D5BDE">
        <w:rPr>
          <w:lang w:val="en-GB"/>
        </w:rPr>
        <w:t xml:space="preserve"> </w:t>
      </w:r>
      <w:r w:rsidR="009D5BDE">
        <w:rPr>
          <w:lang w:val="en-GB"/>
        </w:rPr>
        <w:t>adala</w:t>
      </w:r>
      <w:r w:rsidR="00742388">
        <w:rPr>
          <w:lang w:val="en-GB"/>
        </w:rPr>
        <w:t>h massa penyeimbang di bidang B</w:t>
      </w:r>
      <w:r w:rsidR="009D5BDE">
        <w:rPr>
          <w:lang w:val="en-GB"/>
        </w:rPr>
        <w:t xml:space="preserve">, jika bernilai positif akan ditempatkan pada sudut </w:t>
      </w:r>
      <w:r w:rsidR="00552F6B">
        <w:rPr>
          <w:lang w:val="en-GB"/>
        </w:rPr>
        <w:t>9</w:t>
      </w:r>
      <w:r w:rsidR="009D5BDE">
        <w:rPr>
          <w:lang w:val="en-GB"/>
        </w:rPr>
        <w:t>0</w:t>
      </w:r>
      <w:r w:rsidR="009D5BDE">
        <w:rPr>
          <w:vertAlign w:val="superscript"/>
          <w:lang w:val="en-GB"/>
        </w:rPr>
        <w:t>o</w:t>
      </w:r>
      <w:r w:rsidR="009D5BDE">
        <w:rPr>
          <w:lang w:val="en-GB"/>
        </w:rPr>
        <w:t xml:space="preserve"> dan </w:t>
      </w:r>
      <w:r w:rsidR="009D5BDE">
        <w:rPr>
          <w:vertAlign w:val="superscript"/>
          <w:lang w:val="en-GB"/>
        </w:rPr>
        <w:t xml:space="preserve"> </w:t>
      </w:r>
      <w:r w:rsidR="009D5BDE">
        <w:rPr>
          <w:lang w:val="en-GB"/>
        </w:rPr>
        <w:t>jika bernilai negatif ditempatkan pada sudut 270</w:t>
      </w:r>
      <w:r w:rsidR="009D5BDE">
        <w:rPr>
          <w:vertAlign w:val="superscript"/>
          <w:lang w:val="en-GB"/>
        </w:rPr>
        <w:t>o</w:t>
      </w:r>
      <w:r w:rsidR="009D5BDE">
        <w:rPr>
          <w:lang w:val="en-GB"/>
        </w:rPr>
        <w:t>.</w:t>
      </w:r>
    </w:p>
    <w:p w14:paraId="03AFAFE4" w14:textId="5371686D" w:rsidR="00893CDC" w:rsidRPr="009B64F0" w:rsidRDefault="001B2655" w:rsidP="001B2655">
      <w:pPr>
        <w:pStyle w:val="Caption"/>
        <w:jc w:val="center"/>
        <w:rPr>
          <w:b w:val="0"/>
          <w:bCs/>
          <w:lang w:val="en-US"/>
        </w:rPr>
      </w:pPr>
      <w:bookmarkStart w:id="154" w:name="_Toc100602766"/>
      <w:bookmarkStart w:id="155" w:name="_Toc103774684"/>
      <w:bookmarkStart w:id="156" w:name="_Toc106837380"/>
      <w:r w:rsidRPr="001B2655">
        <w:rPr>
          <w:b w:val="0"/>
        </w:rPr>
        <w:t xml:space="preserve">Tabel 2. </w:t>
      </w:r>
      <w:r w:rsidRPr="001B2655">
        <w:rPr>
          <w:b w:val="0"/>
        </w:rPr>
        <w:fldChar w:fldCharType="begin"/>
      </w:r>
      <w:r w:rsidRPr="001B2655">
        <w:rPr>
          <w:b w:val="0"/>
        </w:rPr>
        <w:instrText xml:space="preserve"> SEQ Tabel_2. \* ARABIC </w:instrText>
      </w:r>
      <w:r w:rsidRPr="001B2655">
        <w:rPr>
          <w:b w:val="0"/>
        </w:rPr>
        <w:fldChar w:fldCharType="separate"/>
      </w:r>
      <w:r w:rsidR="00CE5B8D">
        <w:rPr>
          <w:b w:val="0"/>
          <w:noProof/>
        </w:rPr>
        <w:t>4</w:t>
      </w:r>
      <w:r w:rsidRPr="001B2655">
        <w:rPr>
          <w:b w:val="0"/>
        </w:rPr>
        <w:fldChar w:fldCharType="end"/>
      </w:r>
      <w:r w:rsidRPr="001B2655">
        <w:rPr>
          <w:b w:val="0"/>
          <w:lang w:val="en-US"/>
        </w:rPr>
        <w:t>.</w:t>
      </w:r>
      <w:r>
        <w:rPr>
          <w:lang w:val="en-US"/>
        </w:rPr>
        <w:t xml:space="preserve"> </w:t>
      </w:r>
      <w:r w:rsidR="00893CDC" w:rsidRPr="00DF04B3">
        <w:rPr>
          <w:b w:val="0"/>
          <w:bCs/>
          <w:lang w:val="en-US"/>
        </w:rPr>
        <w:t xml:space="preserve">Data Pengukuran pada Metode </w:t>
      </w:r>
      <w:r w:rsidR="00131E3E">
        <w:rPr>
          <w:b w:val="0"/>
          <w:bCs/>
          <w:lang w:val="en-US"/>
        </w:rPr>
        <w:t xml:space="preserve">4 </w:t>
      </w:r>
      <w:r w:rsidR="00893CDC" w:rsidRPr="00DF04B3">
        <w:rPr>
          <w:b w:val="0"/>
          <w:bCs/>
          <w:lang w:val="en-US"/>
        </w:rPr>
        <w:t>Massa Coba Dinamis</w:t>
      </w:r>
      <w:bookmarkEnd w:id="154"/>
      <w:bookmarkEnd w:id="155"/>
      <w:bookmarkEnd w:id="156"/>
    </w:p>
    <w:tbl>
      <w:tblPr>
        <w:tblStyle w:val="TableGrid"/>
        <w:tblW w:w="0" w:type="auto"/>
        <w:jc w:val="center"/>
        <w:tblLook w:val="04A0" w:firstRow="1" w:lastRow="0" w:firstColumn="1" w:lastColumn="0" w:noHBand="0" w:noVBand="1"/>
      </w:tblPr>
      <w:tblGrid>
        <w:gridCol w:w="2599"/>
        <w:gridCol w:w="2599"/>
        <w:gridCol w:w="2599"/>
      </w:tblGrid>
      <w:tr w:rsidR="00893CDC" w:rsidRPr="009E5DB6" w14:paraId="53EAB3E8" w14:textId="77777777" w:rsidTr="00D25A81">
        <w:trPr>
          <w:jc w:val="center"/>
        </w:trPr>
        <w:tc>
          <w:tcPr>
            <w:tcW w:w="2599" w:type="dxa"/>
            <w:vMerge w:val="restart"/>
            <w:vAlign w:val="center"/>
          </w:tcPr>
          <w:p w14:paraId="05FB688B" w14:textId="77777777" w:rsidR="00893CDC" w:rsidRPr="009E5DB6" w:rsidRDefault="00893CDC" w:rsidP="00D25A81">
            <w:pPr>
              <w:spacing w:line="480" w:lineRule="auto"/>
              <w:jc w:val="center"/>
              <w:rPr>
                <w:lang w:val="en-GB"/>
              </w:rPr>
            </w:pPr>
            <w:r w:rsidRPr="009E5DB6">
              <w:rPr>
                <w:lang w:val="en-GB"/>
              </w:rPr>
              <w:t>Posisi massa coba</w:t>
            </w:r>
          </w:p>
        </w:tc>
        <w:tc>
          <w:tcPr>
            <w:tcW w:w="5198" w:type="dxa"/>
            <w:gridSpan w:val="2"/>
            <w:vAlign w:val="center"/>
          </w:tcPr>
          <w:p w14:paraId="18E63E24" w14:textId="77777777" w:rsidR="00893CDC" w:rsidRPr="009E5DB6" w:rsidRDefault="00893CDC" w:rsidP="00D25A81">
            <w:pPr>
              <w:spacing w:line="480" w:lineRule="auto"/>
              <w:jc w:val="center"/>
              <w:rPr>
                <w:lang w:val="en-GB"/>
              </w:rPr>
            </w:pPr>
            <w:r w:rsidRPr="009E5DB6">
              <w:rPr>
                <w:lang w:val="en-GB"/>
              </w:rPr>
              <w:t>Bidang Pengukuran</w:t>
            </w:r>
          </w:p>
        </w:tc>
      </w:tr>
      <w:tr w:rsidR="00893CDC" w:rsidRPr="009E5DB6" w14:paraId="52806688" w14:textId="77777777" w:rsidTr="00D25A81">
        <w:trPr>
          <w:jc w:val="center"/>
        </w:trPr>
        <w:tc>
          <w:tcPr>
            <w:tcW w:w="2599" w:type="dxa"/>
            <w:vMerge/>
            <w:vAlign w:val="center"/>
          </w:tcPr>
          <w:p w14:paraId="6E04BA66" w14:textId="77777777" w:rsidR="00893CDC" w:rsidRPr="009E5DB6" w:rsidRDefault="00893CDC" w:rsidP="00D25A81">
            <w:pPr>
              <w:spacing w:line="480" w:lineRule="auto"/>
              <w:jc w:val="center"/>
              <w:rPr>
                <w:lang w:val="en-GB"/>
              </w:rPr>
            </w:pPr>
          </w:p>
        </w:tc>
        <w:tc>
          <w:tcPr>
            <w:tcW w:w="2599" w:type="dxa"/>
            <w:vAlign w:val="center"/>
          </w:tcPr>
          <w:p w14:paraId="466FC334" w14:textId="6BF40A64" w:rsidR="00893CDC" w:rsidRPr="009E5DB6" w:rsidRDefault="00893CDC" w:rsidP="00D25A81">
            <w:pPr>
              <w:spacing w:line="480" w:lineRule="auto"/>
              <w:jc w:val="center"/>
              <w:rPr>
                <w:lang w:val="en-GB"/>
              </w:rPr>
            </w:pPr>
            <w:r w:rsidRPr="009E5DB6">
              <w:rPr>
                <w:lang w:val="en-GB"/>
              </w:rPr>
              <w:t xml:space="preserve">Bidang Kiri ( </w:t>
            </w:r>
            <w:r w:rsidR="00131E3E">
              <w:rPr>
                <w:lang w:val="en-GB"/>
              </w:rPr>
              <w:t>A</w:t>
            </w:r>
            <w:r w:rsidRPr="009E5DB6">
              <w:rPr>
                <w:lang w:val="en-GB"/>
              </w:rPr>
              <w:t>)</w:t>
            </w:r>
          </w:p>
        </w:tc>
        <w:tc>
          <w:tcPr>
            <w:tcW w:w="2599" w:type="dxa"/>
            <w:vAlign w:val="center"/>
          </w:tcPr>
          <w:p w14:paraId="48A08E50" w14:textId="4B09DE87" w:rsidR="00893CDC" w:rsidRPr="009E5DB6" w:rsidRDefault="00893CDC" w:rsidP="00D25A81">
            <w:pPr>
              <w:spacing w:line="480" w:lineRule="auto"/>
              <w:jc w:val="center"/>
              <w:rPr>
                <w:lang w:val="en-GB"/>
              </w:rPr>
            </w:pPr>
            <w:r w:rsidRPr="009E5DB6">
              <w:rPr>
                <w:lang w:val="en-GB"/>
              </w:rPr>
              <w:t>Bidang Kanan (</w:t>
            </w:r>
            <w:r w:rsidR="00131E3E">
              <w:rPr>
                <w:lang w:val="en-GB"/>
              </w:rPr>
              <w:t>B</w:t>
            </w:r>
            <w:r w:rsidRPr="009E5DB6">
              <w:rPr>
                <w:lang w:val="en-GB"/>
              </w:rPr>
              <w:t>)</w:t>
            </w:r>
          </w:p>
        </w:tc>
      </w:tr>
      <w:tr w:rsidR="00893CDC" w:rsidRPr="009E5DB6" w14:paraId="2BF6A5ED" w14:textId="77777777" w:rsidTr="00D25A81">
        <w:trPr>
          <w:jc w:val="center"/>
        </w:trPr>
        <w:tc>
          <w:tcPr>
            <w:tcW w:w="2599" w:type="dxa"/>
            <w:vAlign w:val="center"/>
          </w:tcPr>
          <w:p w14:paraId="22EA5696" w14:textId="77777777" w:rsidR="00893CDC" w:rsidRPr="009E5DB6" w:rsidRDefault="00893CDC" w:rsidP="00D25A81">
            <w:pPr>
              <w:spacing w:line="480" w:lineRule="auto"/>
              <w:jc w:val="center"/>
              <w:rPr>
                <w:lang w:val="en-GB"/>
              </w:rPr>
            </w:pPr>
            <w:r w:rsidRPr="009E5DB6">
              <w:rPr>
                <w:lang w:val="en-GB"/>
              </w:rPr>
              <w:t>Initial Run</w:t>
            </w:r>
          </w:p>
        </w:tc>
        <w:tc>
          <w:tcPr>
            <w:tcW w:w="2599" w:type="dxa"/>
            <w:vAlign w:val="center"/>
          </w:tcPr>
          <w:p w14:paraId="1308708B" w14:textId="073E7663" w:rsidR="00893CDC" w:rsidRPr="009E5DB6" w:rsidRDefault="009D5BDE" w:rsidP="00D25A81">
            <w:pPr>
              <w:spacing w:line="480" w:lineRule="auto"/>
              <w:jc w:val="center"/>
              <w:rPr>
                <w:lang w:val="en-GB"/>
              </w:rPr>
            </w:pPr>
            <w:r>
              <w:rPr>
                <w:lang w:val="en-GB"/>
              </w:rPr>
              <w:t>A</w:t>
            </w:r>
          </w:p>
        </w:tc>
        <w:tc>
          <w:tcPr>
            <w:tcW w:w="2599" w:type="dxa"/>
            <w:vAlign w:val="center"/>
          </w:tcPr>
          <w:p w14:paraId="45D232E0" w14:textId="626662AB" w:rsidR="00893CDC" w:rsidRPr="009E5DB6" w:rsidRDefault="009D5BDE" w:rsidP="00D25A81">
            <w:pPr>
              <w:spacing w:line="480" w:lineRule="auto"/>
              <w:jc w:val="center"/>
              <w:rPr>
                <w:vertAlign w:val="subscript"/>
                <w:lang w:val="en-GB"/>
              </w:rPr>
            </w:pPr>
            <w:r>
              <w:rPr>
                <w:lang w:val="en-GB"/>
              </w:rPr>
              <w:t>B</w:t>
            </w:r>
          </w:p>
        </w:tc>
      </w:tr>
      <w:tr w:rsidR="00893CDC" w:rsidRPr="009E5DB6" w14:paraId="6B28DCE2" w14:textId="77777777" w:rsidTr="00D25A81">
        <w:trPr>
          <w:jc w:val="center"/>
        </w:trPr>
        <w:tc>
          <w:tcPr>
            <w:tcW w:w="2599" w:type="dxa"/>
            <w:vAlign w:val="center"/>
          </w:tcPr>
          <w:p w14:paraId="304833D0" w14:textId="0EEB8817" w:rsidR="00893CDC" w:rsidRPr="009E5DB6" w:rsidRDefault="00893CDC" w:rsidP="00D25A81">
            <w:pPr>
              <w:spacing w:line="480" w:lineRule="auto"/>
              <w:jc w:val="center"/>
              <w:rPr>
                <w:lang w:val="en-GB"/>
              </w:rPr>
            </w:pPr>
            <w:r w:rsidRPr="009E5DB6">
              <w:rPr>
                <w:lang w:val="en-GB"/>
              </w:rPr>
              <w:t xml:space="preserve">Posisi </w:t>
            </w:r>
            <w:r w:rsidR="00131E3E">
              <w:rPr>
                <w:lang w:val="en-GB"/>
              </w:rPr>
              <w:t>0</w:t>
            </w:r>
            <w:r w:rsidR="00131E3E">
              <w:rPr>
                <w:vertAlign w:val="superscript"/>
                <w:lang w:val="en-GB"/>
              </w:rPr>
              <w:t>o</w:t>
            </w:r>
            <w:r w:rsidRPr="009E5DB6">
              <w:rPr>
                <w:lang w:val="en-GB"/>
              </w:rPr>
              <w:t xml:space="preserve"> bidang 1</w:t>
            </w:r>
          </w:p>
        </w:tc>
        <w:tc>
          <w:tcPr>
            <w:tcW w:w="2599" w:type="dxa"/>
            <w:vAlign w:val="center"/>
          </w:tcPr>
          <w:p w14:paraId="5CF88DAD" w14:textId="4C5EBA62" w:rsidR="00893CDC" w:rsidRPr="009D5BDE" w:rsidRDefault="00000000" w:rsidP="00D25A81">
            <w:pPr>
              <w:spacing w:line="480" w:lineRule="auto"/>
              <w:jc w:val="center"/>
              <w:rPr>
                <w:lang w:val="en-GB"/>
              </w:rPr>
            </w:pPr>
            <m:oMathPara>
              <m:oMathParaPr>
                <m:jc m:val="center"/>
              </m:oMathPara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0</m:t>
                    </m:r>
                  </m:sub>
                  <m:sup>
                    <m:r>
                      <w:rPr>
                        <w:rFonts w:ascii="Cambria Math" w:hAnsi="Cambria Math"/>
                        <w:lang w:val="en-GB"/>
                      </w:rPr>
                      <m:t>1</m:t>
                    </m:r>
                  </m:sup>
                </m:sSubSup>
              </m:oMath>
            </m:oMathPara>
          </w:p>
        </w:tc>
        <w:tc>
          <w:tcPr>
            <w:tcW w:w="2599" w:type="dxa"/>
            <w:vAlign w:val="center"/>
          </w:tcPr>
          <w:p w14:paraId="465FFAE4" w14:textId="72D25208" w:rsidR="00893CDC"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0</m:t>
                    </m:r>
                  </m:sub>
                  <m:sup>
                    <m:r>
                      <w:rPr>
                        <w:rFonts w:ascii="Cambria Math" w:hAnsi="Cambria Math"/>
                        <w:lang w:val="en-GB"/>
                      </w:rPr>
                      <m:t>1</m:t>
                    </m:r>
                  </m:sup>
                </m:sSubSup>
              </m:oMath>
            </m:oMathPara>
          </w:p>
        </w:tc>
      </w:tr>
      <w:tr w:rsidR="00893CDC" w:rsidRPr="009E5DB6" w14:paraId="52569AD2" w14:textId="77777777" w:rsidTr="00D25A81">
        <w:trPr>
          <w:jc w:val="center"/>
        </w:trPr>
        <w:tc>
          <w:tcPr>
            <w:tcW w:w="2599" w:type="dxa"/>
            <w:vAlign w:val="center"/>
          </w:tcPr>
          <w:p w14:paraId="19AEC510" w14:textId="350C3530" w:rsidR="00893CDC" w:rsidRPr="009E5DB6" w:rsidRDefault="00893CDC" w:rsidP="00D25A81">
            <w:pPr>
              <w:spacing w:line="480" w:lineRule="auto"/>
              <w:jc w:val="center"/>
              <w:rPr>
                <w:lang w:val="en-GB"/>
              </w:rPr>
            </w:pPr>
            <w:r w:rsidRPr="009E5DB6">
              <w:rPr>
                <w:lang w:val="en-GB"/>
              </w:rPr>
              <w:t xml:space="preserve">Posisi </w:t>
            </w:r>
            <w:r w:rsidR="00131E3E">
              <w:rPr>
                <w:lang w:val="en-GB"/>
              </w:rPr>
              <w:t>90</w:t>
            </w:r>
            <w:r w:rsidR="00131E3E">
              <w:rPr>
                <w:vertAlign w:val="superscript"/>
                <w:lang w:val="en-GB"/>
              </w:rPr>
              <w:t>o</w:t>
            </w:r>
            <w:r w:rsidRPr="009E5DB6">
              <w:rPr>
                <w:lang w:val="en-GB"/>
              </w:rPr>
              <w:t xml:space="preserve"> bidang 1</w:t>
            </w:r>
          </w:p>
        </w:tc>
        <w:tc>
          <w:tcPr>
            <w:tcW w:w="2599" w:type="dxa"/>
            <w:vAlign w:val="center"/>
          </w:tcPr>
          <w:p w14:paraId="60CAAD22" w14:textId="6825F51A" w:rsidR="00893CDC"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90</m:t>
                    </m:r>
                  </m:sub>
                  <m:sup>
                    <m:r>
                      <w:rPr>
                        <w:rFonts w:ascii="Cambria Math" w:hAnsi="Cambria Math"/>
                        <w:lang w:val="en-GB"/>
                      </w:rPr>
                      <m:t>1</m:t>
                    </m:r>
                  </m:sup>
                </m:sSubSup>
              </m:oMath>
            </m:oMathPara>
          </w:p>
        </w:tc>
        <w:tc>
          <w:tcPr>
            <w:tcW w:w="2599" w:type="dxa"/>
            <w:vAlign w:val="center"/>
          </w:tcPr>
          <w:p w14:paraId="5A60E5A4" w14:textId="63CED1E9" w:rsidR="00893CDC"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90</m:t>
                    </m:r>
                  </m:sub>
                  <m:sup>
                    <m:r>
                      <w:rPr>
                        <w:rFonts w:ascii="Cambria Math" w:hAnsi="Cambria Math"/>
                        <w:lang w:val="en-GB"/>
                      </w:rPr>
                      <m:t>1</m:t>
                    </m:r>
                  </m:sup>
                </m:sSubSup>
              </m:oMath>
            </m:oMathPara>
          </w:p>
        </w:tc>
      </w:tr>
      <w:tr w:rsidR="00893CDC" w:rsidRPr="009E5DB6" w14:paraId="7F804F57" w14:textId="77777777" w:rsidTr="00D25A81">
        <w:trPr>
          <w:jc w:val="center"/>
        </w:trPr>
        <w:tc>
          <w:tcPr>
            <w:tcW w:w="2599" w:type="dxa"/>
            <w:vAlign w:val="center"/>
          </w:tcPr>
          <w:p w14:paraId="5F7E46C0" w14:textId="6D857CA8" w:rsidR="00893CDC" w:rsidRPr="009E5DB6" w:rsidRDefault="00893CDC" w:rsidP="00D25A81">
            <w:pPr>
              <w:spacing w:line="480" w:lineRule="auto"/>
              <w:jc w:val="center"/>
              <w:rPr>
                <w:lang w:val="en-GB"/>
              </w:rPr>
            </w:pPr>
            <w:r w:rsidRPr="009E5DB6">
              <w:rPr>
                <w:lang w:val="en-GB"/>
              </w:rPr>
              <w:t xml:space="preserve">Posisi </w:t>
            </w:r>
            <w:r w:rsidR="00131E3E">
              <w:rPr>
                <w:lang w:val="en-GB"/>
              </w:rPr>
              <w:t>180</w:t>
            </w:r>
            <w:r w:rsidR="00131E3E">
              <w:rPr>
                <w:vertAlign w:val="superscript"/>
                <w:lang w:val="en-GB"/>
              </w:rPr>
              <w:t>o</w:t>
            </w:r>
            <w:r w:rsidRPr="009E5DB6">
              <w:rPr>
                <w:lang w:val="en-GB"/>
              </w:rPr>
              <w:t xml:space="preserve"> bidang 1</w:t>
            </w:r>
          </w:p>
        </w:tc>
        <w:tc>
          <w:tcPr>
            <w:tcW w:w="2599" w:type="dxa"/>
            <w:vAlign w:val="center"/>
          </w:tcPr>
          <w:p w14:paraId="0A6D1323" w14:textId="35B65651" w:rsidR="00893CDC"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180</m:t>
                    </m:r>
                  </m:sub>
                  <m:sup>
                    <m:r>
                      <w:rPr>
                        <w:rFonts w:ascii="Cambria Math" w:hAnsi="Cambria Math"/>
                        <w:lang w:val="en-GB"/>
                      </w:rPr>
                      <m:t>1</m:t>
                    </m:r>
                  </m:sup>
                </m:sSubSup>
              </m:oMath>
            </m:oMathPara>
          </w:p>
        </w:tc>
        <w:tc>
          <w:tcPr>
            <w:tcW w:w="2599" w:type="dxa"/>
            <w:vAlign w:val="center"/>
          </w:tcPr>
          <w:p w14:paraId="1583E1F6" w14:textId="16BE0E21" w:rsidR="00893CDC"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180</m:t>
                    </m:r>
                  </m:sub>
                  <m:sup>
                    <m:r>
                      <w:rPr>
                        <w:rFonts w:ascii="Cambria Math" w:hAnsi="Cambria Math"/>
                        <w:lang w:val="en-GB"/>
                      </w:rPr>
                      <m:t>1</m:t>
                    </m:r>
                  </m:sup>
                </m:sSubSup>
              </m:oMath>
            </m:oMathPara>
          </w:p>
        </w:tc>
      </w:tr>
      <w:tr w:rsidR="00893CDC" w:rsidRPr="009E5DB6" w14:paraId="1F864B13" w14:textId="77777777" w:rsidTr="00D25A81">
        <w:trPr>
          <w:jc w:val="center"/>
        </w:trPr>
        <w:tc>
          <w:tcPr>
            <w:tcW w:w="2599" w:type="dxa"/>
            <w:vAlign w:val="center"/>
          </w:tcPr>
          <w:p w14:paraId="7870A68D" w14:textId="1F9B52C3" w:rsidR="00893CDC" w:rsidRPr="009E5DB6" w:rsidRDefault="00893CDC" w:rsidP="00D25A81">
            <w:pPr>
              <w:spacing w:line="480" w:lineRule="auto"/>
              <w:jc w:val="center"/>
              <w:rPr>
                <w:lang w:val="en-GB"/>
              </w:rPr>
            </w:pPr>
            <w:r w:rsidRPr="009E5DB6">
              <w:rPr>
                <w:lang w:val="en-GB"/>
              </w:rPr>
              <w:t>Posisi</w:t>
            </w:r>
            <w:r w:rsidR="00131E3E">
              <w:rPr>
                <w:lang w:val="en-GB"/>
              </w:rPr>
              <w:t xml:space="preserve"> 270</w:t>
            </w:r>
            <w:r w:rsidR="00131E3E">
              <w:rPr>
                <w:vertAlign w:val="superscript"/>
                <w:lang w:val="en-GB"/>
              </w:rPr>
              <w:t>o</w:t>
            </w:r>
            <w:r w:rsidR="00131E3E" w:rsidRPr="009E5DB6">
              <w:rPr>
                <w:lang w:val="en-GB"/>
              </w:rPr>
              <w:t xml:space="preserve"> </w:t>
            </w:r>
            <w:r w:rsidRPr="009E5DB6">
              <w:rPr>
                <w:lang w:val="en-GB"/>
              </w:rPr>
              <w:t xml:space="preserve">bidang </w:t>
            </w:r>
            <w:r w:rsidR="00131E3E">
              <w:rPr>
                <w:lang w:val="en-GB"/>
              </w:rPr>
              <w:t>1</w:t>
            </w:r>
          </w:p>
        </w:tc>
        <w:tc>
          <w:tcPr>
            <w:tcW w:w="2599" w:type="dxa"/>
            <w:vAlign w:val="center"/>
          </w:tcPr>
          <w:p w14:paraId="14B2696F" w14:textId="238B39C6" w:rsidR="00893CDC"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270</m:t>
                    </m:r>
                  </m:sub>
                  <m:sup>
                    <m:r>
                      <w:rPr>
                        <w:rFonts w:ascii="Cambria Math" w:hAnsi="Cambria Math"/>
                        <w:lang w:val="en-GB"/>
                      </w:rPr>
                      <m:t>1</m:t>
                    </m:r>
                  </m:sup>
                </m:sSubSup>
              </m:oMath>
            </m:oMathPara>
          </w:p>
        </w:tc>
        <w:tc>
          <w:tcPr>
            <w:tcW w:w="2599" w:type="dxa"/>
            <w:vAlign w:val="center"/>
          </w:tcPr>
          <w:p w14:paraId="1B8384B1" w14:textId="4F4A1A91" w:rsidR="00893CDC"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270</m:t>
                    </m:r>
                  </m:sub>
                  <m:sup>
                    <m:r>
                      <w:rPr>
                        <w:rFonts w:ascii="Cambria Math" w:hAnsi="Cambria Math"/>
                        <w:lang w:val="en-GB"/>
                      </w:rPr>
                      <m:t>1</m:t>
                    </m:r>
                  </m:sup>
                </m:sSubSup>
              </m:oMath>
            </m:oMathPara>
          </w:p>
        </w:tc>
      </w:tr>
      <w:tr w:rsidR="00131E3E" w:rsidRPr="009E5DB6" w14:paraId="3D53B071" w14:textId="77777777" w:rsidTr="00D25A81">
        <w:trPr>
          <w:jc w:val="center"/>
        </w:trPr>
        <w:tc>
          <w:tcPr>
            <w:tcW w:w="2599" w:type="dxa"/>
            <w:vAlign w:val="center"/>
          </w:tcPr>
          <w:p w14:paraId="7DFAEA65" w14:textId="7385B3D6" w:rsidR="00131E3E" w:rsidRPr="009E5DB6" w:rsidRDefault="00131E3E" w:rsidP="00D25A81">
            <w:pPr>
              <w:spacing w:line="480" w:lineRule="auto"/>
              <w:jc w:val="center"/>
              <w:rPr>
                <w:lang w:val="en-GB"/>
              </w:rPr>
            </w:pPr>
            <w:r w:rsidRPr="009E5DB6">
              <w:rPr>
                <w:lang w:val="en-GB"/>
              </w:rPr>
              <w:t xml:space="preserve">Posisi </w:t>
            </w:r>
            <w:r>
              <w:rPr>
                <w:lang w:val="en-GB"/>
              </w:rPr>
              <w:t>0</w:t>
            </w:r>
            <w:r>
              <w:rPr>
                <w:vertAlign w:val="superscript"/>
                <w:lang w:val="en-GB"/>
              </w:rPr>
              <w:t>o</w:t>
            </w:r>
            <w:r w:rsidRPr="009E5DB6">
              <w:rPr>
                <w:lang w:val="en-GB"/>
              </w:rPr>
              <w:t xml:space="preserve"> bidang </w:t>
            </w:r>
            <w:r>
              <w:rPr>
                <w:lang w:val="en-GB"/>
              </w:rPr>
              <w:t>2</w:t>
            </w:r>
          </w:p>
        </w:tc>
        <w:tc>
          <w:tcPr>
            <w:tcW w:w="2599" w:type="dxa"/>
            <w:vAlign w:val="center"/>
          </w:tcPr>
          <w:p w14:paraId="1DFF245F" w14:textId="3F77B905" w:rsidR="00131E3E"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0</m:t>
                    </m:r>
                  </m:sub>
                  <m:sup>
                    <m:r>
                      <w:rPr>
                        <w:rFonts w:ascii="Cambria Math" w:hAnsi="Cambria Math"/>
                        <w:lang w:val="en-GB"/>
                      </w:rPr>
                      <m:t>2</m:t>
                    </m:r>
                  </m:sup>
                </m:sSubSup>
              </m:oMath>
            </m:oMathPara>
          </w:p>
        </w:tc>
        <w:tc>
          <w:tcPr>
            <w:tcW w:w="2599" w:type="dxa"/>
            <w:vAlign w:val="center"/>
          </w:tcPr>
          <w:p w14:paraId="602317C4" w14:textId="22DEC033" w:rsidR="00131E3E"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0</m:t>
                    </m:r>
                  </m:sub>
                  <m:sup>
                    <m:r>
                      <w:rPr>
                        <w:rFonts w:ascii="Cambria Math" w:hAnsi="Cambria Math"/>
                        <w:lang w:val="en-GB"/>
                      </w:rPr>
                      <m:t>2</m:t>
                    </m:r>
                  </m:sup>
                </m:sSubSup>
              </m:oMath>
            </m:oMathPara>
          </w:p>
        </w:tc>
      </w:tr>
      <w:tr w:rsidR="00131E3E" w:rsidRPr="009E5DB6" w14:paraId="311F7187" w14:textId="77777777" w:rsidTr="00D25A81">
        <w:trPr>
          <w:jc w:val="center"/>
        </w:trPr>
        <w:tc>
          <w:tcPr>
            <w:tcW w:w="2599" w:type="dxa"/>
            <w:vAlign w:val="center"/>
          </w:tcPr>
          <w:p w14:paraId="4EA4AAA7" w14:textId="21CC46F0" w:rsidR="00131E3E" w:rsidRPr="009E5DB6" w:rsidRDefault="00131E3E" w:rsidP="00D25A81">
            <w:pPr>
              <w:spacing w:line="480" w:lineRule="auto"/>
              <w:jc w:val="center"/>
              <w:rPr>
                <w:lang w:val="en-GB"/>
              </w:rPr>
            </w:pPr>
            <w:r w:rsidRPr="009E5DB6">
              <w:rPr>
                <w:lang w:val="en-GB"/>
              </w:rPr>
              <w:t xml:space="preserve">Posisi </w:t>
            </w:r>
            <w:r>
              <w:rPr>
                <w:lang w:val="en-GB"/>
              </w:rPr>
              <w:t>90</w:t>
            </w:r>
            <w:r>
              <w:rPr>
                <w:vertAlign w:val="superscript"/>
                <w:lang w:val="en-GB"/>
              </w:rPr>
              <w:t>o</w:t>
            </w:r>
            <w:r w:rsidRPr="009E5DB6">
              <w:rPr>
                <w:lang w:val="en-GB"/>
              </w:rPr>
              <w:t xml:space="preserve"> bidang </w:t>
            </w:r>
            <w:r>
              <w:rPr>
                <w:lang w:val="en-GB"/>
              </w:rPr>
              <w:t>2</w:t>
            </w:r>
          </w:p>
        </w:tc>
        <w:tc>
          <w:tcPr>
            <w:tcW w:w="2599" w:type="dxa"/>
            <w:vAlign w:val="center"/>
          </w:tcPr>
          <w:p w14:paraId="1E33AD13" w14:textId="72707D73" w:rsidR="00131E3E"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90</m:t>
                    </m:r>
                  </m:sub>
                  <m:sup>
                    <m:r>
                      <w:rPr>
                        <w:rFonts w:ascii="Cambria Math" w:hAnsi="Cambria Math"/>
                        <w:lang w:val="en-GB"/>
                      </w:rPr>
                      <m:t>2</m:t>
                    </m:r>
                  </m:sup>
                </m:sSubSup>
              </m:oMath>
            </m:oMathPara>
          </w:p>
        </w:tc>
        <w:tc>
          <w:tcPr>
            <w:tcW w:w="2599" w:type="dxa"/>
            <w:vAlign w:val="center"/>
          </w:tcPr>
          <w:p w14:paraId="3F8374AA" w14:textId="59892043" w:rsidR="00131E3E"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90</m:t>
                    </m:r>
                  </m:sub>
                  <m:sup>
                    <m:r>
                      <w:rPr>
                        <w:rFonts w:ascii="Cambria Math" w:hAnsi="Cambria Math"/>
                        <w:lang w:val="en-GB"/>
                      </w:rPr>
                      <m:t>2</m:t>
                    </m:r>
                  </m:sup>
                </m:sSubSup>
              </m:oMath>
            </m:oMathPara>
          </w:p>
        </w:tc>
      </w:tr>
      <w:tr w:rsidR="00131E3E" w:rsidRPr="009E5DB6" w14:paraId="183215E2" w14:textId="77777777" w:rsidTr="00D25A81">
        <w:trPr>
          <w:jc w:val="center"/>
        </w:trPr>
        <w:tc>
          <w:tcPr>
            <w:tcW w:w="2599" w:type="dxa"/>
            <w:vAlign w:val="center"/>
          </w:tcPr>
          <w:p w14:paraId="4CD19590" w14:textId="4B7F5CA2" w:rsidR="00131E3E" w:rsidRPr="009E5DB6" w:rsidRDefault="00131E3E" w:rsidP="00D25A81">
            <w:pPr>
              <w:spacing w:line="480" w:lineRule="auto"/>
              <w:jc w:val="center"/>
              <w:rPr>
                <w:lang w:val="en-GB"/>
              </w:rPr>
            </w:pPr>
            <w:r w:rsidRPr="009E5DB6">
              <w:rPr>
                <w:lang w:val="en-GB"/>
              </w:rPr>
              <w:t xml:space="preserve">Posisi </w:t>
            </w:r>
            <w:r>
              <w:rPr>
                <w:lang w:val="en-GB"/>
              </w:rPr>
              <w:t>180</w:t>
            </w:r>
            <w:r>
              <w:rPr>
                <w:vertAlign w:val="superscript"/>
                <w:lang w:val="en-GB"/>
              </w:rPr>
              <w:t>o</w:t>
            </w:r>
            <w:r w:rsidRPr="009E5DB6">
              <w:rPr>
                <w:lang w:val="en-GB"/>
              </w:rPr>
              <w:t xml:space="preserve"> bidang </w:t>
            </w:r>
            <w:r>
              <w:rPr>
                <w:lang w:val="en-GB"/>
              </w:rPr>
              <w:t>2</w:t>
            </w:r>
          </w:p>
        </w:tc>
        <w:tc>
          <w:tcPr>
            <w:tcW w:w="2599" w:type="dxa"/>
            <w:vAlign w:val="center"/>
          </w:tcPr>
          <w:p w14:paraId="1F639F57" w14:textId="43908797" w:rsidR="00131E3E"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180</m:t>
                    </m:r>
                  </m:sub>
                  <m:sup>
                    <m:r>
                      <w:rPr>
                        <w:rFonts w:ascii="Cambria Math" w:hAnsi="Cambria Math"/>
                        <w:lang w:val="en-GB"/>
                      </w:rPr>
                      <m:t>2</m:t>
                    </m:r>
                  </m:sup>
                </m:sSubSup>
              </m:oMath>
            </m:oMathPara>
          </w:p>
        </w:tc>
        <w:tc>
          <w:tcPr>
            <w:tcW w:w="2599" w:type="dxa"/>
            <w:vAlign w:val="center"/>
          </w:tcPr>
          <w:p w14:paraId="4BE480E8" w14:textId="7C0D2467" w:rsidR="00131E3E"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180</m:t>
                    </m:r>
                  </m:sub>
                  <m:sup>
                    <m:r>
                      <w:rPr>
                        <w:rFonts w:ascii="Cambria Math" w:hAnsi="Cambria Math"/>
                        <w:lang w:val="en-GB"/>
                      </w:rPr>
                      <m:t>2</m:t>
                    </m:r>
                  </m:sup>
                </m:sSubSup>
              </m:oMath>
            </m:oMathPara>
          </w:p>
        </w:tc>
      </w:tr>
      <w:tr w:rsidR="00131E3E" w:rsidRPr="009E5DB6" w14:paraId="131BE969" w14:textId="77777777" w:rsidTr="00D25A81">
        <w:trPr>
          <w:jc w:val="center"/>
        </w:trPr>
        <w:tc>
          <w:tcPr>
            <w:tcW w:w="2599" w:type="dxa"/>
            <w:vAlign w:val="center"/>
          </w:tcPr>
          <w:p w14:paraId="6DA0D46A" w14:textId="6AF083C0" w:rsidR="00131E3E" w:rsidRPr="009E5DB6" w:rsidRDefault="00131E3E" w:rsidP="00D25A81">
            <w:pPr>
              <w:spacing w:line="480" w:lineRule="auto"/>
              <w:jc w:val="center"/>
              <w:rPr>
                <w:lang w:val="en-GB"/>
              </w:rPr>
            </w:pPr>
            <w:r w:rsidRPr="009E5DB6">
              <w:rPr>
                <w:lang w:val="en-GB"/>
              </w:rPr>
              <w:t>Posisi</w:t>
            </w:r>
            <w:r>
              <w:rPr>
                <w:lang w:val="en-GB"/>
              </w:rPr>
              <w:t xml:space="preserve"> 270</w:t>
            </w:r>
            <w:r>
              <w:rPr>
                <w:vertAlign w:val="superscript"/>
                <w:lang w:val="en-GB"/>
              </w:rPr>
              <w:t>o</w:t>
            </w:r>
            <w:r w:rsidRPr="009E5DB6">
              <w:rPr>
                <w:lang w:val="en-GB"/>
              </w:rPr>
              <w:t xml:space="preserve"> bidang </w:t>
            </w:r>
            <w:r>
              <w:rPr>
                <w:lang w:val="en-GB"/>
              </w:rPr>
              <w:t>2</w:t>
            </w:r>
          </w:p>
        </w:tc>
        <w:tc>
          <w:tcPr>
            <w:tcW w:w="2599" w:type="dxa"/>
            <w:vAlign w:val="center"/>
          </w:tcPr>
          <w:p w14:paraId="4E01DBFF" w14:textId="4F35FE16" w:rsidR="00131E3E"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270</m:t>
                    </m:r>
                  </m:sub>
                  <m:sup>
                    <m:r>
                      <w:rPr>
                        <w:rFonts w:ascii="Cambria Math" w:hAnsi="Cambria Math"/>
                        <w:lang w:val="en-GB"/>
                      </w:rPr>
                      <m:t>2</m:t>
                    </m:r>
                  </m:sup>
                </m:sSubSup>
              </m:oMath>
            </m:oMathPara>
          </w:p>
        </w:tc>
        <w:tc>
          <w:tcPr>
            <w:tcW w:w="2599" w:type="dxa"/>
            <w:vAlign w:val="center"/>
          </w:tcPr>
          <w:p w14:paraId="38619849" w14:textId="2B20A9EC" w:rsidR="00131E3E" w:rsidRPr="009E5DB6" w:rsidRDefault="00000000" w:rsidP="00D25A81">
            <w:pPr>
              <w:spacing w:line="480" w:lineRule="auto"/>
              <w:jc w:val="center"/>
              <w:rPr>
                <w:lang w:val="en-GB"/>
              </w:rPr>
            </w:pPr>
            <m:oMathPara>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270</m:t>
                    </m:r>
                  </m:sub>
                  <m:sup>
                    <m:r>
                      <w:rPr>
                        <w:rFonts w:ascii="Cambria Math" w:hAnsi="Cambria Math"/>
                        <w:lang w:val="en-GB"/>
                      </w:rPr>
                      <m:t>2</m:t>
                    </m:r>
                  </m:sup>
                </m:sSubSup>
              </m:oMath>
            </m:oMathPara>
          </w:p>
        </w:tc>
      </w:tr>
    </w:tbl>
    <w:p w14:paraId="1E5324BB" w14:textId="77777777" w:rsidR="00893CDC" w:rsidRPr="009E5DB6" w:rsidRDefault="00893CDC" w:rsidP="00893CDC">
      <w:pPr>
        <w:spacing w:line="480" w:lineRule="auto"/>
        <w:rPr>
          <w:iCs/>
          <w:lang w:val="en-GB"/>
        </w:rPr>
      </w:pPr>
    </w:p>
    <w:p w14:paraId="73C871F3" w14:textId="77777777" w:rsidR="00893CDC" w:rsidRPr="009E5DB6" w:rsidRDefault="00893CDC" w:rsidP="00893CDC">
      <w:pPr>
        <w:pStyle w:val="Heading2"/>
        <w:spacing w:line="480" w:lineRule="auto"/>
        <w:ind w:left="709" w:hanging="709"/>
        <w:rPr>
          <w:lang w:val="en-GB"/>
        </w:rPr>
      </w:pPr>
      <w:r w:rsidRPr="009E5DB6">
        <w:rPr>
          <w:lang w:val="en-GB"/>
        </w:rPr>
        <w:t xml:space="preserve">      </w:t>
      </w:r>
      <w:bookmarkStart w:id="157" w:name="_Toc100361726"/>
      <w:bookmarkStart w:id="158" w:name="_Toc103774625"/>
      <w:bookmarkStart w:id="159" w:name="_Toc107363733"/>
      <w:r w:rsidRPr="009E5DB6">
        <w:rPr>
          <w:lang w:val="en-GB"/>
        </w:rPr>
        <w:t>Dasar Teori Perancangan Alat</w:t>
      </w:r>
      <w:bookmarkEnd w:id="157"/>
      <w:bookmarkEnd w:id="158"/>
      <w:bookmarkEnd w:id="159"/>
    </w:p>
    <w:p w14:paraId="6BC85B4E" w14:textId="77777777" w:rsidR="00893CDC" w:rsidRPr="009E5DB6" w:rsidRDefault="00893CDC" w:rsidP="00893CDC">
      <w:pPr>
        <w:pStyle w:val="Heading3"/>
        <w:spacing w:line="480" w:lineRule="auto"/>
        <w:ind w:left="709" w:hanging="709"/>
        <w:rPr>
          <w:lang w:val="en-GB"/>
        </w:rPr>
      </w:pPr>
      <w:r w:rsidRPr="009E5DB6">
        <w:rPr>
          <w:lang w:val="en-GB"/>
        </w:rPr>
        <w:t xml:space="preserve">   </w:t>
      </w:r>
      <w:bookmarkStart w:id="160" w:name="_Toc100361727"/>
      <w:bookmarkStart w:id="161" w:name="_Toc103774626"/>
      <w:bookmarkStart w:id="162" w:name="_Toc107363734"/>
      <w:r w:rsidRPr="009E5DB6">
        <w:rPr>
          <w:lang w:val="en-GB"/>
        </w:rPr>
        <w:t>Perencanaan Daya Motor dan Poros</w:t>
      </w:r>
      <w:bookmarkEnd w:id="160"/>
      <w:bookmarkEnd w:id="161"/>
      <w:bookmarkEnd w:id="162"/>
    </w:p>
    <w:p w14:paraId="0063AC10" w14:textId="7199C347" w:rsidR="00893CDC" w:rsidRPr="009E5DB6" w:rsidRDefault="00893CDC" w:rsidP="00893CDC">
      <w:pPr>
        <w:spacing w:line="480" w:lineRule="auto"/>
        <w:ind w:firstLine="709"/>
        <w:jc w:val="both"/>
        <w:rPr>
          <w:lang w:val="en-GB"/>
        </w:rPr>
      </w:pPr>
      <w:r w:rsidRPr="009E5DB6">
        <w:t>Poros pada umumnya meneruskan daya melalui sabuk, roda gigi dan rantai. Dengan d</w:t>
      </w:r>
      <w:r>
        <w:rPr>
          <w:lang w:val="en-US"/>
        </w:rPr>
        <w:t>e</w:t>
      </w:r>
      <w:r w:rsidRPr="009E5DB6">
        <w:t>mikian poros tersebut mendapat beban puntir dan lentur sehingga pada permukaan poros akan terjadi tegangan geser  kar</w:t>
      </w:r>
      <w:r w:rsidRPr="009E5DB6">
        <w:rPr>
          <w:lang w:val="en-US"/>
        </w:rPr>
        <w:t>e</w:t>
      </w:r>
      <w:r w:rsidRPr="009E5DB6">
        <w:t xml:space="preserve">na momen puntir dan tegangan </w:t>
      </w:r>
      <w:r w:rsidRPr="009E5DB6">
        <w:rPr>
          <w:lang w:val="en-US"/>
        </w:rPr>
        <w:t>tarik</w:t>
      </w:r>
      <w:r w:rsidRPr="009E5DB6">
        <w:t xml:space="preserve"> karena momen lentur</w:t>
      </w:r>
      <w:r w:rsidRPr="009E5DB6">
        <w:rPr>
          <w:lang w:val="en-US"/>
        </w:rPr>
        <w:t xml:space="preserve">. </w:t>
      </w:r>
      <w:sdt>
        <w:sdtPr>
          <w:rPr>
            <w:lang w:val="en-US"/>
          </w:rPr>
          <w:id w:val="1781757964"/>
          <w:citation/>
        </w:sdtPr>
        <w:sdtContent>
          <w:r w:rsidRPr="009E5DB6">
            <w:rPr>
              <w:lang w:val="en-US"/>
            </w:rPr>
            <w:fldChar w:fldCharType="begin"/>
          </w:r>
          <w:r w:rsidRPr="009E5DB6">
            <w:rPr>
              <w:lang w:val="en-US"/>
            </w:rPr>
            <w:instrText xml:space="preserve"> CITATION Sul04 \l 1033 </w:instrText>
          </w:r>
          <w:r w:rsidRPr="009E5DB6">
            <w:rPr>
              <w:lang w:val="en-US"/>
            </w:rPr>
            <w:fldChar w:fldCharType="separate"/>
          </w:r>
          <w:r w:rsidR="003F4951">
            <w:rPr>
              <w:noProof/>
              <w:lang w:val="en-US"/>
            </w:rPr>
            <w:t>(Sularso, 2004)</w:t>
          </w:r>
          <w:r w:rsidRPr="009E5DB6">
            <w:rPr>
              <w:lang w:val="en-US"/>
            </w:rPr>
            <w:fldChar w:fldCharType="end"/>
          </w:r>
        </w:sdtContent>
      </w:sdt>
      <w:r w:rsidRPr="009E5DB6">
        <w:rPr>
          <w:lang w:val="en-US"/>
        </w:rPr>
        <w:t xml:space="preserve">. </w:t>
      </w:r>
      <w:r w:rsidRPr="009E5DB6">
        <w:rPr>
          <w:lang w:val="en-GB"/>
        </w:rPr>
        <w:t xml:space="preserve">Poros pada alat uji </w:t>
      </w:r>
      <w:r w:rsidR="00C67256" w:rsidRPr="00C67256">
        <w:rPr>
          <w:i/>
          <w:lang w:val="en-GB"/>
        </w:rPr>
        <w:t>Balancing</w:t>
      </w:r>
      <w:r w:rsidRPr="009E5DB6">
        <w:rPr>
          <w:lang w:val="en-GB"/>
        </w:rPr>
        <w:t xml:space="preserve"> menerima beban lentur dan beban puntir. Perencanaan dimulai dengan menentukan : </w:t>
      </w:r>
    </w:p>
    <w:p w14:paraId="3FD3AEB6" w14:textId="77777777" w:rsidR="009622B9" w:rsidRPr="009E5DB6" w:rsidRDefault="009622B9" w:rsidP="009622B9">
      <w:pPr>
        <w:pStyle w:val="ListParagraph"/>
        <w:numPr>
          <w:ilvl w:val="0"/>
          <w:numId w:val="15"/>
        </w:numPr>
        <w:spacing w:line="480" w:lineRule="auto"/>
        <w:ind w:hanging="720"/>
        <w:jc w:val="both"/>
        <w:rPr>
          <w:lang w:val="en-GB"/>
        </w:rPr>
      </w:pPr>
      <w:bookmarkStart w:id="163" w:name="_Toc103774627"/>
      <w:r w:rsidRPr="009E5DB6">
        <w:rPr>
          <w:lang w:val="en-GB"/>
        </w:rPr>
        <w:t xml:space="preserve">Daya rencana : </w:t>
      </w:r>
    </w:p>
    <w:p w14:paraId="36E2550F" w14:textId="3B65D35E" w:rsidR="009622B9" w:rsidRPr="009E5DB6" w:rsidRDefault="00903306" w:rsidP="00903306">
      <w:pPr>
        <w:tabs>
          <w:tab w:val="left" w:pos="1418"/>
          <w:tab w:val="left" w:leader="dot" w:pos="6237"/>
        </w:tabs>
        <w:spacing w:line="480" w:lineRule="auto"/>
        <w:jc w:val="both"/>
        <w:rPr>
          <w:lang w:val="en-US"/>
        </w:rPr>
      </w:pPr>
      <w:r>
        <w:rPr>
          <w:lang w:val="en-GB"/>
        </w:rPr>
        <w:tab/>
      </w:r>
      <w:r w:rsidR="009622B9" w:rsidRPr="009E5DB6">
        <w:rPr>
          <w:lang w:val="en-GB"/>
        </w:rPr>
        <w:t>P</w:t>
      </w:r>
      <w:r w:rsidR="009622B9" w:rsidRPr="009E5DB6">
        <w:rPr>
          <w:vertAlign w:val="subscript"/>
          <w:lang w:val="en-GB"/>
        </w:rPr>
        <w:t xml:space="preserve">d </w:t>
      </w:r>
      <w:r w:rsidR="009622B9" w:rsidRPr="009E5DB6">
        <w:rPr>
          <w:lang w:val="en-US"/>
        </w:rPr>
        <w:t>= Fc x P</w:t>
      </w:r>
      <w:r>
        <w:rPr>
          <w:lang w:val="en-US"/>
        </w:rPr>
        <w:t xml:space="preserve"> </w:t>
      </w:r>
      <w:r>
        <w:rPr>
          <w:lang w:val="en-US"/>
        </w:rPr>
        <w:tab/>
      </w:r>
      <w:r w:rsidR="007F395D">
        <w:rPr>
          <w:rFonts w:eastAsiaTheme="minorEastAsia"/>
          <w:lang w:val="en-US"/>
        </w:rPr>
        <w:t>(2.24</w:t>
      </w:r>
      <w:r w:rsidR="009622B9" w:rsidRPr="009E5DB6">
        <w:rPr>
          <w:rFonts w:eastAsiaTheme="minorEastAsia"/>
          <w:lang w:val="en-US"/>
        </w:rPr>
        <w:t>)</w:t>
      </w:r>
    </w:p>
    <w:p w14:paraId="23E5EB3B" w14:textId="77777777" w:rsidR="009622B9" w:rsidRPr="009E5DB6" w:rsidRDefault="009622B9" w:rsidP="009622B9">
      <w:pPr>
        <w:spacing w:line="480" w:lineRule="auto"/>
        <w:jc w:val="both"/>
        <w:rPr>
          <w:lang w:val="en-US"/>
        </w:rPr>
      </w:pPr>
      <w:r w:rsidRPr="009E5DB6">
        <w:rPr>
          <w:lang w:val="en-US"/>
        </w:rPr>
        <w:tab/>
        <w:t>Dimana,   Pd</w:t>
      </w:r>
      <w:r w:rsidRPr="009E5DB6">
        <w:rPr>
          <w:lang w:val="en-US"/>
        </w:rPr>
        <w:tab/>
        <w:t>: Daya rencana (kW)</w:t>
      </w:r>
    </w:p>
    <w:p w14:paraId="467DF48D" w14:textId="77777777" w:rsidR="009622B9" w:rsidRPr="009E5DB6" w:rsidRDefault="009622B9" w:rsidP="009622B9">
      <w:pPr>
        <w:spacing w:line="480" w:lineRule="auto"/>
        <w:jc w:val="both"/>
        <w:rPr>
          <w:lang w:val="en-US"/>
        </w:rPr>
      </w:pPr>
      <w:r w:rsidRPr="009E5DB6">
        <w:rPr>
          <w:lang w:val="en-US"/>
        </w:rPr>
        <w:tab/>
      </w:r>
      <w:r w:rsidRPr="009E5DB6">
        <w:rPr>
          <w:lang w:val="en-US"/>
        </w:rPr>
        <w:tab/>
        <w:t xml:space="preserve">     Fc </w:t>
      </w:r>
      <w:r w:rsidRPr="009E5DB6">
        <w:rPr>
          <w:lang w:val="en-US"/>
        </w:rPr>
        <w:tab/>
        <w:t xml:space="preserve">: Faktor Koreksi </w:t>
      </w:r>
    </w:p>
    <w:p w14:paraId="691B8EF3" w14:textId="77777777" w:rsidR="009622B9" w:rsidRPr="009E5DB6" w:rsidRDefault="009622B9" w:rsidP="009622B9">
      <w:pPr>
        <w:spacing w:line="480" w:lineRule="auto"/>
        <w:jc w:val="both"/>
        <w:rPr>
          <w:lang w:val="en-US"/>
        </w:rPr>
      </w:pPr>
      <w:r w:rsidRPr="009E5DB6">
        <w:rPr>
          <w:lang w:val="en-US"/>
        </w:rPr>
        <w:tab/>
      </w:r>
      <w:r w:rsidRPr="009E5DB6">
        <w:rPr>
          <w:lang w:val="en-US"/>
        </w:rPr>
        <w:tab/>
        <w:t xml:space="preserve">     P </w:t>
      </w:r>
      <w:r w:rsidRPr="009E5DB6">
        <w:rPr>
          <w:lang w:val="en-US"/>
        </w:rPr>
        <w:tab/>
        <w:t>: Daya yang akan ditransmisikan ( kW)</w:t>
      </w:r>
    </w:p>
    <w:p w14:paraId="6147F64A" w14:textId="379981C5" w:rsidR="009622B9" w:rsidRPr="009E5DB6" w:rsidRDefault="00000000" w:rsidP="009622B9">
      <w:pPr>
        <w:spacing w:line="480" w:lineRule="auto"/>
        <w:ind w:left="720" w:firstLine="720"/>
        <w:jc w:val="both"/>
        <w:rPr>
          <w:lang w:val="en-US"/>
        </w:rPr>
      </w:pPr>
      <w:sdt>
        <w:sdtPr>
          <w:rPr>
            <w:lang w:val="en-US"/>
          </w:rPr>
          <w:id w:val="128137517"/>
          <w:citation/>
        </w:sdtPr>
        <w:sdtContent>
          <w:r w:rsidR="009622B9" w:rsidRPr="009E5DB6">
            <w:rPr>
              <w:lang w:val="en-US"/>
            </w:rPr>
            <w:fldChar w:fldCharType="begin"/>
          </w:r>
          <w:r w:rsidR="009622B9" w:rsidRPr="009E5DB6">
            <w:rPr>
              <w:lang w:val="en-US"/>
            </w:rPr>
            <w:instrText xml:space="preserve"> CITATION Sul04 \l 1033 </w:instrText>
          </w:r>
          <w:r w:rsidR="009622B9" w:rsidRPr="009E5DB6">
            <w:rPr>
              <w:lang w:val="en-US"/>
            </w:rPr>
            <w:fldChar w:fldCharType="separate"/>
          </w:r>
          <w:r w:rsidR="003F4951">
            <w:rPr>
              <w:noProof/>
              <w:lang w:val="en-US"/>
            </w:rPr>
            <w:t>(Sularso, 2004)</w:t>
          </w:r>
          <w:r w:rsidR="009622B9" w:rsidRPr="009E5DB6">
            <w:rPr>
              <w:lang w:val="en-US"/>
            </w:rPr>
            <w:fldChar w:fldCharType="end"/>
          </w:r>
        </w:sdtContent>
      </w:sdt>
    </w:p>
    <w:p w14:paraId="20C051F2" w14:textId="77777777" w:rsidR="009622B9" w:rsidRPr="009E5DB6" w:rsidRDefault="009622B9" w:rsidP="009622B9">
      <w:pPr>
        <w:pStyle w:val="ListParagraph"/>
        <w:numPr>
          <w:ilvl w:val="0"/>
          <w:numId w:val="15"/>
        </w:numPr>
        <w:spacing w:line="480" w:lineRule="auto"/>
        <w:ind w:hanging="720"/>
        <w:jc w:val="both"/>
        <w:rPr>
          <w:lang w:val="en-US"/>
        </w:rPr>
      </w:pPr>
      <w:r w:rsidRPr="009E5DB6">
        <w:rPr>
          <w:lang w:val="en-US"/>
        </w:rPr>
        <w:t>Momen rencana :</w:t>
      </w:r>
    </w:p>
    <w:p w14:paraId="0D147B52" w14:textId="11A8E5A6" w:rsidR="009622B9" w:rsidRPr="009E5DB6" w:rsidRDefault="00903306" w:rsidP="00903306">
      <w:pPr>
        <w:tabs>
          <w:tab w:val="left" w:pos="1418"/>
          <w:tab w:val="left" w:leader="dot" w:pos="6237"/>
        </w:tabs>
        <w:spacing w:line="480" w:lineRule="auto"/>
        <w:jc w:val="both"/>
        <w:rPr>
          <w:lang w:val="en-US"/>
        </w:rPr>
      </w:pPr>
      <w:r>
        <w:rPr>
          <w:lang w:val="en-US"/>
        </w:rPr>
        <w:tab/>
      </w:r>
      <w:r w:rsidR="009622B9" w:rsidRPr="009E5DB6">
        <w:rPr>
          <w:lang w:val="en-US"/>
        </w:rPr>
        <w:t>T = (9,74 x 10</w:t>
      </w:r>
      <w:r w:rsidR="009622B9" w:rsidRPr="009E5DB6">
        <w:rPr>
          <w:vertAlign w:val="superscript"/>
          <w:lang w:val="en-US"/>
        </w:rPr>
        <w:t>5</w:t>
      </w:r>
      <w:r w:rsidR="009622B9" w:rsidRPr="009E5DB6">
        <w:rPr>
          <w:lang w:val="en-US"/>
        </w:rPr>
        <w:t xml:space="preserve"> x Pd ) / n </w:t>
      </w:r>
      <w:r>
        <w:rPr>
          <w:rFonts w:eastAsiaTheme="minorEastAsia"/>
          <w:lang w:val="en-US"/>
        </w:rPr>
        <w:tab/>
      </w:r>
      <w:r w:rsidR="007F395D">
        <w:rPr>
          <w:rFonts w:eastAsiaTheme="minorEastAsia"/>
          <w:lang w:val="en-US"/>
        </w:rPr>
        <w:t>(2.25</w:t>
      </w:r>
      <w:r w:rsidR="009622B9" w:rsidRPr="009E5DB6">
        <w:rPr>
          <w:rFonts w:eastAsiaTheme="minorEastAsia"/>
          <w:lang w:val="en-US"/>
        </w:rPr>
        <w:t>)</w:t>
      </w:r>
    </w:p>
    <w:p w14:paraId="65CBBA6D" w14:textId="77777777" w:rsidR="009622B9" w:rsidRPr="009E5DB6" w:rsidRDefault="009622B9" w:rsidP="009622B9">
      <w:pPr>
        <w:spacing w:line="480" w:lineRule="auto"/>
        <w:jc w:val="both"/>
        <w:rPr>
          <w:lang w:val="en-US"/>
        </w:rPr>
      </w:pPr>
      <w:r w:rsidRPr="009E5DB6">
        <w:rPr>
          <w:lang w:val="en-US"/>
        </w:rPr>
        <w:tab/>
        <w:t>Dimana,   T</w:t>
      </w:r>
      <w:r w:rsidRPr="009E5DB6">
        <w:rPr>
          <w:lang w:val="en-US"/>
        </w:rPr>
        <w:tab/>
        <w:t>: Momen Rencana (kg.mm)</w:t>
      </w:r>
    </w:p>
    <w:p w14:paraId="53BBC5EE" w14:textId="77777777" w:rsidR="009622B9" w:rsidRPr="009E5DB6" w:rsidRDefault="009622B9" w:rsidP="009622B9">
      <w:pPr>
        <w:spacing w:line="480" w:lineRule="auto"/>
        <w:jc w:val="both"/>
        <w:rPr>
          <w:lang w:val="en-US"/>
        </w:rPr>
      </w:pPr>
      <w:r w:rsidRPr="009E5DB6">
        <w:rPr>
          <w:lang w:val="en-US"/>
        </w:rPr>
        <w:tab/>
      </w:r>
      <w:r w:rsidRPr="009E5DB6">
        <w:rPr>
          <w:lang w:val="en-US"/>
        </w:rPr>
        <w:tab/>
        <w:t xml:space="preserve">     Pd</w:t>
      </w:r>
      <w:r w:rsidRPr="009E5DB6">
        <w:rPr>
          <w:lang w:val="en-US"/>
        </w:rPr>
        <w:tab/>
        <w:t>: Daya Rencana (kW)</w:t>
      </w:r>
    </w:p>
    <w:p w14:paraId="65A52F99" w14:textId="77777777" w:rsidR="009622B9" w:rsidRPr="009E5DB6" w:rsidRDefault="009622B9" w:rsidP="009622B9">
      <w:pPr>
        <w:spacing w:line="480" w:lineRule="auto"/>
        <w:jc w:val="both"/>
        <w:rPr>
          <w:lang w:val="en-US"/>
        </w:rPr>
      </w:pPr>
      <w:r w:rsidRPr="009E5DB6">
        <w:rPr>
          <w:lang w:val="en-US"/>
        </w:rPr>
        <w:tab/>
      </w:r>
      <w:r w:rsidRPr="009E5DB6">
        <w:rPr>
          <w:lang w:val="en-US"/>
        </w:rPr>
        <w:tab/>
        <w:t xml:space="preserve">     n</w:t>
      </w:r>
      <w:r w:rsidRPr="009E5DB6">
        <w:rPr>
          <w:lang w:val="en-US"/>
        </w:rPr>
        <w:tab/>
        <w:t>: Putaran mesin (rpm)</w:t>
      </w:r>
    </w:p>
    <w:p w14:paraId="1D2A4EF5" w14:textId="61AC910A" w:rsidR="009622B9" w:rsidRPr="009E5DB6" w:rsidRDefault="009622B9" w:rsidP="009622B9">
      <w:pPr>
        <w:spacing w:line="480" w:lineRule="auto"/>
        <w:jc w:val="both"/>
        <w:rPr>
          <w:lang w:val="en-US"/>
        </w:rPr>
      </w:pPr>
      <w:r w:rsidRPr="009E5DB6">
        <w:rPr>
          <w:lang w:val="en-US"/>
        </w:rPr>
        <w:tab/>
      </w:r>
      <w:r w:rsidRPr="009E5DB6">
        <w:rPr>
          <w:lang w:val="en-US"/>
        </w:rPr>
        <w:tab/>
      </w:r>
      <w:sdt>
        <w:sdtPr>
          <w:rPr>
            <w:lang w:val="en-US"/>
          </w:rPr>
          <w:id w:val="421694784"/>
          <w:citation/>
        </w:sdtPr>
        <w:sdtContent>
          <w:r w:rsidRPr="009E5DB6">
            <w:rPr>
              <w:lang w:val="en-US"/>
            </w:rPr>
            <w:fldChar w:fldCharType="begin"/>
          </w:r>
          <w:r w:rsidRPr="009E5DB6">
            <w:rPr>
              <w:lang w:val="en-US"/>
            </w:rPr>
            <w:instrText xml:space="preserve"> CITATION Sul04 \l 1033 </w:instrText>
          </w:r>
          <w:r w:rsidRPr="009E5DB6">
            <w:rPr>
              <w:lang w:val="en-US"/>
            </w:rPr>
            <w:fldChar w:fldCharType="separate"/>
          </w:r>
          <w:r w:rsidR="003F4951">
            <w:rPr>
              <w:noProof/>
              <w:lang w:val="en-US"/>
            </w:rPr>
            <w:t>(Sularso, 2004)</w:t>
          </w:r>
          <w:r w:rsidRPr="009E5DB6">
            <w:rPr>
              <w:lang w:val="en-US"/>
            </w:rPr>
            <w:fldChar w:fldCharType="end"/>
          </w:r>
        </w:sdtContent>
      </w:sdt>
    </w:p>
    <w:p w14:paraId="7B23C546" w14:textId="77777777" w:rsidR="009622B9" w:rsidRPr="009E5DB6" w:rsidRDefault="009622B9" w:rsidP="009622B9">
      <w:pPr>
        <w:pStyle w:val="ListParagraph"/>
        <w:numPr>
          <w:ilvl w:val="0"/>
          <w:numId w:val="15"/>
        </w:numPr>
        <w:spacing w:line="480" w:lineRule="auto"/>
        <w:ind w:hanging="720"/>
        <w:jc w:val="both"/>
        <w:rPr>
          <w:lang w:val="en-US"/>
        </w:rPr>
      </w:pPr>
      <w:r w:rsidRPr="009E5DB6">
        <w:rPr>
          <w:lang w:val="en-US"/>
        </w:rPr>
        <w:t>Keadaan Beban</w:t>
      </w:r>
    </w:p>
    <w:p w14:paraId="2653F815" w14:textId="77777777" w:rsidR="009622B9" w:rsidRPr="009E5DB6" w:rsidRDefault="009622B9" w:rsidP="009622B9">
      <w:pPr>
        <w:spacing w:line="480" w:lineRule="auto"/>
        <w:jc w:val="both"/>
        <w:rPr>
          <w:lang w:val="en-US"/>
        </w:rPr>
      </w:pPr>
      <w:r w:rsidRPr="009E5DB6">
        <w:rPr>
          <w:lang w:val="en-US"/>
        </w:rPr>
        <w:tab/>
      </w:r>
      <w:r w:rsidRPr="009E5DB6">
        <w:rPr>
          <w:lang w:val="en-US"/>
        </w:rPr>
        <w:tab/>
        <w:t xml:space="preserve">Momen Lentur </w:t>
      </w:r>
    </w:p>
    <w:p w14:paraId="7E60F599" w14:textId="77777777" w:rsidR="009622B9" w:rsidRPr="009E5DB6" w:rsidRDefault="009622B9" w:rsidP="009622B9">
      <w:pPr>
        <w:spacing w:line="480" w:lineRule="auto"/>
        <w:ind w:left="1440"/>
        <w:jc w:val="both"/>
        <w:rPr>
          <w:rFonts w:cs="Times New Roman"/>
          <w:szCs w:val="24"/>
        </w:rPr>
      </w:pPr>
      <m:oMath>
        <m:r>
          <m:rPr>
            <m:sty m:val="p"/>
          </m:rPr>
          <w:rPr>
            <w:rFonts w:ascii="Cambria Math" w:hAnsi="Cambria Math" w:cs="Times New Roman"/>
            <w:szCs w:val="24"/>
          </w:rPr>
          <w:sym w:font="Symbol" w:char="F0E5"/>
        </m:r>
        <m:sSub>
          <m:sSubPr>
            <m:ctrlPr>
              <w:rPr>
                <w:rFonts w:ascii="Cambria Math" w:hAnsi="Cambria Math" w:cs="Times New Roman"/>
                <w:szCs w:val="24"/>
              </w:rPr>
            </m:ctrlPr>
          </m:sSubPr>
          <m:e>
            <m:r>
              <m:rPr>
                <m:sty m:val="p"/>
              </m:rPr>
              <w:rPr>
                <w:rFonts w:ascii="Cambria Math" w:hAnsi="Cambria Math" w:cs="Times New Roman"/>
                <w:szCs w:val="24"/>
              </w:rPr>
              <m:t>M</m:t>
            </m:r>
          </m:e>
          <m:sub>
            <m:r>
              <m:rPr>
                <m:sty m:val="p"/>
              </m:rPr>
              <w:rPr>
                <w:rFonts w:ascii="Cambria Math" w:hAnsi="Cambria Math" w:cs="Times New Roman"/>
                <w:szCs w:val="24"/>
              </w:rPr>
              <m:t>A</m:t>
            </m:r>
          </m:sub>
        </m:sSub>
      </m:oMath>
      <w:r w:rsidRPr="009E5DB6">
        <w:rPr>
          <w:rFonts w:cs="Times New Roman"/>
          <w:szCs w:val="24"/>
        </w:rPr>
        <w:t xml:space="preserve">  =  0</w:t>
      </w:r>
    </w:p>
    <w:p w14:paraId="68BAE2B8" w14:textId="241DCC83" w:rsidR="009622B9" w:rsidRPr="009E5DB6" w:rsidRDefault="009622B9" w:rsidP="00E8387F">
      <w:pPr>
        <w:tabs>
          <w:tab w:val="left" w:leader="dot" w:pos="6237"/>
        </w:tabs>
        <w:spacing w:line="480" w:lineRule="auto"/>
        <w:ind w:left="1440"/>
        <w:jc w:val="both"/>
        <w:rPr>
          <w:rFonts w:cs="Times New Roman"/>
          <w:szCs w:val="24"/>
          <w:lang w:val="en-US"/>
        </w:rPr>
      </w:pPr>
      <w:r w:rsidRPr="009E5DB6">
        <w:rPr>
          <w:szCs w:val="24"/>
        </w:rPr>
        <w:t xml:space="preserve"> L</w:t>
      </w:r>
      <w:r w:rsidRPr="009E5DB6">
        <w:rPr>
          <w:szCs w:val="24"/>
          <w:vertAlign w:val="subscript"/>
        </w:rPr>
        <w:t>1</w:t>
      </w:r>
      <w:r w:rsidRPr="009E5DB6">
        <w:rPr>
          <w:szCs w:val="24"/>
        </w:rPr>
        <w:t xml:space="preserve"> . – RB . (L</w:t>
      </w:r>
      <w:r w:rsidRPr="009E5DB6">
        <w:rPr>
          <w:szCs w:val="24"/>
          <w:vertAlign w:val="subscript"/>
        </w:rPr>
        <w:t>1</w:t>
      </w:r>
      <w:r w:rsidRPr="009E5DB6">
        <w:rPr>
          <w:szCs w:val="24"/>
        </w:rPr>
        <w:t>+L</w:t>
      </w:r>
      <w:r w:rsidRPr="009E5DB6">
        <w:rPr>
          <w:szCs w:val="24"/>
          <w:vertAlign w:val="subscript"/>
        </w:rPr>
        <w:t>2</w:t>
      </w:r>
      <w:r w:rsidRPr="009E5DB6">
        <w:rPr>
          <w:szCs w:val="24"/>
        </w:rPr>
        <w:t>) = 0</w:t>
      </w:r>
      <w:r w:rsidRPr="009E5DB6">
        <w:rPr>
          <w:szCs w:val="24"/>
          <w:lang w:val="en-US"/>
        </w:rPr>
        <w:t xml:space="preserve"> </w:t>
      </w:r>
      <w:r w:rsidR="00E8387F">
        <w:rPr>
          <w:rFonts w:eastAsiaTheme="minorEastAsia"/>
          <w:lang w:val="en-US"/>
        </w:rPr>
        <w:tab/>
      </w:r>
      <w:r w:rsidR="007F395D">
        <w:rPr>
          <w:rFonts w:eastAsiaTheme="minorEastAsia"/>
          <w:lang w:val="en-US"/>
        </w:rPr>
        <w:t>(2.26</w:t>
      </w:r>
      <w:r w:rsidRPr="009E5DB6">
        <w:rPr>
          <w:rFonts w:eastAsiaTheme="minorEastAsia"/>
          <w:lang w:val="en-US"/>
        </w:rPr>
        <w:t>)</w:t>
      </w:r>
    </w:p>
    <w:p w14:paraId="64989BA9" w14:textId="77777777" w:rsidR="009622B9" w:rsidRPr="009E5DB6" w:rsidRDefault="009622B9" w:rsidP="009622B9">
      <w:pPr>
        <w:spacing w:line="480" w:lineRule="auto"/>
        <w:ind w:left="720" w:firstLine="720"/>
        <w:jc w:val="both"/>
        <w:rPr>
          <w:rFonts w:cs="Times New Roman"/>
          <w:szCs w:val="24"/>
        </w:rPr>
      </w:pPr>
      <w:r w:rsidRPr="009E5DB6">
        <w:rPr>
          <w:rFonts w:cs="Times New Roman"/>
          <w:szCs w:val="24"/>
        </w:rPr>
        <w:sym w:font="Symbol" w:char="F0E5"/>
      </w:r>
      <m:oMath>
        <m:sSub>
          <m:sSubPr>
            <m:ctrlPr>
              <w:rPr>
                <w:rFonts w:ascii="Cambria Math" w:hAnsi="Cambria Math" w:cs="Times New Roman"/>
                <w:szCs w:val="24"/>
              </w:rPr>
            </m:ctrlPr>
          </m:sSubPr>
          <m:e>
            <m:r>
              <m:rPr>
                <m:sty m:val="p"/>
              </m:rPr>
              <w:rPr>
                <w:rFonts w:ascii="Cambria Math" w:hAnsi="Cambria Math" w:cs="Times New Roman"/>
                <w:szCs w:val="24"/>
              </w:rPr>
              <m:t>M</m:t>
            </m:r>
          </m:e>
          <m:sub>
            <m:r>
              <m:rPr>
                <m:sty m:val="p"/>
              </m:rPr>
              <w:rPr>
                <w:rFonts w:ascii="Cambria Math" w:hAnsi="Cambria Math" w:cs="Times New Roman"/>
                <w:szCs w:val="24"/>
              </w:rPr>
              <m:t>B</m:t>
            </m:r>
          </m:sub>
        </m:sSub>
      </m:oMath>
      <w:r w:rsidRPr="009E5DB6">
        <w:rPr>
          <w:rFonts w:cs="Times New Roman"/>
          <w:szCs w:val="24"/>
        </w:rPr>
        <w:t xml:space="preserve">  =  0</w:t>
      </w:r>
    </w:p>
    <w:p w14:paraId="4D989509" w14:textId="4F1EF65B" w:rsidR="009622B9" w:rsidRPr="009E5DB6" w:rsidRDefault="009622B9" w:rsidP="00E8387F">
      <w:pPr>
        <w:tabs>
          <w:tab w:val="left" w:leader="dot" w:pos="6237"/>
        </w:tabs>
        <w:spacing w:line="480" w:lineRule="auto"/>
        <w:ind w:left="1440"/>
        <w:jc w:val="both"/>
        <w:rPr>
          <w:szCs w:val="24"/>
        </w:rPr>
      </w:pPr>
      <w:r w:rsidRPr="009E5DB6">
        <w:rPr>
          <w:szCs w:val="24"/>
        </w:rPr>
        <w:t>RA . (L</w:t>
      </w:r>
      <w:r w:rsidRPr="009E5DB6">
        <w:rPr>
          <w:szCs w:val="24"/>
          <w:vertAlign w:val="subscript"/>
        </w:rPr>
        <w:t>1</w:t>
      </w:r>
      <w:r w:rsidRPr="009E5DB6">
        <w:rPr>
          <w:szCs w:val="24"/>
        </w:rPr>
        <w:t>+L</w:t>
      </w:r>
      <w:r w:rsidRPr="009E5DB6">
        <w:rPr>
          <w:szCs w:val="24"/>
          <w:vertAlign w:val="subscript"/>
        </w:rPr>
        <w:t>2</w:t>
      </w:r>
      <w:r w:rsidRPr="009E5DB6">
        <w:rPr>
          <w:szCs w:val="24"/>
        </w:rPr>
        <w:t>) – P</w:t>
      </w:r>
      <w:r w:rsidRPr="009E5DB6">
        <w:rPr>
          <w:szCs w:val="24"/>
          <w:vertAlign w:val="subscript"/>
        </w:rPr>
        <w:t xml:space="preserve">1 </w:t>
      </w:r>
      <w:r w:rsidRPr="009E5DB6">
        <w:rPr>
          <w:szCs w:val="24"/>
        </w:rPr>
        <w:t>. L</w:t>
      </w:r>
      <w:r w:rsidRPr="009E5DB6">
        <w:rPr>
          <w:szCs w:val="24"/>
          <w:vertAlign w:val="subscript"/>
        </w:rPr>
        <w:t>2</w:t>
      </w:r>
      <w:r w:rsidR="00E8387F">
        <w:rPr>
          <w:szCs w:val="24"/>
        </w:rPr>
        <w:t xml:space="preserve"> = 0</w:t>
      </w:r>
      <w:r w:rsidR="00E8387F">
        <w:rPr>
          <w:szCs w:val="24"/>
          <w:lang w:val="en-US"/>
        </w:rPr>
        <w:tab/>
      </w:r>
      <w:r w:rsidR="007F395D">
        <w:rPr>
          <w:rFonts w:eastAsiaTheme="minorEastAsia"/>
          <w:lang w:val="en-US"/>
        </w:rPr>
        <w:t>(2.27</w:t>
      </w:r>
      <w:r w:rsidRPr="009E5DB6">
        <w:rPr>
          <w:rFonts w:eastAsiaTheme="minorEastAsia"/>
          <w:lang w:val="en-US"/>
        </w:rPr>
        <w:t>)</w:t>
      </w:r>
    </w:p>
    <w:p w14:paraId="719A50A9" w14:textId="02FDF83C" w:rsidR="009622B9" w:rsidRPr="009E5DB6" w:rsidRDefault="009622B9" w:rsidP="009622B9">
      <w:pPr>
        <w:spacing w:line="480" w:lineRule="auto"/>
        <w:jc w:val="both"/>
        <w:rPr>
          <w:lang w:val="en-US"/>
        </w:rPr>
      </w:pPr>
      <w:r w:rsidRPr="009E5DB6">
        <w:rPr>
          <w:lang w:val="en-US"/>
        </w:rPr>
        <w:tab/>
      </w:r>
      <w:r w:rsidRPr="009E5DB6">
        <w:rPr>
          <w:lang w:val="en-US"/>
        </w:rPr>
        <w:tab/>
      </w:r>
      <w:sdt>
        <w:sdtPr>
          <w:rPr>
            <w:lang w:val="en-US"/>
          </w:rPr>
          <w:id w:val="-1385556566"/>
          <w:citation/>
        </w:sdtPr>
        <w:sdtContent>
          <w:r w:rsidRPr="009E5DB6">
            <w:rPr>
              <w:lang w:val="en-US"/>
            </w:rPr>
            <w:fldChar w:fldCharType="begin"/>
          </w:r>
          <w:r w:rsidRPr="009E5DB6">
            <w:rPr>
              <w:lang w:val="en-US"/>
            </w:rPr>
            <w:instrText xml:space="preserve"> CITATION Sul04 \l 1033 </w:instrText>
          </w:r>
          <w:r w:rsidRPr="009E5DB6">
            <w:rPr>
              <w:lang w:val="en-US"/>
            </w:rPr>
            <w:fldChar w:fldCharType="separate"/>
          </w:r>
          <w:r w:rsidR="003F4951">
            <w:rPr>
              <w:noProof/>
              <w:lang w:val="en-US"/>
            </w:rPr>
            <w:t>(Sularso, 2004)</w:t>
          </w:r>
          <w:r w:rsidRPr="009E5DB6">
            <w:rPr>
              <w:lang w:val="en-US"/>
            </w:rPr>
            <w:fldChar w:fldCharType="end"/>
          </w:r>
        </w:sdtContent>
      </w:sdt>
    </w:p>
    <w:p w14:paraId="48154DCB" w14:textId="77777777" w:rsidR="009622B9" w:rsidRPr="009E5DB6" w:rsidRDefault="009622B9" w:rsidP="009622B9">
      <w:pPr>
        <w:pStyle w:val="ListParagraph"/>
        <w:numPr>
          <w:ilvl w:val="0"/>
          <w:numId w:val="15"/>
        </w:numPr>
        <w:spacing w:line="480" w:lineRule="auto"/>
        <w:ind w:hanging="720"/>
        <w:jc w:val="both"/>
        <w:rPr>
          <w:lang w:val="en-US"/>
        </w:rPr>
      </w:pPr>
      <w:r w:rsidRPr="009E5DB6">
        <w:rPr>
          <w:lang w:val="en-US"/>
        </w:rPr>
        <w:t>Menentukan bahan poros,faktor keamanan,  kekuatan tarik (kg/mm</w:t>
      </w:r>
      <w:r w:rsidRPr="009E5DB6">
        <w:rPr>
          <w:vertAlign w:val="superscript"/>
          <w:lang w:val="en-US"/>
        </w:rPr>
        <w:t>2</w:t>
      </w:r>
      <w:r w:rsidRPr="009E5DB6">
        <w:rPr>
          <w:lang w:val="en-US"/>
        </w:rPr>
        <w:t xml:space="preserve">), dan tegangan geser izin </w:t>
      </w:r>
    </w:p>
    <w:p w14:paraId="74563BE3" w14:textId="14C45F52" w:rsidR="009622B9" w:rsidRPr="009E5DB6" w:rsidRDefault="009622B9" w:rsidP="00E8387F">
      <w:pPr>
        <w:tabs>
          <w:tab w:val="left" w:leader="dot" w:pos="6237"/>
        </w:tabs>
        <w:spacing w:line="480" w:lineRule="auto"/>
        <w:ind w:left="1418"/>
        <w:jc w:val="both"/>
        <w:rPr>
          <w:lang w:val="en-US"/>
        </w:rPr>
      </w:pPr>
      <w:r w:rsidRPr="009E5DB6">
        <w:rPr>
          <w:sz w:val="28"/>
          <w:szCs w:val="24"/>
          <w:lang w:val="en-US"/>
        </w:rPr>
        <w:sym w:font="Symbol" w:char="F074"/>
      </w:r>
      <w:r w:rsidRPr="009E5DB6">
        <w:rPr>
          <w:vertAlign w:val="subscript"/>
          <w:lang w:val="en-US"/>
        </w:rPr>
        <w:t>ba</w:t>
      </w:r>
      <w:r w:rsidRPr="009E5DB6">
        <w:rPr>
          <w:lang w:val="en-US"/>
        </w:rPr>
        <w:t xml:space="preserve"> = </w:t>
      </w:r>
      <w:r w:rsidRPr="009E5DB6">
        <w:rPr>
          <w:lang w:val="en-US"/>
        </w:rPr>
        <w:sym w:font="Symbol" w:char="F073"/>
      </w:r>
      <w:r w:rsidRPr="009E5DB6">
        <w:rPr>
          <w:vertAlign w:val="subscript"/>
          <w:lang w:val="en-US"/>
        </w:rPr>
        <w:t xml:space="preserve">b </w:t>
      </w:r>
      <w:r w:rsidRPr="009E5DB6">
        <w:rPr>
          <w:lang w:val="en-US"/>
        </w:rPr>
        <w:t>/ (S</w:t>
      </w:r>
      <w:r w:rsidRPr="009E5DB6">
        <w:rPr>
          <w:vertAlign w:val="subscript"/>
          <w:lang w:val="en-US"/>
        </w:rPr>
        <w:t xml:space="preserve">f1 </w:t>
      </w:r>
      <w:r w:rsidRPr="009E5DB6">
        <w:rPr>
          <w:lang w:val="en-US"/>
        </w:rPr>
        <w:t>x S</w:t>
      </w:r>
      <w:r w:rsidRPr="009E5DB6">
        <w:rPr>
          <w:vertAlign w:val="subscript"/>
          <w:lang w:val="en-US"/>
        </w:rPr>
        <w:t xml:space="preserve">f2 </w:t>
      </w:r>
      <w:r w:rsidRPr="009E5DB6">
        <w:rPr>
          <w:lang w:val="en-US"/>
        </w:rPr>
        <w:t>)</w:t>
      </w:r>
      <w:r w:rsidR="00E8387F">
        <w:rPr>
          <w:rFonts w:eastAsiaTheme="minorEastAsia"/>
          <w:lang w:val="en-US"/>
        </w:rPr>
        <w:t xml:space="preserve"> </w:t>
      </w:r>
      <w:r w:rsidR="00E8387F">
        <w:rPr>
          <w:rFonts w:eastAsiaTheme="minorEastAsia"/>
          <w:lang w:val="en-US"/>
        </w:rPr>
        <w:tab/>
      </w:r>
      <w:r w:rsidR="007F395D">
        <w:rPr>
          <w:rFonts w:eastAsiaTheme="minorEastAsia"/>
          <w:lang w:val="en-US"/>
        </w:rPr>
        <w:t>(2.28</w:t>
      </w:r>
      <w:r w:rsidRPr="009E5DB6">
        <w:rPr>
          <w:rFonts w:eastAsiaTheme="minorEastAsia"/>
          <w:lang w:val="en-US"/>
        </w:rPr>
        <w:t>)</w:t>
      </w:r>
    </w:p>
    <w:p w14:paraId="2B4456D2" w14:textId="77777777" w:rsidR="009622B9" w:rsidRPr="009E5DB6" w:rsidRDefault="009622B9" w:rsidP="009622B9">
      <w:pPr>
        <w:spacing w:line="480" w:lineRule="auto"/>
        <w:ind w:left="720"/>
        <w:jc w:val="both"/>
        <w:rPr>
          <w:lang w:val="en-US"/>
        </w:rPr>
      </w:pPr>
      <w:r w:rsidRPr="009E5DB6">
        <w:rPr>
          <w:lang w:val="en-US"/>
        </w:rPr>
        <w:t xml:space="preserve">Dimana,  </w:t>
      </w:r>
      <w:r w:rsidRPr="009E5DB6">
        <w:rPr>
          <w:sz w:val="28"/>
          <w:szCs w:val="24"/>
          <w:lang w:val="en-US"/>
        </w:rPr>
        <w:sym w:font="Symbol" w:char="F074"/>
      </w:r>
      <w:r w:rsidRPr="009E5DB6">
        <w:rPr>
          <w:vertAlign w:val="subscript"/>
          <w:lang w:val="en-US"/>
        </w:rPr>
        <w:t xml:space="preserve">ba </w:t>
      </w:r>
      <w:r w:rsidRPr="009E5DB6">
        <w:rPr>
          <w:lang w:val="en-US"/>
        </w:rPr>
        <w:tab/>
        <w:t>: Tegangan geser izin (kg/mm</w:t>
      </w:r>
      <w:r w:rsidRPr="009E5DB6">
        <w:rPr>
          <w:vertAlign w:val="superscript"/>
          <w:lang w:val="en-US"/>
        </w:rPr>
        <w:t>2</w:t>
      </w:r>
      <w:r w:rsidRPr="009E5DB6">
        <w:rPr>
          <w:lang w:val="en-US"/>
        </w:rPr>
        <w:t>)</w:t>
      </w:r>
    </w:p>
    <w:p w14:paraId="77C38ABB" w14:textId="77777777" w:rsidR="009622B9" w:rsidRPr="009E5DB6" w:rsidRDefault="009622B9" w:rsidP="009622B9">
      <w:pPr>
        <w:spacing w:line="480" w:lineRule="auto"/>
        <w:ind w:left="720"/>
        <w:jc w:val="both"/>
        <w:rPr>
          <w:lang w:val="en-US"/>
        </w:rPr>
      </w:pPr>
      <w:r w:rsidRPr="009E5DB6">
        <w:rPr>
          <w:lang w:val="en-US"/>
        </w:rPr>
        <w:tab/>
        <w:t xml:space="preserve">     </w:t>
      </w:r>
      <w:r w:rsidRPr="009E5DB6">
        <w:rPr>
          <w:lang w:val="en-US"/>
        </w:rPr>
        <w:sym w:font="Symbol" w:char="F073"/>
      </w:r>
      <w:r w:rsidRPr="009E5DB6">
        <w:rPr>
          <w:lang w:val="en-US"/>
        </w:rPr>
        <w:t>b</w:t>
      </w:r>
      <w:r w:rsidRPr="009E5DB6">
        <w:rPr>
          <w:lang w:val="en-US"/>
        </w:rPr>
        <w:tab/>
        <w:t>:  Kekuatan tarik  (kg/mm</w:t>
      </w:r>
      <w:r w:rsidRPr="009E5DB6">
        <w:rPr>
          <w:vertAlign w:val="superscript"/>
          <w:lang w:val="en-US"/>
        </w:rPr>
        <w:t>2</w:t>
      </w:r>
      <w:r w:rsidRPr="009E5DB6">
        <w:rPr>
          <w:lang w:val="en-US"/>
        </w:rPr>
        <w:t>)</w:t>
      </w:r>
    </w:p>
    <w:p w14:paraId="23AE1CF9" w14:textId="77777777" w:rsidR="009622B9" w:rsidRPr="009E5DB6" w:rsidRDefault="009622B9" w:rsidP="009622B9">
      <w:pPr>
        <w:spacing w:line="480" w:lineRule="auto"/>
        <w:ind w:left="720"/>
        <w:jc w:val="both"/>
        <w:rPr>
          <w:lang w:val="en-US"/>
        </w:rPr>
      </w:pPr>
      <w:r w:rsidRPr="009E5DB6">
        <w:rPr>
          <w:lang w:val="en-US"/>
        </w:rPr>
        <w:tab/>
        <w:t xml:space="preserve">     Sf1 </w:t>
      </w:r>
      <w:r w:rsidRPr="009E5DB6">
        <w:rPr>
          <w:lang w:val="en-US"/>
        </w:rPr>
        <w:tab/>
        <w:t>:  Faktor Keamanan</w:t>
      </w:r>
    </w:p>
    <w:p w14:paraId="699A4BCE" w14:textId="77777777" w:rsidR="009622B9" w:rsidRPr="009E5DB6" w:rsidRDefault="009622B9" w:rsidP="009622B9">
      <w:pPr>
        <w:spacing w:line="480" w:lineRule="auto"/>
        <w:ind w:left="720"/>
        <w:jc w:val="both"/>
        <w:rPr>
          <w:lang w:val="en-US"/>
        </w:rPr>
      </w:pPr>
      <w:r w:rsidRPr="009E5DB6">
        <w:rPr>
          <w:lang w:val="en-US"/>
        </w:rPr>
        <w:tab/>
        <w:t xml:space="preserve">     Sf2</w:t>
      </w:r>
      <w:r w:rsidRPr="009E5DB6">
        <w:rPr>
          <w:lang w:val="en-US"/>
        </w:rPr>
        <w:tab/>
        <w:t>:</w:t>
      </w:r>
      <w:r w:rsidRPr="009E5DB6">
        <w:rPr>
          <w:vertAlign w:val="subscript"/>
          <w:lang w:val="en-US"/>
        </w:rPr>
        <w:t xml:space="preserve">  </w:t>
      </w:r>
      <w:r w:rsidRPr="009E5DB6">
        <w:rPr>
          <w:lang w:val="en-US"/>
        </w:rPr>
        <w:t>Faktor Keamanan</w:t>
      </w:r>
    </w:p>
    <w:p w14:paraId="5F5B0563" w14:textId="50992B4C" w:rsidR="009622B9" w:rsidRPr="009E5DB6" w:rsidRDefault="00000000" w:rsidP="009622B9">
      <w:pPr>
        <w:spacing w:line="480" w:lineRule="auto"/>
        <w:ind w:left="720"/>
        <w:jc w:val="both"/>
        <w:rPr>
          <w:lang w:val="en-US"/>
        </w:rPr>
      </w:pPr>
      <w:sdt>
        <w:sdtPr>
          <w:rPr>
            <w:lang w:val="en-US"/>
          </w:rPr>
          <w:id w:val="-1671639842"/>
          <w:citation/>
        </w:sdtPr>
        <w:sdtContent>
          <w:r w:rsidR="009622B9" w:rsidRPr="009E5DB6">
            <w:rPr>
              <w:lang w:val="en-US"/>
            </w:rPr>
            <w:fldChar w:fldCharType="begin"/>
          </w:r>
          <w:r w:rsidR="009622B9" w:rsidRPr="009E5DB6">
            <w:rPr>
              <w:lang w:val="en-US"/>
            </w:rPr>
            <w:instrText xml:space="preserve"> CITATION Sul04 \l 1033 </w:instrText>
          </w:r>
          <w:r w:rsidR="009622B9" w:rsidRPr="009E5DB6">
            <w:rPr>
              <w:lang w:val="en-US"/>
            </w:rPr>
            <w:fldChar w:fldCharType="separate"/>
          </w:r>
          <w:r w:rsidR="003F4951">
            <w:rPr>
              <w:noProof/>
              <w:lang w:val="en-US"/>
            </w:rPr>
            <w:t>(Sularso, 2004)</w:t>
          </w:r>
          <w:r w:rsidR="009622B9" w:rsidRPr="009E5DB6">
            <w:rPr>
              <w:lang w:val="en-US"/>
            </w:rPr>
            <w:fldChar w:fldCharType="end"/>
          </w:r>
        </w:sdtContent>
      </w:sdt>
    </w:p>
    <w:p w14:paraId="41EA81DA" w14:textId="77777777" w:rsidR="009622B9" w:rsidRPr="009E5DB6" w:rsidRDefault="009622B9" w:rsidP="009622B9">
      <w:pPr>
        <w:pStyle w:val="ListParagraph"/>
        <w:numPr>
          <w:ilvl w:val="0"/>
          <w:numId w:val="15"/>
        </w:numPr>
        <w:spacing w:line="480" w:lineRule="auto"/>
        <w:ind w:hanging="720"/>
        <w:jc w:val="both"/>
        <w:rPr>
          <w:lang w:val="en-US"/>
        </w:rPr>
      </w:pPr>
      <w:r w:rsidRPr="009E5DB6">
        <w:rPr>
          <w:lang w:val="en-US"/>
        </w:rPr>
        <w:t>Menghitung diameter poros</w:t>
      </w:r>
    </w:p>
    <w:p w14:paraId="5C846EB2" w14:textId="77777777" w:rsidR="009622B9" w:rsidRPr="009E5DB6" w:rsidRDefault="009622B9" w:rsidP="009622B9">
      <w:pPr>
        <w:spacing w:line="480" w:lineRule="auto"/>
        <w:ind w:left="720"/>
        <w:jc w:val="both"/>
      </w:pPr>
      <w:r w:rsidRPr="009E5DB6">
        <w:t>Untuk bahan yang liat seperti pada poros, dapat dipakai teori tegangan geser maksimum</w:t>
      </w:r>
    </w:p>
    <w:p w14:paraId="5F978F15" w14:textId="6467C938" w:rsidR="009622B9" w:rsidRDefault="009622B9" w:rsidP="00054CEF">
      <w:pPr>
        <w:tabs>
          <w:tab w:val="left" w:leader="dot" w:pos="6237"/>
        </w:tabs>
        <w:spacing w:line="480" w:lineRule="auto"/>
        <w:ind w:left="1418"/>
        <w:jc w:val="both"/>
        <w:rPr>
          <w:rFonts w:eastAsiaTheme="minorEastAsia"/>
          <w:lang w:val="en-US"/>
        </w:rPr>
      </w:pPr>
      <w:r w:rsidRPr="009E5DB6">
        <w:rPr>
          <w:sz w:val="28"/>
          <w:szCs w:val="24"/>
          <w:lang w:val="en-US"/>
        </w:rPr>
        <w:sym w:font="Symbol" w:char="F074"/>
      </w:r>
      <w:r w:rsidRPr="009E5DB6">
        <w:rPr>
          <w:sz w:val="28"/>
          <w:szCs w:val="24"/>
          <w:vertAlign w:val="subscript"/>
          <w:lang w:val="en-US"/>
        </w:rPr>
        <w:t>max = (</w:t>
      </w:r>
      <w:r w:rsidRPr="009E5DB6">
        <w:rPr>
          <w:lang w:val="en-US"/>
        </w:rPr>
        <w:t xml:space="preserve"> </w:t>
      </w:r>
      <m:oMath>
        <m:rad>
          <m:radPr>
            <m:degHide m:val="1"/>
            <m:ctrlPr>
              <w:rPr>
                <w:rFonts w:ascii="Cambria Math" w:hAnsi="Cambria Math"/>
                <w:i/>
                <w:lang w:val="en-US"/>
              </w:rPr>
            </m:ctrlPr>
          </m:radPr>
          <m:deg/>
          <m:e>
            <m:sSup>
              <m:sSupPr>
                <m:ctrlPr>
                  <w:rPr>
                    <w:rFonts w:ascii="Cambria Math" w:hAnsi="Cambria Math"/>
                    <w:i/>
                    <w:lang w:val="en-US"/>
                  </w:rPr>
                </m:ctrlPr>
              </m:sSupPr>
              <m:e>
                <m:r>
                  <m:rPr>
                    <m:sty m:val="p"/>
                  </m:rPr>
                  <w:rPr>
                    <w:rFonts w:ascii="Cambria Math" w:hAnsi="Cambria Math"/>
                    <w:lang w:val="en-US"/>
                  </w:rPr>
                  <w:sym w:font="Symbol" w:char="F073"/>
                </m:r>
                <m:r>
                  <m:rPr>
                    <m:sty m:val="p"/>
                  </m:rPr>
                  <w:rPr>
                    <w:rFonts w:ascii="Cambria Math" w:hAnsi="Cambria Math"/>
                    <w:lang w:val="en-US"/>
                  </w:rPr>
                  <m:t>b</m:t>
                </m:r>
              </m:e>
              <m:sup>
                <m:r>
                  <w:rPr>
                    <w:rFonts w:ascii="Cambria Math" w:hAnsi="Cambria Math"/>
                    <w:lang w:val="en-US"/>
                  </w:rPr>
                  <m:t>2</m:t>
                </m:r>
              </m:sup>
            </m:sSup>
            <m:r>
              <w:rPr>
                <w:rFonts w:ascii="Cambria Math" w:hAnsi="Cambria Math"/>
                <w:lang w:val="en-US"/>
              </w:rPr>
              <m:t>+</m:t>
            </m:r>
            <m:sSup>
              <m:sSupPr>
                <m:ctrlPr>
                  <w:rPr>
                    <w:rFonts w:ascii="Cambria Math" w:hAnsi="Cambria Math"/>
                    <w:i/>
                    <w:lang w:val="en-US"/>
                  </w:rPr>
                </m:ctrlPr>
              </m:sSupPr>
              <m:e>
                <m:r>
                  <w:rPr>
                    <w:rFonts w:ascii="Cambria Math" w:hAnsi="Cambria Math"/>
                    <w:lang w:val="en-US"/>
                  </w:rPr>
                  <m:t>4</m:t>
                </m:r>
                <m:r>
                  <m:rPr>
                    <m:sty m:val="p"/>
                  </m:rPr>
                  <w:rPr>
                    <w:rFonts w:ascii="Cambria Math" w:hAnsi="Cambria Math"/>
                    <w:sz w:val="28"/>
                    <w:szCs w:val="24"/>
                    <w:lang w:val="en-US"/>
                  </w:rPr>
                  <w:sym w:font="Symbol" w:char="F074"/>
                </m:r>
              </m:e>
              <m:sup>
                <m:r>
                  <w:rPr>
                    <w:rFonts w:ascii="Cambria Math" w:hAnsi="Cambria Math"/>
                    <w:lang w:val="en-US"/>
                  </w:rPr>
                  <m:t>2</m:t>
                </m:r>
              </m:sup>
            </m:sSup>
          </m:e>
        </m:rad>
      </m:oMath>
      <w:r w:rsidR="00054CEF">
        <w:rPr>
          <w:lang w:val="en-US"/>
        </w:rPr>
        <w:t xml:space="preserve"> ) / 2</w:t>
      </w:r>
      <w:r w:rsidR="00054CEF">
        <w:rPr>
          <w:lang w:val="en-US"/>
        </w:rPr>
        <w:tab/>
      </w:r>
      <w:r w:rsidR="007F395D">
        <w:rPr>
          <w:rFonts w:eastAsiaTheme="minorEastAsia"/>
          <w:lang w:val="en-US"/>
        </w:rPr>
        <w:t xml:space="preserve"> (2.29</w:t>
      </w:r>
      <w:r w:rsidRPr="009E5DB6">
        <w:rPr>
          <w:rFonts w:eastAsiaTheme="minorEastAsia"/>
          <w:lang w:val="en-US"/>
        </w:rPr>
        <w:t>)</w:t>
      </w:r>
    </w:p>
    <w:p w14:paraId="64E1AC78" w14:textId="039943DF" w:rsidR="00DC075D" w:rsidRPr="009E5DB6" w:rsidRDefault="00DC075D" w:rsidP="00DC075D">
      <w:pPr>
        <w:tabs>
          <w:tab w:val="left" w:pos="709"/>
          <w:tab w:val="left" w:leader="dot" w:pos="6237"/>
        </w:tabs>
        <w:spacing w:line="480" w:lineRule="auto"/>
        <w:jc w:val="both"/>
        <w:rPr>
          <w:lang w:val="en-US"/>
        </w:rPr>
      </w:pPr>
      <w:r>
        <w:rPr>
          <w:lang w:val="en-US"/>
        </w:rPr>
        <w:tab/>
      </w:r>
      <w:sdt>
        <w:sdtPr>
          <w:rPr>
            <w:lang w:val="en-US"/>
          </w:rPr>
          <w:id w:val="1726477770"/>
          <w:citation/>
        </w:sdtPr>
        <w:sdtContent>
          <w:r>
            <w:rPr>
              <w:lang w:val="en-US"/>
            </w:rPr>
            <w:fldChar w:fldCharType="begin"/>
          </w:r>
          <w:r>
            <w:rPr>
              <w:lang w:val="en-US"/>
            </w:rPr>
            <w:instrText xml:space="preserve"> CITATION Sul04 \l 1033 </w:instrText>
          </w:r>
          <w:r>
            <w:rPr>
              <w:lang w:val="en-US"/>
            </w:rPr>
            <w:fldChar w:fldCharType="separate"/>
          </w:r>
          <w:r w:rsidR="003F4951">
            <w:rPr>
              <w:noProof/>
              <w:lang w:val="en-US"/>
            </w:rPr>
            <w:t>(Sularso, 2004)</w:t>
          </w:r>
          <w:r>
            <w:rPr>
              <w:lang w:val="en-US"/>
            </w:rPr>
            <w:fldChar w:fldCharType="end"/>
          </w:r>
        </w:sdtContent>
      </w:sdt>
    </w:p>
    <w:p w14:paraId="54591276" w14:textId="77777777" w:rsidR="009622B9" w:rsidRPr="009E5DB6" w:rsidRDefault="009622B9" w:rsidP="009622B9">
      <w:pPr>
        <w:spacing w:line="480" w:lineRule="auto"/>
        <w:ind w:left="720"/>
        <w:jc w:val="both"/>
        <w:rPr>
          <w:lang w:val="en-US"/>
        </w:rPr>
      </w:pPr>
      <w:r w:rsidRPr="009E5DB6">
        <w:rPr>
          <w:lang w:val="en-US"/>
        </w:rPr>
        <w:t>Sehingga untuk menentukan diameter poros</w:t>
      </w:r>
    </w:p>
    <w:p w14:paraId="7826200A" w14:textId="6A6D29C4" w:rsidR="009622B9" w:rsidRDefault="009622B9" w:rsidP="00054CEF">
      <w:pPr>
        <w:tabs>
          <w:tab w:val="left" w:leader="dot" w:pos="6237"/>
        </w:tabs>
        <w:spacing w:line="480" w:lineRule="auto"/>
        <w:ind w:left="1418"/>
        <w:jc w:val="both"/>
        <w:rPr>
          <w:rFonts w:eastAsiaTheme="minorEastAsia"/>
          <w:lang w:val="en-US"/>
        </w:rPr>
      </w:pPr>
      <w:r w:rsidRPr="009E5DB6">
        <w:rPr>
          <w:sz w:val="28"/>
          <w:szCs w:val="24"/>
          <w:lang w:val="en-US"/>
        </w:rPr>
        <w:sym w:font="Symbol" w:char="F074"/>
      </w:r>
      <w:r w:rsidRPr="009E5DB6">
        <w:rPr>
          <w:sz w:val="28"/>
          <w:szCs w:val="24"/>
          <w:vertAlign w:val="subscript"/>
          <w:lang w:val="en-US"/>
        </w:rPr>
        <w:t xml:space="preserve">max </w:t>
      </w:r>
      <w:r w:rsidRPr="009E5DB6">
        <w:rPr>
          <w:lang w:val="en-GB"/>
        </w:rPr>
        <w:t>= 5,1/ d</w:t>
      </w:r>
      <w:r w:rsidRPr="009E5DB6">
        <w:rPr>
          <w:vertAlign w:val="subscript"/>
          <w:lang w:val="en-GB"/>
        </w:rPr>
        <w:t>s</w:t>
      </w:r>
      <w:r w:rsidRPr="009E5DB6">
        <w:rPr>
          <w:vertAlign w:val="superscript"/>
          <w:lang w:val="en-GB"/>
        </w:rPr>
        <w:t xml:space="preserve">3  </w:t>
      </w:r>
      <m:oMath>
        <m:rad>
          <m:radPr>
            <m:degHide m:val="1"/>
            <m:ctrlPr>
              <w:rPr>
                <w:rFonts w:ascii="Cambria Math" w:hAnsi="Cambria Math"/>
                <w:i/>
                <w:sz w:val="20"/>
                <w:szCs w:val="18"/>
                <w:lang w:val="en-US"/>
              </w:rPr>
            </m:ctrlPr>
          </m:radPr>
          <m:deg/>
          <m:e>
            <m:sSup>
              <m:sSupPr>
                <m:ctrlPr>
                  <w:rPr>
                    <w:rFonts w:ascii="Cambria Math" w:hAnsi="Cambria Math"/>
                    <w:i/>
                    <w:sz w:val="20"/>
                    <w:szCs w:val="18"/>
                    <w:lang w:val="en-US"/>
                  </w:rPr>
                </m:ctrlPr>
              </m:sSupPr>
              <m:e>
                <m:r>
                  <m:rPr>
                    <m:sty m:val="p"/>
                  </m:rPr>
                  <w:rPr>
                    <w:rFonts w:ascii="Cambria Math" w:hAnsi="Cambria Math"/>
                    <w:sz w:val="20"/>
                    <w:szCs w:val="18"/>
                    <w:lang w:val="en-US"/>
                  </w:rPr>
                  <m:t>(KmM)</m:t>
                </m:r>
              </m:e>
              <m:sup>
                <m:r>
                  <w:rPr>
                    <w:rFonts w:ascii="Cambria Math" w:hAnsi="Cambria Math"/>
                    <w:sz w:val="20"/>
                    <w:szCs w:val="18"/>
                    <w:lang w:val="en-US"/>
                  </w:rPr>
                  <m:t>2</m:t>
                </m:r>
              </m:sup>
            </m:sSup>
            <m:r>
              <w:rPr>
                <w:rFonts w:ascii="Cambria Math" w:hAnsi="Cambria Math"/>
                <w:sz w:val="20"/>
                <w:szCs w:val="18"/>
                <w:lang w:val="en-US"/>
              </w:rPr>
              <m:t>+</m:t>
            </m:r>
            <m:sSup>
              <m:sSupPr>
                <m:ctrlPr>
                  <w:rPr>
                    <w:rFonts w:ascii="Cambria Math" w:hAnsi="Cambria Math"/>
                    <w:i/>
                    <w:sz w:val="20"/>
                    <w:szCs w:val="18"/>
                    <w:lang w:val="en-US"/>
                  </w:rPr>
                </m:ctrlPr>
              </m:sSupPr>
              <m:e>
                <m:r>
                  <w:rPr>
                    <w:rFonts w:ascii="Cambria Math" w:hAnsi="Cambria Math"/>
                    <w:sz w:val="20"/>
                    <w:szCs w:val="18"/>
                    <w:lang w:val="en-US"/>
                  </w:rPr>
                  <m:t>(</m:t>
                </m:r>
                <m:r>
                  <m:rPr>
                    <m:sty m:val="p"/>
                  </m:rPr>
                  <w:rPr>
                    <w:rFonts w:ascii="Cambria Math" w:hAnsi="Cambria Math"/>
                    <w:sz w:val="20"/>
                    <w:szCs w:val="18"/>
                    <w:lang w:val="en-US"/>
                  </w:rPr>
                  <m:t>Kt</m:t>
                </m:r>
                <m:r>
                  <m:rPr>
                    <m:sty m:val="p"/>
                  </m:rPr>
                  <w:rPr>
                    <w:rFonts w:ascii="Cambria Math" w:hAnsi="Cambria Math"/>
                    <w:sz w:val="22"/>
                    <w:szCs w:val="20"/>
                    <w:lang w:val="en-US"/>
                  </w:rPr>
                  <m:t>T)</m:t>
                </m:r>
              </m:e>
              <m:sup>
                <m:r>
                  <w:rPr>
                    <w:rFonts w:ascii="Cambria Math" w:hAnsi="Cambria Math"/>
                    <w:sz w:val="20"/>
                    <w:szCs w:val="18"/>
                    <w:lang w:val="en-US"/>
                  </w:rPr>
                  <m:t>2</m:t>
                </m:r>
              </m:sup>
            </m:sSup>
          </m:e>
        </m:rad>
      </m:oMath>
      <w:r w:rsidRPr="009E5DB6">
        <w:rPr>
          <w:sz w:val="20"/>
          <w:szCs w:val="18"/>
          <w:lang w:val="en-US"/>
        </w:rPr>
        <w:t xml:space="preserve"> </w:t>
      </w:r>
      <w:r w:rsidR="00054CEF">
        <w:rPr>
          <w:rFonts w:eastAsiaTheme="minorEastAsia"/>
          <w:lang w:val="en-US"/>
        </w:rPr>
        <w:tab/>
      </w:r>
      <w:r w:rsidR="007F395D">
        <w:rPr>
          <w:rFonts w:eastAsiaTheme="minorEastAsia"/>
          <w:lang w:val="en-US"/>
        </w:rPr>
        <w:t>(2.30</w:t>
      </w:r>
      <w:r w:rsidRPr="009E5DB6">
        <w:rPr>
          <w:rFonts w:eastAsiaTheme="minorEastAsia"/>
          <w:lang w:val="en-US"/>
        </w:rPr>
        <w:t>)</w:t>
      </w:r>
    </w:p>
    <w:p w14:paraId="0218DBDE" w14:textId="44D5F5D1" w:rsidR="00DC075D" w:rsidRPr="009E5DB6" w:rsidRDefault="00DC075D" w:rsidP="00DC075D">
      <w:pPr>
        <w:tabs>
          <w:tab w:val="left" w:pos="709"/>
          <w:tab w:val="left" w:leader="dot" w:pos="6237"/>
        </w:tabs>
        <w:spacing w:line="480" w:lineRule="auto"/>
        <w:jc w:val="both"/>
        <w:rPr>
          <w:sz w:val="20"/>
          <w:szCs w:val="18"/>
          <w:lang w:val="en-US"/>
        </w:rPr>
      </w:pPr>
      <w:r>
        <w:rPr>
          <w:rFonts w:eastAsiaTheme="minorEastAsia"/>
          <w:lang w:val="en-US"/>
        </w:rPr>
        <w:tab/>
      </w:r>
      <w:sdt>
        <w:sdtPr>
          <w:rPr>
            <w:rFonts w:eastAsiaTheme="minorEastAsia"/>
            <w:lang w:val="en-US"/>
          </w:rPr>
          <w:id w:val="509869183"/>
          <w:citation/>
        </w:sdtPr>
        <w:sdtContent>
          <w:r>
            <w:rPr>
              <w:rFonts w:eastAsiaTheme="minorEastAsia"/>
              <w:lang w:val="en-US"/>
            </w:rPr>
            <w:fldChar w:fldCharType="begin"/>
          </w:r>
          <w:r>
            <w:rPr>
              <w:rFonts w:eastAsiaTheme="minorEastAsia"/>
              <w:lang w:val="en-US"/>
            </w:rPr>
            <w:instrText xml:space="preserve"> CITATION Sul04 \l 1033 </w:instrText>
          </w:r>
          <w:r>
            <w:rPr>
              <w:rFonts w:eastAsiaTheme="minorEastAsia"/>
              <w:lang w:val="en-US"/>
            </w:rPr>
            <w:fldChar w:fldCharType="separate"/>
          </w:r>
          <w:r w:rsidR="003F4951" w:rsidRPr="003F4951">
            <w:rPr>
              <w:rFonts w:eastAsiaTheme="minorEastAsia"/>
              <w:noProof/>
              <w:lang w:val="en-US"/>
            </w:rPr>
            <w:t>(Sularso, 2004)</w:t>
          </w:r>
          <w:r>
            <w:rPr>
              <w:rFonts w:eastAsiaTheme="minorEastAsia"/>
              <w:lang w:val="en-US"/>
            </w:rPr>
            <w:fldChar w:fldCharType="end"/>
          </w:r>
        </w:sdtContent>
      </w:sdt>
    </w:p>
    <w:p w14:paraId="69A82467" w14:textId="77777777" w:rsidR="009622B9" w:rsidRPr="009E5DB6" w:rsidRDefault="009622B9" w:rsidP="009622B9">
      <w:pPr>
        <w:spacing w:line="480" w:lineRule="auto"/>
        <w:ind w:left="720"/>
        <w:jc w:val="both"/>
        <w:rPr>
          <w:lang w:val="en-US"/>
        </w:rPr>
      </w:pPr>
      <w:r w:rsidRPr="009E5DB6">
        <w:rPr>
          <w:lang w:val="en-US"/>
        </w:rPr>
        <w:t>Maka dengan demikian ditentukan rumus untuk menghitung diameter poros adalah</w:t>
      </w:r>
    </w:p>
    <w:p w14:paraId="72897E86" w14:textId="085DF7F4" w:rsidR="009622B9" w:rsidRDefault="009622B9" w:rsidP="00054CEF">
      <w:pPr>
        <w:tabs>
          <w:tab w:val="left" w:leader="dot" w:pos="6237"/>
        </w:tabs>
        <w:spacing w:line="480" w:lineRule="auto"/>
        <w:ind w:left="1418"/>
        <w:jc w:val="both"/>
        <w:rPr>
          <w:rFonts w:eastAsiaTheme="minorEastAsia"/>
          <w:lang w:val="en-US"/>
        </w:rPr>
      </w:pPr>
      <w:r w:rsidRPr="009E5DB6">
        <w:rPr>
          <w:lang w:val="en-GB"/>
        </w:rPr>
        <w:t>d</w:t>
      </w:r>
      <w:r w:rsidRPr="009E5DB6">
        <w:rPr>
          <w:vertAlign w:val="subscript"/>
          <w:lang w:val="en-GB"/>
        </w:rPr>
        <w:t>s</w:t>
      </w:r>
      <w:r w:rsidRPr="009E5DB6">
        <w:rPr>
          <w:rFonts w:cs="Times New Roman"/>
          <w:vertAlign w:val="subscript"/>
          <w:lang w:val="en-GB"/>
        </w:rPr>
        <w:t xml:space="preserve"> </w:t>
      </w:r>
      <w:r w:rsidRPr="009E5DB6">
        <w:rPr>
          <w:rFonts w:cs="Times New Roman"/>
          <w:lang w:val="en-US"/>
        </w:rPr>
        <w:t>≥</w:t>
      </w:r>
      <w:r w:rsidRPr="009E5DB6">
        <w:rPr>
          <w:lang w:val="en-US"/>
        </w:rPr>
        <w:t xml:space="preserve"> [ 5,1 / </w:t>
      </w:r>
      <w:r w:rsidRPr="009E5DB6">
        <w:rPr>
          <w:sz w:val="28"/>
          <w:szCs w:val="24"/>
          <w:lang w:val="en-US"/>
        </w:rPr>
        <w:sym w:font="Symbol" w:char="F074"/>
      </w:r>
      <w:r w:rsidRPr="009E5DB6">
        <w:rPr>
          <w:sz w:val="28"/>
          <w:szCs w:val="24"/>
          <w:vertAlign w:val="subscript"/>
          <w:lang w:val="en-US"/>
        </w:rPr>
        <w:t xml:space="preserve">max  </w:t>
      </w:r>
      <m:oMath>
        <m:rad>
          <m:radPr>
            <m:degHide m:val="1"/>
            <m:ctrlPr>
              <w:rPr>
                <w:rFonts w:ascii="Cambria Math" w:hAnsi="Cambria Math"/>
                <w:i/>
                <w:sz w:val="20"/>
                <w:szCs w:val="18"/>
                <w:lang w:val="en-US"/>
              </w:rPr>
            </m:ctrlPr>
          </m:radPr>
          <m:deg/>
          <m:e>
            <m:sSup>
              <m:sSupPr>
                <m:ctrlPr>
                  <w:rPr>
                    <w:rFonts w:ascii="Cambria Math" w:hAnsi="Cambria Math"/>
                    <w:i/>
                    <w:sz w:val="20"/>
                    <w:szCs w:val="18"/>
                    <w:lang w:val="en-US"/>
                  </w:rPr>
                </m:ctrlPr>
              </m:sSupPr>
              <m:e>
                <m:r>
                  <m:rPr>
                    <m:sty m:val="p"/>
                  </m:rPr>
                  <w:rPr>
                    <w:rFonts w:ascii="Cambria Math" w:hAnsi="Cambria Math"/>
                    <w:sz w:val="20"/>
                    <w:szCs w:val="18"/>
                    <w:lang w:val="en-US"/>
                  </w:rPr>
                  <m:t>(KmM)</m:t>
                </m:r>
              </m:e>
              <m:sup>
                <m:r>
                  <w:rPr>
                    <w:rFonts w:ascii="Cambria Math" w:hAnsi="Cambria Math"/>
                    <w:sz w:val="20"/>
                    <w:szCs w:val="18"/>
                    <w:lang w:val="en-US"/>
                  </w:rPr>
                  <m:t>2</m:t>
                </m:r>
              </m:sup>
            </m:sSup>
            <m:r>
              <w:rPr>
                <w:rFonts w:ascii="Cambria Math" w:hAnsi="Cambria Math"/>
                <w:sz w:val="20"/>
                <w:szCs w:val="18"/>
                <w:lang w:val="en-US"/>
              </w:rPr>
              <m:t>+</m:t>
            </m:r>
            <m:sSup>
              <m:sSupPr>
                <m:ctrlPr>
                  <w:rPr>
                    <w:rFonts w:ascii="Cambria Math" w:hAnsi="Cambria Math"/>
                    <w:i/>
                    <w:sz w:val="20"/>
                    <w:szCs w:val="18"/>
                    <w:lang w:val="en-US"/>
                  </w:rPr>
                </m:ctrlPr>
              </m:sSupPr>
              <m:e>
                <m:r>
                  <w:rPr>
                    <w:rFonts w:ascii="Cambria Math" w:hAnsi="Cambria Math"/>
                    <w:sz w:val="20"/>
                    <w:szCs w:val="18"/>
                    <w:lang w:val="en-US"/>
                  </w:rPr>
                  <m:t>(</m:t>
                </m:r>
                <m:r>
                  <m:rPr>
                    <m:sty m:val="p"/>
                  </m:rPr>
                  <w:rPr>
                    <w:rFonts w:ascii="Cambria Math" w:hAnsi="Cambria Math"/>
                    <w:sz w:val="20"/>
                    <w:szCs w:val="18"/>
                    <w:lang w:val="en-US"/>
                  </w:rPr>
                  <m:t>Kt</m:t>
                </m:r>
                <m:r>
                  <m:rPr>
                    <m:sty m:val="p"/>
                  </m:rPr>
                  <w:rPr>
                    <w:rFonts w:ascii="Cambria Math" w:hAnsi="Cambria Math"/>
                    <w:sz w:val="22"/>
                    <w:szCs w:val="20"/>
                    <w:lang w:val="en-US"/>
                  </w:rPr>
                  <m:t>T)</m:t>
                </m:r>
              </m:e>
              <m:sup>
                <m:r>
                  <w:rPr>
                    <w:rFonts w:ascii="Cambria Math" w:hAnsi="Cambria Math"/>
                    <w:sz w:val="20"/>
                    <w:szCs w:val="18"/>
                    <w:lang w:val="en-US"/>
                  </w:rPr>
                  <m:t>2</m:t>
                </m:r>
              </m:sup>
            </m:sSup>
          </m:e>
        </m:rad>
      </m:oMath>
      <w:r w:rsidRPr="009E5DB6">
        <w:rPr>
          <w:sz w:val="20"/>
          <w:szCs w:val="18"/>
          <w:lang w:val="en-US"/>
        </w:rPr>
        <w:t xml:space="preserve">  ] </w:t>
      </w:r>
      <w:r w:rsidRPr="009E5DB6">
        <w:rPr>
          <w:sz w:val="20"/>
          <w:szCs w:val="18"/>
          <w:vertAlign w:val="superscript"/>
          <w:lang w:val="en-US"/>
        </w:rPr>
        <w:t xml:space="preserve">1/3 </w:t>
      </w:r>
      <w:r w:rsidR="00054CEF">
        <w:rPr>
          <w:rFonts w:eastAsiaTheme="minorEastAsia"/>
          <w:lang w:val="en-US"/>
        </w:rPr>
        <w:tab/>
      </w:r>
      <w:r w:rsidR="007F395D">
        <w:rPr>
          <w:rFonts w:eastAsiaTheme="minorEastAsia"/>
          <w:lang w:val="en-US"/>
        </w:rPr>
        <w:t>(2.31</w:t>
      </w:r>
      <w:r w:rsidRPr="009E5DB6">
        <w:rPr>
          <w:rFonts w:eastAsiaTheme="minorEastAsia"/>
          <w:lang w:val="en-US"/>
        </w:rPr>
        <w:t>)</w:t>
      </w:r>
    </w:p>
    <w:p w14:paraId="40064623" w14:textId="4C02916A" w:rsidR="00DC075D" w:rsidRPr="009E5DB6" w:rsidRDefault="00DC075D" w:rsidP="00DC075D">
      <w:pPr>
        <w:tabs>
          <w:tab w:val="left" w:pos="709"/>
          <w:tab w:val="left" w:leader="dot" w:pos="6237"/>
        </w:tabs>
        <w:spacing w:line="480" w:lineRule="auto"/>
        <w:jc w:val="both"/>
        <w:rPr>
          <w:sz w:val="20"/>
          <w:szCs w:val="18"/>
          <w:vertAlign w:val="superscript"/>
          <w:lang w:val="en-US"/>
        </w:rPr>
      </w:pPr>
      <w:r>
        <w:rPr>
          <w:rFonts w:eastAsiaTheme="minorEastAsia"/>
          <w:lang w:val="en-US"/>
        </w:rPr>
        <w:tab/>
      </w:r>
      <w:sdt>
        <w:sdtPr>
          <w:rPr>
            <w:rFonts w:eastAsiaTheme="minorEastAsia"/>
            <w:lang w:val="en-US"/>
          </w:rPr>
          <w:id w:val="1684557770"/>
          <w:citation/>
        </w:sdtPr>
        <w:sdtContent>
          <w:r>
            <w:rPr>
              <w:rFonts w:eastAsiaTheme="minorEastAsia"/>
              <w:lang w:val="en-US"/>
            </w:rPr>
            <w:fldChar w:fldCharType="begin"/>
          </w:r>
          <w:r>
            <w:rPr>
              <w:rFonts w:eastAsiaTheme="minorEastAsia"/>
              <w:lang w:val="en-US"/>
            </w:rPr>
            <w:instrText xml:space="preserve"> CITATION Sul04 \l 1033 </w:instrText>
          </w:r>
          <w:r>
            <w:rPr>
              <w:rFonts w:eastAsiaTheme="minorEastAsia"/>
              <w:lang w:val="en-US"/>
            </w:rPr>
            <w:fldChar w:fldCharType="separate"/>
          </w:r>
          <w:r w:rsidR="003F4951" w:rsidRPr="003F4951">
            <w:rPr>
              <w:rFonts w:eastAsiaTheme="minorEastAsia"/>
              <w:noProof/>
              <w:lang w:val="en-US"/>
            </w:rPr>
            <w:t>(Sularso, 2004)</w:t>
          </w:r>
          <w:r>
            <w:rPr>
              <w:rFonts w:eastAsiaTheme="minorEastAsia"/>
              <w:lang w:val="en-US"/>
            </w:rPr>
            <w:fldChar w:fldCharType="end"/>
          </w:r>
        </w:sdtContent>
      </w:sdt>
    </w:p>
    <w:p w14:paraId="1FC7C53B" w14:textId="77777777" w:rsidR="009622B9" w:rsidRPr="00FC0301" w:rsidRDefault="009622B9" w:rsidP="009622B9">
      <w:pPr>
        <w:pStyle w:val="ListParagraph"/>
        <w:numPr>
          <w:ilvl w:val="0"/>
          <w:numId w:val="15"/>
        </w:numPr>
        <w:spacing w:line="480" w:lineRule="auto"/>
        <w:jc w:val="both"/>
        <w:rPr>
          <w:lang w:val="en-US"/>
        </w:rPr>
      </w:pPr>
      <w:r>
        <w:rPr>
          <w:lang w:val="en-US"/>
        </w:rPr>
        <w:t>Menghitung defleksi puntiran</w:t>
      </w:r>
    </w:p>
    <w:p w14:paraId="4DE6274C" w14:textId="055F1D04" w:rsidR="009622B9" w:rsidRDefault="009622B9" w:rsidP="00054CEF">
      <w:pPr>
        <w:tabs>
          <w:tab w:val="left" w:leader="dot" w:pos="6237"/>
        </w:tabs>
        <w:spacing w:line="480" w:lineRule="auto"/>
        <w:ind w:left="1418"/>
        <w:jc w:val="both"/>
        <w:rPr>
          <w:rFonts w:eastAsiaTheme="minorEastAsia"/>
          <w:lang w:val="en-US"/>
        </w:rPr>
      </w:pPr>
      <w:r w:rsidRPr="009E5DB6">
        <w:rPr>
          <w:rFonts w:cs="Times New Roman"/>
          <w:lang w:val="en-US"/>
        </w:rPr>
        <w:t>ѳ</w:t>
      </w:r>
      <w:r w:rsidRPr="009E5DB6">
        <w:rPr>
          <w:lang w:val="en-US"/>
        </w:rPr>
        <w:t xml:space="preserve"> = 584 (Tl / Gd</w:t>
      </w:r>
      <w:r w:rsidRPr="009E5DB6">
        <w:rPr>
          <w:vertAlign w:val="subscript"/>
          <w:lang w:val="en-US"/>
        </w:rPr>
        <w:t>s</w:t>
      </w:r>
      <w:r w:rsidRPr="009E5DB6">
        <w:rPr>
          <w:vertAlign w:val="superscript"/>
          <w:lang w:val="en-US"/>
        </w:rPr>
        <w:t>4</w:t>
      </w:r>
      <w:r w:rsidRPr="009E5DB6">
        <w:rPr>
          <w:lang w:val="en-US"/>
        </w:rPr>
        <w:t xml:space="preserve"> )</w:t>
      </w:r>
      <w:r w:rsidR="007F395D">
        <w:rPr>
          <w:rFonts w:eastAsiaTheme="minorEastAsia"/>
          <w:lang w:val="en-US"/>
        </w:rPr>
        <w:t xml:space="preserve"> </w:t>
      </w:r>
      <w:r w:rsidR="00054CEF">
        <w:rPr>
          <w:rFonts w:eastAsiaTheme="minorEastAsia"/>
          <w:lang w:val="en-US"/>
        </w:rPr>
        <w:tab/>
      </w:r>
      <w:r w:rsidR="007F395D">
        <w:rPr>
          <w:rFonts w:eastAsiaTheme="minorEastAsia"/>
          <w:lang w:val="en-US"/>
        </w:rPr>
        <w:t>(2.32</w:t>
      </w:r>
      <w:r w:rsidRPr="009E5DB6">
        <w:rPr>
          <w:rFonts w:eastAsiaTheme="minorEastAsia"/>
          <w:lang w:val="en-US"/>
        </w:rPr>
        <w:t>)</w:t>
      </w:r>
    </w:p>
    <w:p w14:paraId="078A79BF" w14:textId="4FAF3F1F" w:rsidR="00DC075D" w:rsidRPr="009E5DB6" w:rsidRDefault="00DC075D" w:rsidP="00DC075D">
      <w:pPr>
        <w:tabs>
          <w:tab w:val="left" w:pos="709"/>
          <w:tab w:val="left" w:leader="dot" w:pos="6237"/>
        </w:tabs>
        <w:spacing w:line="480" w:lineRule="auto"/>
        <w:jc w:val="both"/>
        <w:rPr>
          <w:lang w:val="en-US"/>
        </w:rPr>
      </w:pPr>
      <w:r>
        <w:rPr>
          <w:rFonts w:eastAsiaTheme="minorEastAsia"/>
          <w:lang w:val="en-US"/>
        </w:rPr>
        <w:tab/>
      </w:r>
      <w:sdt>
        <w:sdtPr>
          <w:rPr>
            <w:rFonts w:eastAsiaTheme="minorEastAsia"/>
            <w:lang w:val="en-US"/>
          </w:rPr>
          <w:id w:val="528068742"/>
          <w:citation/>
        </w:sdtPr>
        <w:sdtContent>
          <w:r>
            <w:rPr>
              <w:rFonts w:eastAsiaTheme="minorEastAsia"/>
              <w:lang w:val="en-US"/>
            </w:rPr>
            <w:fldChar w:fldCharType="begin"/>
          </w:r>
          <w:r>
            <w:rPr>
              <w:rFonts w:eastAsiaTheme="minorEastAsia"/>
              <w:lang w:val="en-US"/>
            </w:rPr>
            <w:instrText xml:space="preserve"> CITATION Sul04 \l 1033 </w:instrText>
          </w:r>
          <w:r>
            <w:rPr>
              <w:rFonts w:eastAsiaTheme="minorEastAsia"/>
              <w:lang w:val="en-US"/>
            </w:rPr>
            <w:fldChar w:fldCharType="separate"/>
          </w:r>
          <w:r w:rsidR="003F4951" w:rsidRPr="003F4951">
            <w:rPr>
              <w:rFonts w:eastAsiaTheme="minorEastAsia"/>
              <w:noProof/>
              <w:lang w:val="en-US"/>
            </w:rPr>
            <w:t>(Sularso, 2004)</w:t>
          </w:r>
          <w:r>
            <w:rPr>
              <w:rFonts w:eastAsiaTheme="minorEastAsia"/>
              <w:lang w:val="en-US"/>
            </w:rPr>
            <w:fldChar w:fldCharType="end"/>
          </w:r>
        </w:sdtContent>
      </w:sdt>
    </w:p>
    <w:p w14:paraId="117E77A9" w14:textId="77777777" w:rsidR="009622B9" w:rsidRPr="00FC0301" w:rsidRDefault="009622B9" w:rsidP="009622B9">
      <w:pPr>
        <w:pStyle w:val="ListParagraph"/>
        <w:numPr>
          <w:ilvl w:val="0"/>
          <w:numId w:val="15"/>
        </w:numPr>
        <w:spacing w:line="480" w:lineRule="auto"/>
        <w:jc w:val="both"/>
        <w:rPr>
          <w:rFonts w:cs="Times New Roman"/>
          <w:lang w:val="en-US"/>
        </w:rPr>
      </w:pPr>
      <w:r w:rsidRPr="00FC0301">
        <w:rPr>
          <w:rFonts w:cs="Times New Roman"/>
          <w:lang w:val="en-US"/>
        </w:rPr>
        <w:t>Menghitung defleksi poros</w:t>
      </w:r>
    </w:p>
    <w:p w14:paraId="3BC15B32" w14:textId="3B922621" w:rsidR="009622B9" w:rsidRDefault="00054CEF" w:rsidP="00054CEF">
      <w:pPr>
        <w:tabs>
          <w:tab w:val="left" w:pos="1418"/>
          <w:tab w:val="left" w:leader="dot" w:pos="6237"/>
        </w:tabs>
        <w:spacing w:line="480" w:lineRule="auto"/>
        <w:ind w:left="159" w:right="154" w:firstLine="709"/>
        <w:jc w:val="both"/>
        <w:rPr>
          <w:rFonts w:cs="Times New Roman"/>
          <w:szCs w:val="24"/>
          <w:lang w:val="en-US"/>
        </w:rPr>
      </w:pPr>
      <w:r>
        <w:rPr>
          <w:rFonts w:cs="Times New Roman"/>
          <w:szCs w:val="24"/>
          <w:lang w:val="en-US"/>
        </w:rPr>
        <w:tab/>
      </w:r>
      <w:r w:rsidR="009622B9">
        <w:rPr>
          <w:rFonts w:cs="Times New Roman"/>
          <w:szCs w:val="24"/>
          <w:lang w:val="en-US"/>
        </w:rPr>
        <w:t>y</w:t>
      </w:r>
      <w:r w:rsidR="009622B9" w:rsidRPr="00C36387">
        <w:rPr>
          <w:rFonts w:cs="Times New Roman"/>
          <w:szCs w:val="24"/>
          <w:lang w:val="en-US"/>
        </w:rPr>
        <w:t xml:space="preserve"> </w:t>
      </w:r>
      <w:r w:rsidR="009622B9" w:rsidRPr="00C36387">
        <w:rPr>
          <w:rFonts w:cs="Times New Roman"/>
          <w:szCs w:val="24"/>
        </w:rPr>
        <w:t xml:space="preserve">= </w:t>
      </w:r>
      <w:r w:rsidR="009622B9" w:rsidRPr="00C36387">
        <w:rPr>
          <w:rFonts w:cs="Times New Roman"/>
          <w:szCs w:val="24"/>
          <w:lang w:val="en-US"/>
        </w:rPr>
        <w:t>584</w:t>
      </w:r>
      <w:r w:rsidR="009622B9" w:rsidRPr="00C36387">
        <w:rPr>
          <w:rFonts w:cs="Times New Roman"/>
          <w:szCs w:val="24"/>
        </w:rPr>
        <w:t xml:space="preserve"> </w:t>
      </w:r>
      <m:oMath>
        <m:f>
          <m:fPr>
            <m:ctrlPr>
              <w:rPr>
                <w:rFonts w:ascii="Cambria Math" w:hAnsi="Cambria Math" w:cs="Times New Roman"/>
                <w:i/>
                <w:sz w:val="32"/>
                <w:szCs w:val="24"/>
              </w:rPr>
            </m:ctrlPr>
          </m:fPr>
          <m:num>
            <m:r>
              <w:rPr>
                <w:rFonts w:ascii="Cambria Math" w:hAnsi="Cambria Math" w:cs="Times New Roman"/>
                <w:sz w:val="32"/>
                <w:szCs w:val="24"/>
              </w:rPr>
              <m:t>F.</m:t>
            </m:r>
            <m:sSup>
              <m:sSupPr>
                <m:ctrlPr>
                  <w:rPr>
                    <w:rFonts w:ascii="Cambria Math" w:hAnsi="Cambria Math" w:cs="Times New Roman"/>
                    <w:i/>
                    <w:sz w:val="32"/>
                    <w:szCs w:val="24"/>
                  </w:rPr>
                </m:ctrlPr>
              </m:sSupPr>
              <m:e>
                <m:sSub>
                  <m:sSubPr>
                    <m:ctrlPr>
                      <w:rPr>
                        <w:rFonts w:ascii="Cambria Math" w:hAnsi="Cambria Math" w:cs="Times New Roman"/>
                        <w:i/>
                        <w:sz w:val="32"/>
                        <w:szCs w:val="24"/>
                      </w:rPr>
                    </m:ctrlPr>
                  </m:sSubPr>
                  <m:e>
                    <m:r>
                      <w:rPr>
                        <w:rFonts w:ascii="Cambria Math" w:hAnsi="Cambria Math" w:cs="Times New Roman"/>
                        <w:sz w:val="32"/>
                        <w:szCs w:val="24"/>
                      </w:rPr>
                      <m:t>l</m:t>
                    </m:r>
                  </m:e>
                  <m:sub>
                    <m:r>
                      <w:rPr>
                        <w:rFonts w:ascii="Cambria Math" w:hAnsi="Cambria Math" w:cs="Times New Roman"/>
                        <w:sz w:val="32"/>
                        <w:szCs w:val="24"/>
                      </w:rPr>
                      <m:t>1</m:t>
                    </m:r>
                  </m:sub>
                </m:sSub>
              </m:e>
              <m:sup>
                <m:r>
                  <w:rPr>
                    <w:rFonts w:ascii="Cambria Math" w:hAnsi="Cambria Math" w:cs="Times New Roman"/>
                    <w:sz w:val="32"/>
                    <w:szCs w:val="24"/>
                  </w:rPr>
                  <m:t>2</m:t>
                </m:r>
              </m:sup>
            </m:sSup>
            <m:sSup>
              <m:sSupPr>
                <m:ctrlPr>
                  <w:rPr>
                    <w:rFonts w:ascii="Cambria Math" w:hAnsi="Cambria Math" w:cs="Times New Roman"/>
                    <w:i/>
                    <w:sz w:val="32"/>
                    <w:szCs w:val="24"/>
                  </w:rPr>
                </m:ctrlPr>
              </m:sSupPr>
              <m:e>
                <m:sSub>
                  <m:sSubPr>
                    <m:ctrlPr>
                      <w:rPr>
                        <w:rFonts w:ascii="Cambria Math" w:hAnsi="Cambria Math" w:cs="Times New Roman"/>
                        <w:i/>
                        <w:sz w:val="32"/>
                        <w:szCs w:val="24"/>
                      </w:rPr>
                    </m:ctrlPr>
                  </m:sSubPr>
                  <m:e>
                    <m:r>
                      <w:rPr>
                        <w:rFonts w:ascii="Cambria Math" w:hAnsi="Cambria Math" w:cs="Times New Roman"/>
                        <w:sz w:val="32"/>
                        <w:szCs w:val="24"/>
                      </w:rPr>
                      <m:t>l</m:t>
                    </m:r>
                  </m:e>
                  <m:sub>
                    <m:r>
                      <w:rPr>
                        <w:rFonts w:ascii="Cambria Math" w:hAnsi="Cambria Math" w:cs="Times New Roman"/>
                        <w:sz w:val="32"/>
                        <w:szCs w:val="24"/>
                      </w:rPr>
                      <m:t>2</m:t>
                    </m:r>
                  </m:sub>
                </m:sSub>
              </m:e>
              <m:sup>
                <m:r>
                  <w:rPr>
                    <w:rFonts w:ascii="Cambria Math" w:hAnsi="Cambria Math" w:cs="Times New Roman"/>
                    <w:sz w:val="32"/>
                    <w:szCs w:val="24"/>
                  </w:rPr>
                  <m:t>2</m:t>
                </m:r>
              </m:sup>
            </m:sSup>
          </m:num>
          <m:den>
            <m:sSup>
              <m:sSupPr>
                <m:ctrlPr>
                  <w:rPr>
                    <w:rFonts w:ascii="Cambria Math" w:hAnsi="Cambria Math" w:cs="Times New Roman"/>
                    <w:i/>
                    <w:sz w:val="32"/>
                    <w:szCs w:val="24"/>
                  </w:rPr>
                </m:ctrlPr>
              </m:sSupPr>
              <m:e>
                <m:r>
                  <w:rPr>
                    <w:rFonts w:ascii="Cambria Math" w:hAnsi="Cambria Math" w:cs="Times New Roman"/>
                    <w:sz w:val="32"/>
                    <w:szCs w:val="24"/>
                  </w:rPr>
                  <m:t>ds</m:t>
                </m:r>
              </m:e>
              <m:sup>
                <m:r>
                  <w:rPr>
                    <w:rFonts w:ascii="Cambria Math" w:hAnsi="Cambria Math" w:cs="Times New Roman"/>
                    <w:sz w:val="32"/>
                    <w:szCs w:val="24"/>
                  </w:rPr>
                  <m:t>4</m:t>
                </m:r>
              </m:sup>
            </m:sSup>
            <m:r>
              <w:rPr>
                <w:rFonts w:ascii="Cambria Math" w:hAnsi="Cambria Math" w:cs="Times New Roman"/>
                <w:sz w:val="32"/>
                <w:szCs w:val="24"/>
              </w:rPr>
              <m:t>.l</m:t>
            </m:r>
          </m:den>
        </m:f>
      </m:oMath>
      <w:r>
        <w:rPr>
          <w:rFonts w:cs="Times New Roman"/>
          <w:szCs w:val="24"/>
          <w:lang w:val="en-US"/>
        </w:rPr>
        <w:t xml:space="preserve"> </w:t>
      </w:r>
      <w:r>
        <w:rPr>
          <w:rFonts w:cs="Times New Roman"/>
          <w:szCs w:val="24"/>
          <w:lang w:val="en-US"/>
        </w:rPr>
        <w:tab/>
      </w:r>
      <w:r w:rsidR="007F395D">
        <w:rPr>
          <w:rFonts w:cs="Times New Roman"/>
          <w:szCs w:val="24"/>
          <w:lang w:val="en-US"/>
        </w:rPr>
        <w:t>(2.33)</w:t>
      </w:r>
    </w:p>
    <w:p w14:paraId="785E203D" w14:textId="77777777" w:rsidR="00054CEF" w:rsidRDefault="00054CEF" w:rsidP="00054CEF">
      <w:pPr>
        <w:tabs>
          <w:tab w:val="left" w:pos="1418"/>
          <w:tab w:val="left" w:pos="1843"/>
          <w:tab w:val="left" w:leader="dot" w:pos="6237"/>
        </w:tabs>
        <w:spacing w:line="480" w:lineRule="auto"/>
        <w:ind w:left="159" w:right="154" w:firstLine="709"/>
        <w:jc w:val="both"/>
        <w:rPr>
          <w:rFonts w:cs="Times New Roman"/>
          <w:szCs w:val="24"/>
          <w:lang w:val="en-US"/>
        </w:rPr>
      </w:pPr>
      <w:r>
        <w:rPr>
          <w:rFonts w:cs="Times New Roman"/>
          <w:szCs w:val="24"/>
          <w:lang w:val="en-US"/>
        </w:rPr>
        <w:t xml:space="preserve">Dimana : </w:t>
      </w:r>
      <w:r w:rsidR="009622B9">
        <w:rPr>
          <w:rFonts w:cs="Times New Roman"/>
          <w:szCs w:val="24"/>
          <w:lang w:val="en-US"/>
        </w:rPr>
        <w:t>y = Defleksi pada poros</w:t>
      </w:r>
    </w:p>
    <w:p w14:paraId="1DD90E6B" w14:textId="77777777" w:rsidR="00054CEF" w:rsidRDefault="00054CEF" w:rsidP="00054CEF">
      <w:pPr>
        <w:tabs>
          <w:tab w:val="left" w:pos="1418"/>
          <w:tab w:val="left" w:pos="1843"/>
          <w:tab w:val="left" w:leader="dot" w:pos="6237"/>
        </w:tabs>
        <w:spacing w:line="480" w:lineRule="auto"/>
        <w:ind w:left="159" w:right="154" w:firstLine="709"/>
        <w:jc w:val="both"/>
        <w:rPr>
          <w:rFonts w:cs="Times New Roman"/>
          <w:szCs w:val="24"/>
          <w:lang w:val="en-US"/>
        </w:rPr>
      </w:pPr>
      <w:r>
        <w:rPr>
          <w:rFonts w:cs="Times New Roman"/>
          <w:szCs w:val="24"/>
          <w:lang w:val="en-US"/>
        </w:rPr>
        <w:tab/>
      </w:r>
      <w:r>
        <w:rPr>
          <w:rFonts w:cs="Times New Roman"/>
          <w:szCs w:val="24"/>
          <w:lang w:val="en-US"/>
        </w:rPr>
        <w:tab/>
      </w:r>
      <w:r w:rsidR="009622B9">
        <w:rPr>
          <w:rFonts w:cs="Times New Roman"/>
          <w:szCs w:val="24"/>
          <w:lang w:val="en-US"/>
        </w:rPr>
        <w:t>F = Gay</w:t>
      </w:r>
      <w:r>
        <w:rPr>
          <w:rFonts w:cs="Times New Roman"/>
          <w:szCs w:val="24"/>
          <w:lang w:val="en-US"/>
        </w:rPr>
        <w:t>a beban</w:t>
      </w:r>
    </w:p>
    <w:p w14:paraId="5E15B067" w14:textId="77777777" w:rsidR="00054CEF" w:rsidRDefault="00054CEF" w:rsidP="00054CEF">
      <w:pPr>
        <w:tabs>
          <w:tab w:val="left" w:pos="1418"/>
          <w:tab w:val="left" w:pos="1843"/>
          <w:tab w:val="left" w:leader="dot" w:pos="6237"/>
        </w:tabs>
        <w:spacing w:line="480" w:lineRule="auto"/>
        <w:ind w:left="159" w:right="154" w:firstLine="709"/>
        <w:jc w:val="both"/>
        <w:rPr>
          <w:rFonts w:cs="Times New Roman"/>
          <w:szCs w:val="24"/>
          <w:lang w:val="en-US"/>
        </w:rPr>
      </w:pPr>
      <w:r>
        <w:rPr>
          <w:rFonts w:cs="Times New Roman"/>
          <w:szCs w:val="24"/>
          <w:lang w:val="en-US"/>
        </w:rPr>
        <w:tab/>
      </w:r>
      <w:r>
        <w:rPr>
          <w:rFonts w:cs="Times New Roman"/>
          <w:szCs w:val="24"/>
          <w:lang w:val="en-US"/>
        </w:rPr>
        <w:tab/>
        <w:t xml:space="preserve">l = Panjang poros </w:t>
      </w:r>
    </w:p>
    <w:p w14:paraId="4370713A" w14:textId="77777777" w:rsidR="00054CEF" w:rsidRDefault="00000000" w:rsidP="00054CEF">
      <w:pPr>
        <w:tabs>
          <w:tab w:val="left" w:pos="1418"/>
          <w:tab w:val="left" w:pos="1843"/>
          <w:tab w:val="left" w:leader="dot" w:pos="6237"/>
        </w:tabs>
        <w:spacing w:line="480" w:lineRule="auto"/>
        <w:ind w:left="159" w:right="154" w:firstLine="1684"/>
        <w:jc w:val="both"/>
        <w:rPr>
          <w:rFonts w:cs="Times New Roman"/>
          <w:szCs w:val="24"/>
          <w:lang w:val="en-US"/>
        </w:rPr>
      </w:pPr>
      <m:oMath>
        <m:sSub>
          <m:sSubPr>
            <m:ctrlPr>
              <w:rPr>
                <w:rFonts w:ascii="Cambria Math" w:hAnsi="Cambria Math"/>
                <w:i/>
                <w:lang w:val="en-US"/>
              </w:rPr>
            </m:ctrlPr>
          </m:sSubPr>
          <m:e>
            <m:r>
              <w:rPr>
                <w:rFonts w:ascii="Cambria Math" w:hAnsi="Cambria Math"/>
                <w:lang w:val="en-US"/>
              </w:rPr>
              <m:t>l</m:t>
            </m:r>
          </m:e>
          <m:sub>
            <m:r>
              <w:rPr>
                <w:rFonts w:ascii="Cambria Math" w:hAnsi="Cambria Math"/>
                <w:lang w:val="en-US"/>
              </w:rPr>
              <m:t>1</m:t>
            </m:r>
          </m:sub>
        </m:sSub>
        <m:sSub>
          <m:sSubPr>
            <m:ctrlPr>
              <w:rPr>
                <w:rFonts w:ascii="Cambria Math" w:hAnsi="Cambria Math"/>
                <w:i/>
                <w:lang w:val="en-US"/>
              </w:rPr>
            </m:ctrlPr>
          </m:sSubPr>
          <m:e>
            <m:r>
              <w:rPr>
                <w:rFonts w:ascii="Cambria Math" w:hAnsi="Cambria Math"/>
                <w:lang w:val="en-US"/>
              </w:rPr>
              <m:t>l</m:t>
            </m:r>
          </m:e>
          <m:sub>
            <m:r>
              <w:rPr>
                <w:rFonts w:ascii="Cambria Math" w:hAnsi="Cambria Math"/>
                <w:lang w:val="en-US"/>
              </w:rPr>
              <m:t>2</m:t>
            </m:r>
          </m:sub>
        </m:sSub>
      </m:oMath>
      <w:r w:rsidR="009622B9">
        <w:rPr>
          <w:lang w:val="en-US"/>
        </w:rPr>
        <w:t xml:space="preserve"> = Panjang poros pada penumpu</w:t>
      </w:r>
    </w:p>
    <w:p w14:paraId="173C0AD5" w14:textId="4BB49284" w:rsidR="009622B9" w:rsidRDefault="009622B9" w:rsidP="00054CEF">
      <w:pPr>
        <w:tabs>
          <w:tab w:val="left" w:pos="1418"/>
          <w:tab w:val="left" w:pos="1843"/>
          <w:tab w:val="left" w:leader="dot" w:pos="6237"/>
        </w:tabs>
        <w:spacing w:line="480" w:lineRule="auto"/>
        <w:ind w:left="159" w:right="154" w:firstLine="1684"/>
        <w:jc w:val="both"/>
        <w:rPr>
          <w:rFonts w:cs="Times New Roman"/>
          <w:szCs w:val="24"/>
          <w:lang w:val="en-US"/>
        </w:rPr>
      </w:pPr>
      <w:r>
        <w:rPr>
          <w:rFonts w:cs="Times New Roman"/>
          <w:szCs w:val="24"/>
          <w:lang w:val="en-US"/>
        </w:rPr>
        <w:t>Ds = Diameter poros rencana</w:t>
      </w:r>
    </w:p>
    <w:p w14:paraId="75785B3A" w14:textId="01A024A4" w:rsidR="009622B9" w:rsidRPr="00DB6AC5" w:rsidRDefault="00000000" w:rsidP="009622B9">
      <w:pPr>
        <w:spacing w:line="480" w:lineRule="auto"/>
        <w:ind w:left="159" w:right="154" w:firstLine="709"/>
        <w:jc w:val="both"/>
        <w:rPr>
          <w:rFonts w:cs="Times New Roman"/>
          <w:szCs w:val="24"/>
          <w:lang w:val="en-US"/>
        </w:rPr>
      </w:pPr>
      <w:sdt>
        <w:sdtPr>
          <w:rPr>
            <w:rFonts w:cs="Times New Roman"/>
            <w:szCs w:val="24"/>
            <w:lang w:val="en-US"/>
          </w:rPr>
          <w:id w:val="-743650948"/>
          <w:citation/>
        </w:sdtPr>
        <w:sdtContent>
          <w:r w:rsidR="009622B9">
            <w:rPr>
              <w:rFonts w:cs="Times New Roman"/>
              <w:szCs w:val="24"/>
              <w:lang w:val="en-US"/>
            </w:rPr>
            <w:fldChar w:fldCharType="begin"/>
          </w:r>
          <w:r w:rsidR="009622B9">
            <w:rPr>
              <w:rFonts w:cs="Times New Roman"/>
              <w:szCs w:val="24"/>
              <w:lang w:val="en-US"/>
            </w:rPr>
            <w:instrText xml:space="preserve"> CITATION Sul04 \l 1033 </w:instrText>
          </w:r>
          <w:r w:rsidR="009622B9">
            <w:rPr>
              <w:rFonts w:cs="Times New Roman"/>
              <w:szCs w:val="24"/>
              <w:lang w:val="en-US"/>
            </w:rPr>
            <w:fldChar w:fldCharType="separate"/>
          </w:r>
          <w:r w:rsidR="003F4951" w:rsidRPr="003F4951">
            <w:rPr>
              <w:rFonts w:cs="Times New Roman"/>
              <w:noProof/>
              <w:szCs w:val="24"/>
              <w:lang w:val="en-US"/>
            </w:rPr>
            <w:t>(Sularso, 2004)</w:t>
          </w:r>
          <w:r w:rsidR="009622B9">
            <w:rPr>
              <w:rFonts w:cs="Times New Roman"/>
              <w:szCs w:val="24"/>
              <w:lang w:val="en-US"/>
            </w:rPr>
            <w:fldChar w:fldCharType="end"/>
          </w:r>
        </w:sdtContent>
      </w:sdt>
    </w:p>
    <w:p w14:paraId="2550B5B6" w14:textId="77777777" w:rsidR="009622B9" w:rsidRPr="00FC0301" w:rsidRDefault="009622B9" w:rsidP="009622B9">
      <w:pPr>
        <w:pStyle w:val="ListParagraph"/>
        <w:numPr>
          <w:ilvl w:val="0"/>
          <w:numId w:val="15"/>
        </w:numPr>
        <w:spacing w:line="480" w:lineRule="auto"/>
        <w:jc w:val="both"/>
        <w:rPr>
          <w:lang w:val="en-US"/>
        </w:rPr>
      </w:pPr>
      <w:r w:rsidRPr="00FC0301">
        <w:rPr>
          <w:lang w:val="en-US"/>
        </w:rPr>
        <w:t>Menentukan Putaran kritis</w:t>
      </w:r>
    </w:p>
    <w:p w14:paraId="44A42DF2" w14:textId="40281073" w:rsidR="007F395D" w:rsidRDefault="00762EB0" w:rsidP="00762EB0">
      <w:pPr>
        <w:pStyle w:val="ListParagraph"/>
        <w:tabs>
          <w:tab w:val="left" w:pos="1418"/>
          <w:tab w:val="left" w:leader="dot" w:pos="6237"/>
        </w:tabs>
        <w:spacing w:line="480" w:lineRule="auto"/>
        <w:jc w:val="both"/>
        <w:rPr>
          <w:lang w:val="en-US"/>
        </w:rPr>
      </w:pPr>
      <w:r>
        <w:rPr>
          <w:sz w:val="28"/>
          <w:lang w:val="en-US"/>
        </w:rPr>
        <w:tab/>
      </w:r>
      <m:oMath>
        <m:sSub>
          <m:sSubPr>
            <m:ctrlPr>
              <w:rPr>
                <w:rFonts w:ascii="Cambria Math" w:hAnsi="Cambria Math"/>
                <w:i/>
                <w:sz w:val="28"/>
                <w:lang w:val="en-US"/>
              </w:rPr>
            </m:ctrlPr>
          </m:sSubPr>
          <m:e>
            <m:r>
              <w:rPr>
                <w:rFonts w:ascii="Cambria Math" w:hAnsi="Cambria Math"/>
                <w:sz w:val="28"/>
                <w:lang w:val="en-US"/>
              </w:rPr>
              <m:t>N</m:t>
            </m:r>
          </m:e>
          <m:sub>
            <m:r>
              <w:rPr>
                <w:rFonts w:ascii="Cambria Math" w:hAnsi="Cambria Math"/>
                <w:sz w:val="28"/>
                <w:lang w:val="en-US"/>
              </w:rPr>
              <m:t>cn</m:t>
            </m:r>
          </m:sub>
        </m:sSub>
        <m:r>
          <w:rPr>
            <w:rFonts w:ascii="Cambria Math" w:hAnsi="Cambria Math"/>
            <w:sz w:val="28"/>
            <w:lang w:val="en-US"/>
          </w:rPr>
          <m:t xml:space="preserve">= </m:t>
        </m:r>
        <m:f>
          <m:fPr>
            <m:ctrlPr>
              <w:rPr>
                <w:rFonts w:ascii="Cambria Math" w:hAnsi="Cambria Math"/>
                <w:i/>
                <w:sz w:val="28"/>
                <w:lang w:val="en-US"/>
              </w:rPr>
            </m:ctrlPr>
          </m:fPr>
          <m:num>
            <m:sSubSup>
              <m:sSubSupPr>
                <m:ctrlPr>
                  <w:rPr>
                    <w:rFonts w:ascii="Cambria Math" w:hAnsi="Cambria Math"/>
                    <w:i/>
                    <w:sz w:val="28"/>
                    <w:lang w:val="en-US"/>
                  </w:rPr>
                </m:ctrlPr>
              </m:sSubSupPr>
              <m:e>
                <m:r>
                  <w:rPr>
                    <w:rFonts w:ascii="Cambria Math" w:hAnsi="Cambria Math"/>
                    <w:sz w:val="28"/>
                    <w:lang w:val="en-US"/>
                  </w:rPr>
                  <m:t>d</m:t>
                </m:r>
              </m:e>
              <m:sub>
                <m:r>
                  <w:rPr>
                    <w:rFonts w:ascii="Cambria Math" w:hAnsi="Cambria Math"/>
                    <w:sz w:val="28"/>
                    <w:lang w:val="en-US"/>
                  </w:rPr>
                  <m:t>s</m:t>
                </m:r>
              </m:sub>
              <m:sup>
                <m:r>
                  <w:rPr>
                    <w:rFonts w:ascii="Cambria Math" w:hAnsi="Cambria Math"/>
                    <w:sz w:val="28"/>
                    <w:lang w:val="en-US"/>
                  </w:rPr>
                  <m:t>2</m:t>
                </m:r>
              </m:sup>
            </m:sSubSup>
            <m:r>
              <w:rPr>
                <w:rFonts w:ascii="Cambria Math" w:hAnsi="Cambria Math"/>
                <w:sz w:val="28"/>
                <w:lang w:val="en-US"/>
              </w:rPr>
              <m:t xml:space="preserve"> </m:t>
            </m:r>
            <m:rad>
              <m:radPr>
                <m:degHide m:val="1"/>
                <m:ctrlPr>
                  <w:rPr>
                    <w:rFonts w:ascii="Cambria Math" w:hAnsi="Cambria Math"/>
                    <w:i/>
                    <w:sz w:val="28"/>
                    <w:lang w:val="en-US"/>
                  </w:rPr>
                </m:ctrlPr>
              </m:radPr>
              <m:deg/>
              <m:e>
                <m:f>
                  <m:fPr>
                    <m:ctrlPr>
                      <w:rPr>
                        <w:rFonts w:ascii="Cambria Math" w:hAnsi="Cambria Math"/>
                        <w:i/>
                        <w:sz w:val="28"/>
                        <w:lang w:val="en-US"/>
                      </w:rPr>
                    </m:ctrlPr>
                  </m:fPr>
                  <m:num>
                    <m:r>
                      <w:rPr>
                        <w:rFonts w:ascii="Cambria Math" w:hAnsi="Cambria Math"/>
                        <w:sz w:val="28"/>
                        <w:lang w:val="en-US"/>
                      </w:rPr>
                      <m:t>l</m:t>
                    </m:r>
                  </m:num>
                  <m:den>
                    <m:r>
                      <w:rPr>
                        <w:rFonts w:ascii="Cambria Math" w:hAnsi="Cambria Math"/>
                        <w:sz w:val="28"/>
                        <w:lang w:val="en-US"/>
                      </w:rPr>
                      <m:t>W</m:t>
                    </m:r>
                  </m:den>
                </m:f>
              </m:e>
            </m:rad>
          </m:num>
          <m:den>
            <m:sSub>
              <m:sSubPr>
                <m:ctrlPr>
                  <w:rPr>
                    <w:rFonts w:ascii="Cambria Math" w:hAnsi="Cambria Math"/>
                    <w:i/>
                    <w:sz w:val="28"/>
                    <w:lang w:val="en-US"/>
                  </w:rPr>
                </m:ctrlPr>
              </m:sSubPr>
              <m:e>
                <m:r>
                  <w:rPr>
                    <w:rFonts w:ascii="Cambria Math" w:hAnsi="Cambria Math"/>
                    <w:sz w:val="28"/>
                    <w:lang w:val="en-US"/>
                  </w:rPr>
                  <m:t>l</m:t>
                </m:r>
              </m:e>
              <m:sub>
                <m:r>
                  <w:rPr>
                    <w:rFonts w:ascii="Cambria Math" w:hAnsi="Cambria Math"/>
                    <w:sz w:val="28"/>
                    <w:lang w:val="en-US"/>
                  </w:rPr>
                  <m:t>1</m:t>
                </m:r>
              </m:sub>
            </m:sSub>
            <m:sSub>
              <m:sSubPr>
                <m:ctrlPr>
                  <w:rPr>
                    <w:rFonts w:ascii="Cambria Math" w:hAnsi="Cambria Math"/>
                    <w:i/>
                    <w:sz w:val="28"/>
                    <w:lang w:val="en-US"/>
                  </w:rPr>
                </m:ctrlPr>
              </m:sSubPr>
              <m:e>
                <m:r>
                  <w:rPr>
                    <w:rFonts w:ascii="Cambria Math" w:hAnsi="Cambria Math"/>
                    <w:sz w:val="28"/>
                    <w:lang w:val="en-US"/>
                  </w:rPr>
                  <m:t>l</m:t>
                </m:r>
              </m:e>
              <m:sub>
                <m:r>
                  <w:rPr>
                    <w:rFonts w:ascii="Cambria Math" w:hAnsi="Cambria Math"/>
                    <w:sz w:val="28"/>
                    <w:lang w:val="en-US"/>
                  </w:rPr>
                  <m:t>2</m:t>
                </m:r>
              </m:sub>
            </m:sSub>
          </m:den>
        </m:f>
      </m:oMath>
      <w:r>
        <w:rPr>
          <w:lang w:val="en-US"/>
        </w:rPr>
        <w:tab/>
      </w:r>
      <w:r w:rsidR="007F395D" w:rsidRPr="007F395D">
        <w:rPr>
          <w:lang w:val="en-US"/>
        </w:rPr>
        <w:t>(2.34)</w:t>
      </w:r>
    </w:p>
    <w:p w14:paraId="7A3216EB" w14:textId="77777777" w:rsidR="00762EB0" w:rsidRDefault="00762EB0" w:rsidP="00762EB0">
      <w:pPr>
        <w:pStyle w:val="ListParagraph"/>
        <w:tabs>
          <w:tab w:val="left" w:pos="1418"/>
          <w:tab w:val="left" w:pos="1843"/>
          <w:tab w:val="left" w:leader="dot" w:pos="6237"/>
        </w:tabs>
        <w:spacing w:line="480" w:lineRule="auto"/>
        <w:jc w:val="both"/>
        <w:rPr>
          <w:lang w:val="en-US"/>
        </w:rPr>
      </w:pPr>
      <w:r>
        <w:rPr>
          <w:lang w:val="en-US"/>
        </w:rPr>
        <w:t>Dimana :</w:t>
      </w:r>
      <w:r>
        <w:rPr>
          <w:lang w:val="en-US"/>
        </w:rPr>
        <w:tab/>
      </w:r>
      <m:oMath>
        <m:sSub>
          <m:sSubPr>
            <m:ctrlPr>
              <w:rPr>
                <w:rFonts w:ascii="Cambria Math" w:hAnsi="Cambria Math"/>
                <w:i/>
                <w:lang w:val="en-US"/>
              </w:rPr>
            </m:ctrlPr>
          </m:sSubPr>
          <m:e>
            <m:r>
              <w:rPr>
                <w:rFonts w:ascii="Cambria Math" w:hAnsi="Cambria Math"/>
                <w:lang w:val="en-US"/>
              </w:rPr>
              <m:t>N</m:t>
            </m:r>
          </m:e>
          <m:sub>
            <m:r>
              <w:rPr>
                <w:rFonts w:ascii="Cambria Math" w:hAnsi="Cambria Math"/>
                <w:lang w:val="en-US"/>
              </w:rPr>
              <m:t xml:space="preserve">cn </m:t>
            </m:r>
          </m:sub>
        </m:sSub>
      </m:oMath>
      <w:r w:rsidR="009622B9">
        <w:rPr>
          <w:lang w:val="en-US"/>
        </w:rPr>
        <w:t>= Putaran kritis pada beban n</w:t>
      </w:r>
    </w:p>
    <w:p w14:paraId="5A96902F" w14:textId="77777777" w:rsidR="00762EB0" w:rsidRDefault="00762EB0" w:rsidP="00762EB0">
      <w:pPr>
        <w:pStyle w:val="ListParagraph"/>
        <w:tabs>
          <w:tab w:val="left" w:pos="1418"/>
          <w:tab w:val="left" w:pos="1843"/>
          <w:tab w:val="left" w:leader="dot" w:pos="6237"/>
        </w:tabs>
        <w:spacing w:line="480" w:lineRule="auto"/>
        <w:jc w:val="both"/>
        <w:rPr>
          <w:lang w:val="en-US"/>
        </w:rPr>
      </w:pPr>
      <w:r>
        <w:rPr>
          <w:lang w:val="en-US"/>
        </w:rPr>
        <w:tab/>
      </w:r>
      <w:r>
        <w:rPr>
          <w:lang w:val="en-US"/>
        </w:rPr>
        <w:tab/>
      </w:r>
      <w:r w:rsidR="009622B9">
        <w:rPr>
          <w:lang w:val="en-US"/>
        </w:rPr>
        <w:t>Ds = Diameter poros</w:t>
      </w:r>
    </w:p>
    <w:p w14:paraId="27C7C952" w14:textId="77777777" w:rsidR="00762EB0" w:rsidRDefault="00762EB0" w:rsidP="00762EB0">
      <w:pPr>
        <w:pStyle w:val="ListParagraph"/>
        <w:tabs>
          <w:tab w:val="left" w:pos="1418"/>
          <w:tab w:val="left" w:pos="1843"/>
          <w:tab w:val="left" w:leader="dot" w:pos="6237"/>
        </w:tabs>
        <w:spacing w:line="480" w:lineRule="auto"/>
        <w:jc w:val="both"/>
        <w:rPr>
          <w:lang w:val="en-US"/>
        </w:rPr>
      </w:pPr>
      <w:r>
        <w:rPr>
          <w:lang w:val="en-US"/>
        </w:rPr>
        <w:tab/>
      </w:r>
      <w:r>
        <w:rPr>
          <w:lang w:val="en-US"/>
        </w:rPr>
        <w:tab/>
      </w:r>
      <w:r w:rsidR="009622B9">
        <w:rPr>
          <w:lang w:val="en-US"/>
        </w:rPr>
        <w:t>l = Panjang poros</w:t>
      </w:r>
    </w:p>
    <w:p w14:paraId="58D432BD" w14:textId="36830C88" w:rsidR="009622B9" w:rsidRPr="00762EB0" w:rsidRDefault="00000000" w:rsidP="00762EB0">
      <w:pPr>
        <w:pStyle w:val="ListParagraph"/>
        <w:tabs>
          <w:tab w:val="left" w:pos="1418"/>
          <w:tab w:val="left" w:leader="dot" w:pos="6237"/>
        </w:tabs>
        <w:spacing w:line="480" w:lineRule="auto"/>
        <w:ind w:left="709" w:firstLine="1134"/>
        <w:jc w:val="both"/>
        <w:rPr>
          <w:lang w:val="en-US"/>
        </w:rPr>
      </w:pPr>
      <m:oMath>
        <m:sSub>
          <m:sSubPr>
            <m:ctrlPr>
              <w:rPr>
                <w:rFonts w:ascii="Cambria Math" w:hAnsi="Cambria Math"/>
                <w:i/>
                <w:lang w:val="en-US"/>
              </w:rPr>
            </m:ctrlPr>
          </m:sSubPr>
          <m:e>
            <m:r>
              <w:rPr>
                <w:rFonts w:ascii="Cambria Math" w:hAnsi="Cambria Math"/>
                <w:lang w:val="en-US"/>
              </w:rPr>
              <m:t>l</m:t>
            </m:r>
          </m:e>
          <m:sub>
            <m:r>
              <w:rPr>
                <w:rFonts w:ascii="Cambria Math" w:hAnsi="Cambria Math"/>
                <w:lang w:val="en-US"/>
              </w:rPr>
              <m:t>1</m:t>
            </m:r>
          </m:sub>
        </m:sSub>
        <m:sSub>
          <m:sSubPr>
            <m:ctrlPr>
              <w:rPr>
                <w:rFonts w:ascii="Cambria Math" w:hAnsi="Cambria Math"/>
                <w:i/>
                <w:lang w:val="en-US"/>
              </w:rPr>
            </m:ctrlPr>
          </m:sSubPr>
          <m:e>
            <m:r>
              <w:rPr>
                <w:rFonts w:ascii="Cambria Math" w:hAnsi="Cambria Math"/>
                <w:lang w:val="en-US"/>
              </w:rPr>
              <m:t>l</m:t>
            </m:r>
          </m:e>
          <m:sub>
            <m:r>
              <w:rPr>
                <w:rFonts w:ascii="Cambria Math" w:hAnsi="Cambria Math"/>
                <w:lang w:val="en-US"/>
              </w:rPr>
              <m:t>2</m:t>
            </m:r>
          </m:sub>
        </m:sSub>
      </m:oMath>
      <w:r w:rsidR="009622B9" w:rsidRPr="00762EB0">
        <w:rPr>
          <w:lang w:val="en-US"/>
        </w:rPr>
        <w:t xml:space="preserve"> = Panjang poros pada penumpu</w:t>
      </w:r>
    </w:p>
    <w:p w14:paraId="5FAB5F1D" w14:textId="4FB38B7E" w:rsidR="009622B9" w:rsidRDefault="00762EB0" w:rsidP="00762EB0">
      <w:pPr>
        <w:tabs>
          <w:tab w:val="left" w:pos="1843"/>
        </w:tabs>
        <w:spacing w:line="480" w:lineRule="auto"/>
        <w:jc w:val="both"/>
        <w:rPr>
          <w:lang w:val="en-US"/>
        </w:rPr>
      </w:pPr>
      <w:r>
        <w:rPr>
          <w:lang w:val="en-US"/>
        </w:rPr>
        <w:tab/>
      </w:r>
      <w:r w:rsidR="009622B9">
        <w:rPr>
          <w:lang w:val="en-US"/>
        </w:rPr>
        <w:t xml:space="preserve">W = Berat beban </w:t>
      </w:r>
    </w:p>
    <w:p w14:paraId="4C6CCF4D" w14:textId="77777777" w:rsidR="009622B9" w:rsidRPr="005B75A6" w:rsidRDefault="009622B9" w:rsidP="009622B9">
      <w:pPr>
        <w:spacing w:line="480" w:lineRule="auto"/>
        <w:jc w:val="both"/>
        <w:rPr>
          <w:lang w:val="en-US"/>
        </w:rPr>
      </w:pPr>
      <w:r>
        <w:rPr>
          <w:lang w:val="en-US"/>
        </w:rPr>
        <w:tab/>
        <w:t xml:space="preserve">Putaran kritis total dapat dihitung dengan : </w:t>
      </w:r>
    </w:p>
    <w:p w14:paraId="30609652" w14:textId="353DE28F" w:rsidR="007F395D" w:rsidRPr="00322570" w:rsidRDefault="00762EB0" w:rsidP="00762EB0">
      <w:pPr>
        <w:tabs>
          <w:tab w:val="left" w:pos="1418"/>
          <w:tab w:val="left" w:leader="dot" w:pos="6237"/>
        </w:tabs>
        <w:spacing w:line="480" w:lineRule="auto"/>
        <w:ind w:left="720"/>
        <w:jc w:val="both"/>
        <w:rPr>
          <w:lang w:val="en-US"/>
        </w:rPr>
      </w:pPr>
      <w:r>
        <w:rPr>
          <w:sz w:val="28"/>
          <w:lang w:val="en-US"/>
        </w:rPr>
        <w:tab/>
      </w:r>
      <m:oMath>
        <m:f>
          <m:fPr>
            <m:ctrlPr>
              <w:rPr>
                <w:rFonts w:ascii="Cambria Math" w:hAnsi="Cambria Math"/>
                <w:i/>
                <w:sz w:val="28"/>
                <w:lang w:val="en-US"/>
              </w:rPr>
            </m:ctrlPr>
          </m:fPr>
          <m:num>
            <m:r>
              <w:rPr>
                <w:rFonts w:ascii="Cambria Math" w:hAnsi="Cambria Math"/>
                <w:sz w:val="28"/>
                <w:lang w:val="en-US"/>
              </w:rPr>
              <m:t>1</m:t>
            </m:r>
          </m:num>
          <m:den>
            <m:sSubSup>
              <m:sSubSupPr>
                <m:ctrlPr>
                  <w:rPr>
                    <w:rFonts w:ascii="Cambria Math" w:hAnsi="Cambria Math"/>
                    <w:i/>
                    <w:sz w:val="28"/>
                    <w:lang w:val="en-US"/>
                  </w:rPr>
                </m:ctrlPr>
              </m:sSubSupPr>
              <m:e>
                <m:r>
                  <w:rPr>
                    <w:rFonts w:ascii="Cambria Math" w:hAnsi="Cambria Math"/>
                    <w:sz w:val="28"/>
                    <w:lang w:val="en-US"/>
                  </w:rPr>
                  <m:t>Nc</m:t>
                </m:r>
              </m:e>
              <m:sub>
                <m:r>
                  <w:rPr>
                    <w:rFonts w:ascii="Cambria Math" w:hAnsi="Cambria Math"/>
                    <w:sz w:val="28"/>
                    <w:lang w:val="en-US"/>
                  </w:rPr>
                  <m:t>0</m:t>
                </m:r>
              </m:sub>
              <m:sup>
                <m:r>
                  <w:rPr>
                    <w:rFonts w:ascii="Cambria Math" w:hAnsi="Cambria Math"/>
                    <w:sz w:val="28"/>
                    <w:lang w:val="en-US"/>
                  </w:rPr>
                  <m:t>2</m:t>
                </m:r>
              </m:sup>
            </m:sSubSup>
          </m:den>
        </m:f>
        <m:r>
          <w:rPr>
            <w:rFonts w:ascii="Cambria Math" w:hAnsi="Cambria Math"/>
            <w:sz w:val="28"/>
            <w:lang w:val="en-US"/>
          </w:rPr>
          <m:t xml:space="preserve">   = </m:t>
        </m:r>
        <m:f>
          <m:fPr>
            <m:ctrlPr>
              <w:rPr>
                <w:rFonts w:ascii="Cambria Math" w:hAnsi="Cambria Math"/>
                <w:i/>
                <w:sz w:val="28"/>
                <w:lang w:val="en-US"/>
              </w:rPr>
            </m:ctrlPr>
          </m:fPr>
          <m:num>
            <m:r>
              <w:rPr>
                <w:rFonts w:ascii="Cambria Math" w:hAnsi="Cambria Math"/>
                <w:sz w:val="28"/>
                <w:lang w:val="en-US"/>
              </w:rPr>
              <m:t>1</m:t>
            </m:r>
          </m:num>
          <m:den>
            <m:sSubSup>
              <m:sSubSupPr>
                <m:ctrlPr>
                  <w:rPr>
                    <w:rFonts w:ascii="Cambria Math" w:hAnsi="Cambria Math"/>
                    <w:i/>
                    <w:sz w:val="28"/>
                    <w:lang w:val="en-US"/>
                  </w:rPr>
                </m:ctrlPr>
              </m:sSubSupPr>
              <m:e>
                <m:r>
                  <w:rPr>
                    <w:rFonts w:ascii="Cambria Math" w:hAnsi="Cambria Math"/>
                    <w:sz w:val="28"/>
                    <w:lang w:val="en-US"/>
                  </w:rPr>
                  <m:t>Nc</m:t>
                </m:r>
              </m:e>
              <m:sub>
                <m:r>
                  <w:rPr>
                    <w:rFonts w:ascii="Cambria Math" w:hAnsi="Cambria Math"/>
                    <w:sz w:val="28"/>
                    <w:lang w:val="en-US"/>
                  </w:rPr>
                  <m:t>1</m:t>
                </m:r>
              </m:sub>
              <m:sup>
                <m:r>
                  <w:rPr>
                    <w:rFonts w:ascii="Cambria Math" w:hAnsi="Cambria Math"/>
                    <w:sz w:val="28"/>
                    <w:lang w:val="en-US"/>
                  </w:rPr>
                  <m:t>2</m:t>
                </m:r>
              </m:sup>
            </m:sSubSup>
          </m:den>
        </m:f>
        <m:r>
          <w:rPr>
            <w:rFonts w:ascii="Cambria Math" w:hAnsi="Cambria Math"/>
            <w:sz w:val="28"/>
            <w:lang w:val="en-US"/>
          </w:rPr>
          <m:t xml:space="preserve">+ </m:t>
        </m:r>
        <m:f>
          <m:fPr>
            <m:ctrlPr>
              <w:rPr>
                <w:rFonts w:ascii="Cambria Math" w:hAnsi="Cambria Math"/>
                <w:i/>
                <w:sz w:val="28"/>
                <w:lang w:val="en-US"/>
              </w:rPr>
            </m:ctrlPr>
          </m:fPr>
          <m:num>
            <m:r>
              <w:rPr>
                <w:rFonts w:ascii="Cambria Math" w:hAnsi="Cambria Math"/>
                <w:sz w:val="28"/>
                <w:lang w:val="en-US"/>
              </w:rPr>
              <m:t>1</m:t>
            </m:r>
          </m:num>
          <m:den>
            <m:sSubSup>
              <m:sSubSupPr>
                <m:ctrlPr>
                  <w:rPr>
                    <w:rFonts w:ascii="Cambria Math" w:hAnsi="Cambria Math"/>
                    <w:i/>
                    <w:sz w:val="28"/>
                    <w:lang w:val="en-US"/>
                  </w:rPr>
                </m:ctrlPr>
              </m:sSubSupPr>
              <m:e>
                <m:r>
                  <w:rPr>
                    <w:rFonts w:ascii="Cambria Math" w:hAnsi="Cambria Math"/>
                    <w:sz w:val="28"/>
                    <w:lang w:val="en-US"/>
                  </w:rPr>
                  <m:t>Nc</m:t>
                </m:r>
              </m:e>
              <m:sub>
                <m:r>
                  <w:rPr>
                    <w:rFonts w:ascii="Cambria Math" w:hAnsi="Cambria Math"/>
                    <w:sz w:val="28"/>
                    <w:lang w:val="en-US"/>
                  </w:rPr>
                  <m:t>2</m:t>
                </m:r>
              </m:sub>
              <m:sup>
                <m:r>
                  <w:rPr>
                    <w:rFonts w:ascii="Cambria Math" w:hAnsi="Cambria Math"/>
                    <w:sz w:val="28"/>
                    <w:lang w:val="en-US"/>
                  </w:rPr>
                  <m:t>2</m:t>
                </m:r>
              </m:sup>
            </m:sSubSup>
          </m:den>
        </m:f>
      </m:oMath>
      <w:r w:rsidR="007F395D" w:rsidRPr="00322570">
        <w:rPr>
          <w:sz w:val="28"/>
          <w:lang w:val="en-US"/>
        </w:rPr>
        <w:t xml:space="preserve">  </w:t>
      </w:r>
      <w:r>
        <w:rPr>
          <w:lang w:val="en-US"/>
        </w:rPr>
        <w:tab/>
      </w:r>
      <w:r w:rsidR="007F395D">
        <w:rPr>
          <w:lang w:val="en-US"/>
        </w:rPr>
        <w:t>(2.35)</w:t>
      </w:r>
    </w:p>
    <w:p w14:paraId="56E1F36B" w14:textId="24ED190D" w:rsidR="009622B9" w:rsidRDefault="00000000" w:rsidP="009622B9">
      <w:pPr>
        <w:spacing w:line="480" w:lineRule="auto"/>
        <w:ind w:firstLine="567"/>
        <w:jc w:val="both"/>
        <w:rPr>
          <w:lang w:val="en-US"/>
        </w:rPr>
      </w:pPr>
      <w:sdt>
        <w:sdtPr>
          <w:rPr>
            <w:lang w:val="en-US"/>
          </w:rPr>
          <w:id w:val="-1459033144"/>
          <w:citation/>
        </w:sdtPr>
        <w:sdtContent>
          <w:r w:rsidR="009622B9">
            <w:rPr>
              <w:lang w:val="en-US"/>
            </w:rPr>
            <w:fldChar w:fldCharType="begin"/>
          </w:r>
          <w:r w:rsidR="009622B9">
            <w:rPr>
              <w:lang w:val="en-US"/>
            </w:rPr>
            <w:instrText xml:space="preserve"> CITATION Sul04 \l 1033 </w:instrText>
          </w:r>
          <w:r w:rsidR="009622B9">
            <w:rPr>
              <w:lang w:val="en-US"/>
            </w:rPr>
            <w:fldChar w:fldCharType="separate"/>
          </w:r>
          <w:r w:rsidR="003F4951">
            <w:rPr>
              <w:noProof/>
              <w:lang w:val="en-US"/>
            </w:rPr>
            <w:t>(Sularso, 2004)</w:t>
          </w:r>
          <w:r w:rsidR="009622B9">
            <w:rPr>
              <w:lang w:val="en-US"/>
            </w:rPr>
            <w:fldChar w:fldCharType="end"/>
          </w:r>
        </w:sdtContent>
      </w:sdt>
    </w:p>
    <w:p w14:paraId="35442CA2" w14:textId="77777777" w:rsidR="009622B9" w:rsidRDefault="009622B9" w:rsidP="009622B9">
      <w:pPr>
        <w:spacing w:line="480" w:lineRule="auto"/>
        <w:ind w:firstLine="567"/>
        <w:jc w:val="both"/>
        <w:rPr>
          <w:lang w:val="en-US"/>
        </w:rPr>
      </w:pPr>
      <w:r>
        <w:rPr>
          <w:lang w:val="en-US"/>
        </w:rPr>
        <w:t>Dengan demikian dapat ditentukan ukuran poros yang akan digunakan.</w:t>
      </w:r>
    </w:p>
    <w:p w14:paraId="2AFFF3A4" w14:textId="2CACBD22" w:rsidR="00893CDC" w:rsidRPr="00E70538" w:rsidRDefault="00330759" w:rsidP="00E70538">
      <w:pPr>
        <w:pStyle w:val="Heading3"/>
        <w:ind w:left="709"/>
        <w:rPr>
          <w:lang w:val="en-US"/>
        </w:rPr>
      </w:pPr>
      <w:r>
        <w:rPr>
          <w:lang w:val="en-US"/>
        </w:rPr>
        <w:t xml:space="preserve">   </w:t>
      </w:r>
      <w:bookmarkStart w:id="164" w:name="_Toc107363735"/>
      <w:r w:rsidR="00893CDC">
        <w:rPr>
          <w:lang w:val="en-US"/>
        </w:rPr>
        <w:t>Perencanaan Kopling</w:t>
      </w:r>
      <w:bookmarkEnd w:id="163"/>
      <w:bookmarkEnd w:id="164"/>
    </w:p>
    <w:p w14:paraId="38329459" w14:textId="6B6A13C1" w:rsidR="00893CDC" w:rsidRDefault="00893CDC" w:rsidP="00893CDC">
      <w:pPr>
        <w:spacing w:line="480" w:lineRule="auto"/>
        <w:ind w:firstLine="709"/>
        <w:jc w:val="both"/>
        <w:rPr>
          <w:lang w:val="en-US"/>
        </w:rPr>
      </w:pPr>
      <w:r>
        <w:rPr>
          <w:lang w:val="en-US"/>
        </w:rPr>
        <w:t xml:space="preserve">Kopling adalah komponen yang berfungsi untuk meneruskan daya dan putaran dari poros penggerak ke poros yang digerakkan secara pasti (tanpa terjadi slip), dimana sumbu kedua poros tersebut terletak pada satu garis lurus atau dapat sedikit berbeda sumbunya </w:t>
      </w:r>
      <w:sdt>
        <w:sdtPr>
          <w:rPr>
            <w:lang w:val="en-US"/>
          </w:rPr>
          <w:id w:val="-1757275144"/>
          <w:citation/>
        </w:sdtPr>
        <w:sdtContent>
          <w:r>
            <w:rPr>
              <w:lang w:val="en-US"/>
            </w:rPr>
            <w:fldChar w:fldCharType="begin"/>
          </w:r>
          <w:r>
            <w:rPr>
              <w:lang w:val="en-US"/>
            </w:rPr>
            <w:instrText xml:space="preserve"> CITATION Sul04 \l 1033 </w:instrText>
          </w:r>
          <w:r>
            <w:rPr>
              <w:lang w:val="en-US"/>
            </w:rPr>
            <w:fldChar w:fldCharType="separate"/>
          </w:r>
          <w:r w:rsidR="003F4951">
            <w:rPr>
              <w:noProof/>
              <w:lang w:val="en-US"/>
            </w:rPr>
            <w:t>(Sularso, 2004)</w:t>
          </w:r>
          <w:r>
            <w:rPr>
              <w:lang w:val="en-US"/>
            </w:rPr>
            <w:fldChar w:fldCharType="end"/>
          </w:r>
        </w:sdtContent>
      </w:sdt>
      <w:r>
        <w:rPr>
          <w:lang w:val="en-US"/>
        </w:rPr>
        <w:t xml:space="preserve">.  Perencanaan kopling untuk benda uji </w:t>
      </w:r>
      <w:r w:rsidR="00C67256" w:rsidRPr="00C67256">
        <w:rPr>
          <w:i/>
          <w:lang w:val="en-US"/>
        </w:rPr>
        <w:t>balancing</w:t>
      </w:r>
      <w:r>
        <w:rPr>
          <w:lang w:val="en-US"/>
        </w:rPr>
        <w:t xml:space="preserve"> dimulai dengan :</w:t>
      </w:r>
    </w:p>
    <w:p w14:paraId="4326E72F" w14:textId="3AEC3702" w:rsidR="00B21202" w:rsidRPr="00B21202" w:rsidRDefault="00B21202" w:rsidP="00B21202">
      <w:pPr>
        <w:pStyle w:val="ListParagraph"/>
        <w:numPr>
          <w:ilvl w:val="0"/>
          <w:numId w:val="31"/>
        </w:numPr>
        <w:tabs>
          <w:tab w:val="left" w:pos="1418"/>
        </w:tabs>
        <w:spacing w:line="480" w:lineRule="auto"/>
        <w:ind w:left="709" w:hanging="709"/>
        <w:jc w:val="both"/>
        <w:rPr>
          <w:lang w:val="en-US"/>
        </w:rPr>
      </w:pPr>
      <w:r>
        <w:rPr>
          <w:lang w:val="en-US"/>
        </w:rPr>
        <w:t>Setelah didapatkan ukuran poros, langkah selanjutnya adalah melakukan pemilihan kopling sesuai ukuran poros, kemudian melakukan kalkulasi batas aman kopling.</w:t>
      </w:r>
    </w:p>
    <w:p w14:paraId="0771F5E6" w14:textId="5BBB7FE9" w:rsidR="00893CDC" w:rsidRPr="00EE611B" w:rsidRDefault="00893CDC" w:rsidP="00893CDC">
      <w:pPr>
        <w:pStyle w:val="ListParagraph"/>
        <w:numPr>
          <w:ilvl w:val="0"/>
          <w:numId w:val="31"/>
        </w:numPr>
        <w:spacing w:line="480" w:lineRule="auto"/>
        <w:ind w:left="709" w:hanging="709"/>
        <w:jc w:val="both"/>
        <w:rPr>
          <w:lang w:val="en-US"/>
        </w:rPr>
      </w:pPr>
      <w:r w:rsidRPr="00EE611B">
        <w:rPr>
          <w:lang w:val="en-GB"/>
        </w:rPr>
        <w:t xml:space="preserve">Daya rencana : </w:t>
      </w:r>
    </w:p>
    <w:p w14:paraId="39F32AAF" w14:textId="0E8710F0" w:rsidR="00893CDC" w:rsidRPr="009E5DB6" w:rsidRDefault="00C250CE" w:rsidP="00C250CE">
      <w:pPr>
        <w:tabs>
          <w:tab w:val="left" w:pos="1418"/>
          <w:tab w:val="left" w:leader="dot" w:pos="6237"/>
        </w:tabs>
        <w:spacing w:line="480" w:lineRule="auto"/>
        <w:jc w:val="both"/>
        <w:rPr>
          <w:lang w:val="en-US"/>
        </w:rPr>
      </w:pPr>
      <w:r>
        <w:rPr>
          <w:lang w:val="en-GB"/>
        </w:rPr>
        <w:tab/>
      </w:r>
      <w:r w:rsidR="00893CDC" w:rsidRPr="009E5DB6">
        <w:rPr>
          <w:lang w:val="en-GB"/>
        </w:rPr>
        <w:t>P</w:t>
      </w:r>
      <w:r w:rsidR="00893CDC" w:rsidRPr="009E5DB6">
        <w:rPr>
          <w:vertAlign w:val="subscript"/>
          <w:lang w:val="en-GB"/>
        </w:rPr>
        <w:t xml:space="preserve">d </w:t>
      </w:r>
      <w:r w:rsidR="00893CDC" w:rsidRPr="009E5DB6">
        <w:rPr>
          <w:lang w:val="en-US"/>
        </w:rPr>
        <w:t>= Fc x P</w:t>
      </w:r>
      <w:r>
        <w:rPr>
          <w:lang w:val="en-US"/>
        </w:rPr>
        <w:tab/>
      </w:r>
      <w:r w:rsidR="007F395D">
        <w:rPr>
          <w:rFonts w:eastAsiaTheme="minorEastAsia"/>
          <w:lang w:val="en-US"/>
        </w:rPr>
        <w:t>(2.36</w:t>
      </w:r>
      <w:r w:rsidR="00893CDC" w:rsidRPr="009E5DB6">
        <w:rPr>
          <w:rFonts w:eastAsiaTheme="minorEastAsia"/>
          <w:lang w:val="en-US"/>
        </w:rPr>
        <w:t>)</w:t>
      </w:r>
    </w:p>
    <w:p w14:paraId="40B942E8" w14:textId="77777777" w:rsidR="00893CDC" w:rsidRPr="009E5DB6" w:rsidRDefault="00893CDC" w:rsidP="00893CDC">
      <w:pPr>
        <w:spacing w:line="480" w:lineRule="auto"/>
        <w:jc w:val="both"/>
        <w:rPr>
          <w:lang w:val="en-US"/>
        </w:rPr>
      </w:pPr>
      <w:r w:rsidRPr="009E5DB6">
        <w:rPr>
          <w:lang w:val="en-US"/>
        </w:rPr>
        <w:tab/>
        <w:t>Dimana,   Pd</w:t>
      </w:r>
      <w:r w:rsidRPr="009E5DB6">
        <w:rPr>
          <w:lang w:val="en-US"/>
        </w:rPr>
        <w:tab/>
        <w:t>: Daya rencana (kW)</w:t>
      </w:r>
    </w:p>
    <w:p w14:paraId="1E489520" w14:textId="77777777" w:rsidR="00893CDC" w:rsidRPr="009E5DB6" w:rsidRDefault="00893CDC" w:rsidP="00893CDC">
      <w:pPr>
        <w:spacing w:line="480" w:lineRule="auto"/>
        <w:jc w:val="both"/>
        <w:rPr>
          <w:lang w:val="en-US"/>
        </w:rPr>
      </w:pPr>
      <w:r w:rsidRPr="009E5DB6">
        <w:rPr>
          <w:lang w:val="en-US"/>
        </w:rPr>
        <w:tab/>
      </w:r>
      <w:r w:rsidRPr="009E5DB6">
        <w:rPr>
          <w:lang w:val="en-US"/>
        </w:rPr>
        <w:tab/>
        <w:t xml:space="preserve">     Fc </w:t>
      </w:r>
      <w:r w:rsidRPr="009E5DB6">
        <w:rPr>
          <w:lang w:val="en-US"/>
        </w:rPr>
        <w:tab/>
        <w:t xml:space="preserve">: Faktor Koreksi </w:t>
      </w:r>
    </w:p>
    <w:p w14:paraId="618DB41B" w14:textId="77777777" w:rsidR="00893CDC" w:rsidRDefault="00893CDC" w:rsidP="00893CDC">
      <w:pPr>
        <w:pStyle w:val="ListParagraph"/>
        <w:spacing w:line="480" w:lineRule="auto"/>
        <w:ind w:left="709"/>
        <w:jc w:val="both"/>
        <w:rPr>
          <w:lang w:val="en-US"/>
        </w:rPr>
      </w:pPr>
      <w:r w:rsidRPr="009E5DB6">
        <w:rPr>
          <w:lang w:val="en-US"/>
        </w:rPr>
        <w:tab/>
      </w:r>
      <w:r w:rsidRPr="009E5DB6">
        <w:rPr>
          <w:lang w:val="en-US"/>
        </w:rPr>
        <w:tab/>
        <w:t xml:space="preserve">     P </w:t>
      </w:r>
      <w:r w:rsidRPr="009E5DB6">
        <w:rPr>
          <w:lang w:val="en-US"/>
        </w:rPr>
        <w:tab/>
        <w:t>: Daya yang akan ditransmisikan ( kW)</w:t>
      </w:r>
    </w:p>
    <w:p w14:paraId="14435497" w14:textId="390E7C58" w:rsidR="00893CDC" w:rsidRDefault="00000000" w:rsidP="00893CDC">
      <w:pPr>
        <w:pStyle w:val="ListParagraph"/>
        <w:spacing w:line="480" w:lineRule="auto"/>
        <w:ind w:left="709"/>
        <w:jc w:val="both"/>
        <w:rPr>
          <w:lang w:val="en-US"/>
        </w:rPr>
      </w:pPr>
      <w:sdt>
        <w:sdtPr>
          <w:rPr>
            <w:lang w:val="en-US"/>
          </w:rPr>
          <w:id w:val="-649142049"/>
          <w:citation/>
        </w:sdtPr>
        <w:sdtContent>
          <w:r w:rsidR="00893CDC">
            <w:rPr>
              <w:lang w:val="en-US"/>
            </w:rPr>
            <w:fldChar w:fldCharType="begin"/>
          </w:r>
          <w:r w:rsidR="00893CDC">
            <w:rPr>
              <w:lang w:val="en-US"/>
            </w:rPr>
            <w:instrText xml:space="preserve"> CITATION Sul04 \l 1033 </w:instrText>
          </w:r>
          <w:r w:rsidR="00893CDC">
            <w:rPr>
              <w:lang w:val="en-US"/>
            </w:rPr>
            <w:fldChar w:fldCharType="separate"/>
          </w:r>
          <w:r w:rsidR="003F4951">
            <w:rPr>
              <w:noProof/>
              <w:lang w:val="en-US"/>
            </w:rPr>
            <w:t>(Sularso, 2004)</w:t>
          </w:r>
          <w:r w:rsidR="00893CDC">
            <w:rPr>
              <w:lang w:val="en-US"/>
            </w:rPr>
            <w:fldChar w:fldCharType="end"/>
          </w:r>
        </w:sdtContent>
      </w:sdt>
    </w:p>
    <w:p w14:paraId="7610E418" w14:textId="77777777" w:rsidR="00893CDC" w:rsidRPr="00EE611B" w:rsidRDefault="00893CDC" w:rsidP="00893CDC">
      <w:pPr>
        <w:pStyle w:val="ListParagraph"/>
        <w:numPr>
          <w:ilvl w:val="0"/>
          <w:numId w:val="31"/>
        </w:numPr>
        <w:spacing w:line="480" w:lineRule="auto"/>
        <w:ind w:left="709" w:hanging="709"/>
        <w:jc w:val="both"/>
        <w:rPr>
          <w:lang w:val="en-US"/>
        </w:rPr>
      </w:pPr>
      <w:r>
        <w:rPr>
          <w:lang w:val="en-US"/>
        </w:rPr>
        <w:t>Momen Rencana :</w:t>
      </w:r>
    </w:p>
    <w:p w14:paraId="010B5240" w14:textId="552272F0" w:rsidR="00893CDC" w:rsidRPr="009E5DB6" w:rsidRDefault="00C250CE" w:rsidP="00C250CE">
      <w:pPr>
        <w:tabs>
          <w:tab w:val="left" w:pos="1418"/>
          <w:tab w:val="left" w:leader="dot" w:pos="6237"/>
        </w:tabs>
        <w:spacing w:line="480" w:lineRule="auto"/>
        <w:jc w:val="both"/>
        <w:rPr>
          <w:lang w:val="en-US"/>
        </w:rPr>
      </w:pPr>
      <w:r>
        <w:rPr>
          <w:lang w:val="en-US"/>
        </w:rPr>
        <w:tab/>
      </w:r>
      <w:r w:rsidR="00893CDC" w:rsidRPr="009E5DB6">
        <w:rPr>
          <w:lang w:val="en-US"/>
        </w:rPr>
        <w:t>T = (9,74 x 10</w:t>
      </w:r>
      <w:r w:rsidR="00893CDC" w:rsidRPr="009E5DB6">
        <w:rPr>
          <w:vertAlign w:val="superscript"/>
          <w:lang w:val="en-US"/>
        </w:rPr>
        <w:t>5</w:t>
      </w:r>
      <w:r w:rsidR="00893CDC" w:rsidRPr="009E5DB6">
        <w:rPr>
          <w:lang w:val="en-US"/>
        </w:rPr>
        <w:t xml:space="preserve"> x Pd ) / n </w:t>
      </w:r>
      <w:r>
        <w:rPr>
          <w:lang w:val="en-US"/>
        </w:rPr>
        <w:tab/>
      </w:r>
      <w:r w:rsidR="007F395D">
        <w:rPr>
          <w:rFonts w:eastAsiaTheme="minorEastAsia"/>
          <w:lang w:val="en-US"/>
        </w:rPr>
        <w:t>(2.37</w:t>
      </w:r>
      <w:r w:rsidR="00893CDC" w:rsidRPr="009E5DB6">
        <w:rPr>
          <w:rFonts w:eastAsiaTheme="minorEastAsia"/>
          <w:lang w:val="en-US"/>
        </w:rPr>
        <w:t>)</w:t>
      </w:r>
    </w:p>
    <w:p w14:paraId="2A5F1986" w14:textId="77777777" w:rsidR="00893CDC" w:rsidRPr="009E5DB6" w:rsidRDefault="00893CDC" w:rsidP="00893CDC">
      <w:pPr>
        <w:spacing w:line="480" w:lineRule="auto"/>
        <w:jc w:val="both"/>
        <w:rPr>
          <w:lang w:val="en-US"/>
        </w:rPr>
      </w:pPr>
      <w:r w:rsidRPr="009E5DB6">
        <w:rPr>
          <w:lang w:val="en-US"/>
        </w:rPr>
        <w:tab/>
        <w:t>Dimana,   T</w:t>
      </w:r>
      <w:r w:rsidRPr="009E5DB6">
        <w:rPr>
          <w:lang w:val="en-US"/>
        </w:rPr>
        <w:tab/>
        <w:t>: Momen Rencana (kg.mm)</w:t>
      </w:r>
    </w:p>
    <w:p w14:paraId="1D62ECF8" w14:textId="77777777" w:rsidR="00893CDC" w:rsidRPr="009E5DB6" w:rsidRDefault="00893CDC" w:rsidP="00893CDC">
      <w:pPr>
        <w:spacing w:line="480" w:lineRule="auto"/>
        <w:jc w:val="both"/>
        <w:rPr>
          <w:lang w:val="en-US"/>
        </w:rPr>
      </w:pPr>
      <w:r w:rsidRPr="009E5DB6">
        <w:rPr>
          <w:lang w:val="en-US"/>
        </w:rPr>
        <w:tab/>
      </w:r>
      <w:r w:rsidRPr="009E5DB6">
        <w:rPr>
          <w:lang w:val="en-US"/>
        </w:rPr>
        <w:tab/>
        <w:t xml:space="preserve">     Pd</w:t>
      </w:r>
      <w:r w:rsidRPr="009E5DB6">
        <w:rPr>
          <w:lang w:val="en-US"/>
        </w:rPr>
        <w:tab/>
        <w:t>: Daya Rencana (kW)</w:t>
      </w:r>
    </w:p>
    <w:p w14:paraId="7729A96A" w14:textId="77777777" w:rsidR="00893CDC" w:rsidRDefault="00893CDC" w:rsidP="00893CDC">
      <w:pPr>
        <w:pStyle w:val="ListParagraph"/>
        <w:spacing w:line="480" w:lineRule="auto"/>
        <w:ind w:left="709"/>
        <w:jc w:val="both"/>
        <w:rPr>
          <w:lang w:val="en-US"/>
        </w:rPr>
      </w:pPr>
      <w:r w:rsidRPr="009E5DB6">
        <w:rPr>
          <w:lang w:val="en-US"/>
        </w:rPr>
        <w:tab/>
      </w:r>
      <w:r w:rsidRPr="009E5DB6">
        <w:rPr>
          <w:lang w:val="en-US"/>
        </w:rPr>
        <w:tab/>
        <w:t xml:space="preserve">     n</w:t>
      </w:r>
      <w:r w:rsidRPr="009E5DB6">
        <w:rPr>
          <w:lang w:val="en-US"/>
        </w:rPr>
        <w:tab/>
        <w:t>: Putaran mesin (rpm)</w:t>
      </w:r>
    </w:p>
    <w:p w14:paraId="14553C5D" w14:textId="623DFB26" w:rsidR="00893CDC" w:rsidRDefault="00000000" w:rsidP="00893CDC">
      <w:pPr>
        <w:pStyle w:val="ListParagraph"/>
        <w:ind w:left="709"/>
        <w:jc w:val="both"/>
        <w:rPr>
          <w:lang w:val="en-US"/>
        </w:rPr>
      </w:pPr>
      <w:sdt>
        <w:sdtPr>
          <w:rPr>
            <w:lang w:val="en-US"/>
          </w:rPr>
          <w:id w:val="1004410329"/>
          <w:citation/>
        </w:sdtPr>
        <w:sdtContent>
          <w:r w:rsidR="00893CDC">
            <w:rPr>
              <w:lang w:val="en-US"/>
            </w:rPr>
            <w:fldChar w:fldCharType="begin"/>
          </w:r>
          <w:r w:rsidR="00893CDC">
            <w:rPr>
              <w:lang w:val="en-US"/>
            </w:rPr>
            <w:instrText xml:space="preserve"> CITATION Sul04 \l 1033 </w:instrText>
          </w:r>
          <w:r w:rsidR="00893CDC">
            <w:rPr>
              <w:lang w:val="en-US"/>
            </w:rPr>
            <w:fldChar w:fldCharType="separate"/>
          </w:r>
          <w:r w:rsidR="003F4951">
            <w:rPr>
              <w:noProof/>
              <w:lang w:val="en-US"/>
            </w:rPr>
            <w:t>(Sularso, 2004)</w:t>
          </w:r>
          <w:r w:rsidR="00893CDC">
            <w:rPr>
              <w:lang w:val="en-US"/>
            </w:rPr>
            <w:fldChar w:fldCharType="end"/>
          </w:r>
        </w:sdtContent>
      </w:sdt>
    </w:p>
    <w:p w14:paraId="24F9666C" w14:textId="77777777" w:rsidR="00893CDC" w:rsidRDefault="00893CDC" w:rsidP="00893CDC">
      <w:pPr>
        <w:pStyle w:val="ListParagraph"/>
        <w:numPr>
          <w:ilvl w:val="0"/>
          <w:numId w:val="31"/>
        </w:numPr>
        <w:spacing w:line="480" w:lineRule="auto"/>
        <w:ind w:left="709" w:hanging="709"/>
        <w:jc w:val="both"/>
        <w:rPr>
          <w:lang w:val="en-US"/>
        </w:rPr>
      </w:pPr>
      <w:r>
        <w:rPr>
          <w:lang w:val="en-US"/>
        </w:rPr>
        <w:t xml:space="preserve">Menentukan nilai kekuatan tarik </w:t>
      </w:r>
      <m:oMath>
        <m:sSub>
          <m:sSubPr>
            <m:ctrlPr>
              <w:rPr>
                <w:rFonts w:ascii="Cambria Math" w:hAnsi="Cambria Math"/>
                <w:i/>
                <w:lang w:val="en-US"/>
              </w:rPr>
            </m:ctrlPr>
          </m:sSubPr>
          <m:e>
            <m:r>
              <w:rPr>
                <w:rFonts w:ascii="Cambria Math" w:hAnsi="Cambria Math"/>
                <w:lang w:val="en-US"/>
              </w:rPr>
              <m:t>σ</m:t>
            </m:r>
          </m:e>
          <m:sub>
            <m:r>
              <w:rPr>
                <w:rFonts w:ascii="Cambria Math" w:hAnsi="Cambria Math"/>
                <w:lang w:val="en-US"/>
              </w:rPr>
              <m:t>B</m:t>
            </m:r>
          </m:sub>
        </m:sSub>
      </m:oMath>
      <w:r>
        <w:rPr>
          <w:lang w:val="en-US"/>
        </w:rPr>
        <w:t xml:space="preserve"> dan </w:t>
      </w:r>
      <m:oMath>
        <m:sSub>
          <m:sSubPr>
            <m:ctrlPr>
              <w:rPr>
                <w:rFonts w:ascii="Cambria Math" w:hAnsi="Cambria Math"/>
                <w:i/>
                <w:lang w:val="en-US"/>
              </w:rPr>
            </m:ctrlPr>
          </m:sSubPr>
          <m:e>
            <m:r>
              <w:rPr>
                <w:rFonts w:ascii="Cambria Math" w:hAnsi="Cambria Math"/>
                <w:lang w:val="en-US"/>
              </w:rPr>
              <m:t>Sf</m:t>
            </m:r>
          </m:e>
          <m:sub>
            <m:r>
              <w:rPr>
                <w:rFonts w:ascii="Cambria Math" w:hAnsi="Cambria Math"/>
                <w:lang w:val="en-US"/>
              </w:rPr>
              <m:t>1</m:t>
            </m:r>
          </m:sub>
        </m:sSub>
      </m:oMath>
      <w:r>
        <w:rPr>
          <w:lang w:val="en-US"/>
        </w:rPr>
        <w:t xml:space="preserve">, </w:t>
      </w:r>
      <m:oMath>
        <m:sSub>
          <m:sSubPr>
            <m:ctrlPr>
              <w:rPr>
                <w:rFonts w:ascii="Cambria Math" w:hAnsi="Cambria Math"/>
                <w:i/>
                <w:lang w:val="en-US"/>
              </w:rPr>
            </m:ctrlPr>
          </m:sSubPr>
          <m:e>
            <m:r>
              <w:rPr>
                <w:rFonts w:ascii="Cambria Math" w:hAnsi="Cambria Math"/>
                <w:lang w:val="en-US"/>
              </w:rPr>
              <m:t>Sf</m:t>
            </m:r>
          </m:e>
          <m:sub>
            <m:r>
              <w:rPr>
                <w:rFonts w:ascii="Cambria Math" w:hAnsi="Cambria Math"/>
                <w:lang w:val="en-US"/>
              </w:rPr>
              <m:t>2</m:t>
            </m:r>
          </m:sub>
        </m:sSub>
      </m:oMath>
      <w:r>
        <w:rPr>
          <w:lang w:val="en-US"/>
        </w:rPr>
        <w:t xml:space="preserve">  dengan mengambil nilai kadar karbon untuk baja</w:t>
      </w:r>
    </w:p>
    <w:p w14:paraId="0EDAFE47" w14:textId="77777777" w:rsidR="00893CDC" w:rsidRDefault="00893CDC" w:rsidP="00893CDC">
      <w:pPr>
        <w:pStyle w:val="ListParagraph"/>
        <w:tabs>
          <w:tab w:val="left" w:pos="1418"/>
        </w:tabs>
        <w:spacing w:line="480" w:lineRule="auto"/>
        <w:ind w:left="709"/>
        <w:jc w:val="both"/>
        <w:rPr>
          <w:lang w:val="en-US"/>
        </w:rPr>
      </w:pPr>
      <w:r>
        <w:rPr>
          <w:lang w:val="en-US"/>
        </w:rPr>
        <w:tab/>
      </w:r>
      <m:oMath>
        <m:sSub>
          <m:sSubPr>
            <m:ctrlPr>
              <w:rPr>
                <w:rFonts w:ascii="Cambria Math" w:hAnsi="Cambria Math"/>
                <w:i/>
                <w:lang w:val="en-US"/>
              </w:rPr>
            </m:ctrlPr>
          </m:sSubPr>
          <m:e>
            <m:r>
              <w:rPr>
                <w:rFonts w:ascii="Cambria Math" w:hAnsi="Cambria Math"/>
                <w:lang w:val="en-US"/>
              </w:rPr>
              <m:t>σ</m:t>
            </m:r>
          </m:e>
          <m:sub>
            <m:r>
              <w:rPr>
                <w:rFonts w:ascii="Cambria Math" w:hAnsi="Cambria Math"/>
                <w:lang w:val="en-US"/>
              </w:rPr>
              <m:t>B</m:t>
            </m:r>
          </m:sub>
        </m:sSub>
      </m:oMath>
      <w:r>
        <w:rPr>
          <w:lang w:val="en-US"/>
        </w:rPr>
        <w:t xml:space="preserve"> =  Nilai kadar karbon material antara 0,2% dan 0,3% x 100 + 20</w:t>
      </w:r>
    </w:p>
    <w:p w14:paraId="06C9B259" w14:textId="746C2461" w:rsidR="00B21202" w:rsidRPr="00B21202" w:rsidRDefault="00893CDC" w:rsidP="00B21202">
      <w:pPr>
        <w:pStyle w:val="ListParagraph"/>
        <w:tabs>
          <w:tab w:val="left" w:pos="1418"/>
        </w:tabs>
        <w:spacing w:line="480" w:lineRule="auto"/>
        <w:ind w:left="709"/>
        <w:jc w:val="both"/>
        <w:rPr>
          <w:lang w:val="en-US"/>
        </w:rPr>
      </w:pPr>
      <w:r>
        <w:rPr>
          <w:lang w:val="en-US"/>
        </w:rPr>
        <w:t xml:space="preserve">Nilai </w:t>
      </w:r>
      <m:oMath>
        <m:sSub>
          <m:sSubPr>
            <m:ctrlPr>
              <w:rPr>
                <w:rFonts w:ascii="Cambria Math" w:hAnsi="Cambria Math"/>
                <w:i/>
                <w:lang w:val="en-US"/>
              </w:rPr>
            </m:ctrlPr>
          </m:sSubPr>
          <m:e>
            <m:r>
              <w:rPr>
                <w:rFonts w:ascii="Cambria Math" w:hAnsi="Cambria Math"/>
                <w:lang w:val="en-US"/>
              </w:rPr>
              <m:t>Sf</m:t>
            </m:r>
          </m:e>
          <m:sub>
            <m:r>
              <w:rPr>
                <w:rFonts w:ascii="Cambria Math" w:hAnsi="Cambria Math"/>
                <w:lang w:val="en-US"/>
              </w:rPr>
              <m:t>1</m:t>
            </m:r>
          </m:sub>
        </m:sSub>
      </m:oMath>
      <w:r>
        <w:rPr>
          <w:lang w:val="en-US"/>
        </w:rPr>
        <w:t xml:space="preserve">sebesar 6 atau 5,6 dan </w:t>
      </w:r>
      <m:oMath>
        <m:sSub>
          <m:sSubPr>
            <m:ctrlPr>
              <w:rPr>
                <w:rFonts w:ascii="Cambria Math" w:hAnsi="Cambria Math"/>
                <w:i/>
                <w:lang w:val="en-US"/>
              </w:rPr>
            </m:ctrlPr>
          </m:sSubPr>
          <m:e>
            <m:r>
              <w:rPr>
                <w:rFonts w:ascii="Cambria Math" w:hAnsi="Cambria Math"/>
                <w:lang w:val="en-US"/>
              </w:rPr>
              <m:t>Sf</m:t>
            </m:r>
          </m:e>
          <m:sub>
            <m:r>
              <w:rPr>
                <w:rFonts w:ascii="Cambria Math" w:hAnsi="Cambria Math"/>
                <w:lang w:val="en-US"/>
              </w:rPr>
              <m:t>2</m:t>
            </m:r>
          </m:sub>
        </m:sSub>
      </m:oMath>
      <w:r>
        <w:rPr>
          <w:lang w:val="en-US"/>
        </w:rPr>
        <w:t xml:space="preserve"> memperhatikan apakah ada alur pasak atau tangga pada poros</w:t>
      </w:r>
      <w:sdt>
        <w:sdtPr>
          <w:rPr>
            <w:lang w:val="en-US"/>
          </w:rPr>
          <w:id w:val="-800072740"/>
          <w:citation/>
        </w:sdtPr>
        <w:sdtContent>
          <w:r>
            <w:rPr>
              <w:lang w:val="en-US"/>
            </w:rPr>
            <w:fldChar w:fldCharType="begin"/>
          </w:r>
          <w:r>
            <w:rPr>
              <w:lang w:val="en-US"/>
            </w:rPr>
            <w:instrText xml:space="preserve"> CITATION Sul04 \l 1033 </w:instrText>
          </w:r>
          <w:r>
            <w:rPr>
              <w:lang w:val="en-US"/>
            </w:rPr>
            <w:fldChar w:fldCharType="separate"/>
          </w:r>
          <w:r w:rsidR="003F4951">
            <w:rPr>
              <w:noProof/>
              <w:lang w:val="en-US"/>
            </w:rPr>
            <w:t xml:space="preserve"> (Sularso, 2004)</w:t>
          </w:r>
          <w:r>
            <w:rPr>
              <w:lang w:val="en-US"/>
            </w:rPr>
            <w:fldChar w:fldCharType="end"/>
          </w:r>
        </w:sdtContent>
      </w:sdt>
      <w:r>
        <w:rPr>
          <w:lang w:val="en-US"/>
        </w:rPr>
        <w:t>.</w:t>
      </w:r>
    </w:p>
    <w:p w14:paraId="4104C7FC" w14:textId="486C7364" w:rsidR="00893CDC" w:rsidRDefault="00893CDC" w:rsidP="00893CDC">
      <w:pPr>
        <w:pStyle w:val="ListParagraph"/>
        <w:numPr>
          <w:ilvl w:val="0"/>
          <w:numId w:val="31"/>
        </w:numPr>
        <w:tabs>
          <w:tab w:val="left" w:pos="1418"/>
        </w:tabs>
        <w:spacing w:line="480" w:lineRule="auto"/>
        <w:ind w:left="709" w:hanging="709"/>
        <w:jc w:val="both"/>
        <w:rPr>
          <w:lang w:val="en-US"/>
        </w:rPr>
      </w:pPr>
      <w:r>
        <w:rPr>
          <w:lang w:val="en-US"/>
        </w:rPr>
        <w:t xml:space="preserve">Tegangan Geser </w:t>
      </w:r>
      <w:r w:rsidR="00B21202">
        <w:rPr>
          <w:lang w:val="en-US"/>
        </w:rPr>
        <w:t>Kopling</w:t>
      </w:r>
      <w:r>
        <w:rPr>
          <w:lang w:val="en-US"/>
        </w:rPr>
        <w:t xml:space="preserve"> yang Diizinkan</w:t>
      </w:r>
    </w:p>
    <w:p w14:paraId="6F78D3DB" w14:textId="0199F94E" w:rsidR="00893CDC" w:rsidRPr="00EE611B" w:rsidRDefault="00893CDC" w:rsidP="00C250CE">
      <w:pPr>
        <w:pStyle w:val="ListParagraph"/>
        <w:tabs>
          <w:tab w:val="left" w:leader="dot" w:pos="6237"/>
        </w:tabs>
        <w:spacing w:line="480" w:lineRule="auto"/>
        <w:ind w:left="1418"/>
        <w:jc w:val="both"/>
        <w:rPr>
          <w:lang w:val="en-US"/>
        </w:rPr>
      </w:pPr>
      <w:r w:rsidRPr="009E5DB6">
        <w:rPr>
          <w:sz w:val="28"/>
          <w:szCs w:val="24"/>
          <w:lang w:val="en-US"/>
        </w:rPr>
        <w:sym w:font="Symbol" w:char="F074"/>
      </w:r>
      <w:r>
        <w:rPr>
          <w:vertAlign w:val="subscript"/>
          <w:lang w:val="en-US"/>
        </w:rPr>
        <w:t>s</w:t>
      </w:r>
      <w:r w:rsidRPr="00EE611B">
        <w:rPr>
          <w:vertAlign w:val="subscript"/>
          <w:lang w:val="en-US"/>
        </w:rPr>
        <w:t>a</w:t>
      </w:r>
      <w:r w:rsidRPr="00EE611B">
        <w:rPr>
          <w:lang w:val="en-US"/>
        </w:rPr>
        <w:t xml:space="preserve"> = </w:t>
      </w:r>
      <m:oMath>
        <m:sSub>
          <m:sSubPr>
            <m:ctrlPr>
              <w:rPr>
                <w:rFonts w:ascii="Cambria Math" w:hAnsi="Cambria Math"/>
                <w:i/>
                <w:lang w:val="en-US"/>
              </w:rPr>
            </m:ctrlPr>
          </m:sSubPr>
          <m:e>
            <m:r>
              <w:rPr>
                <w:rFonts w:ascii="Cambria Math" w:hAnsi="Cambria Math"/>
                <w:lang w:val="en-US"/>
              </w:rPr>
              <m:t>σ</m:t>
            </m:r>
          </m:e>
          <m:sub>
            <m:r>
              <w:rPr>
                <w:rFonts w:ascii="Cambria Math" w:hAnsi="Cambria Math"/>
                <w:lang w:val="en-US"/>
              </w:rPr>
              <m:t>B</m:t>
            </m:r>
          </m:sub>
        </m:sSub>
      </m:oMath>
      <w:r w:rsidRPr="00EE611B">
        <w:rPr>
          <w:vertAlign w:val="subscript"/>
          <w:lang w:val="en-US"/>
        </w:rPr>
        <w:t xml:space="preserve"> </w:t>
      </w:r>
      <w:r w:rsidRPr="00EE611B">
        <w:rPr>
          <w:lang w:val="en-US"/>
        </w:rPr>
        <w:t>/ (</w:t>
      </w:r>
      <m:oMath>
        <m:sSub>
          <m:sSubPr>
            <m:ctrlPr>
              <w:rPr>
                <w:rFonts w:ascii="Cambria Math" w:hAnsi="Cambria Math"/>
                <w:i/>
                <w:lang w:val="en-US"/>
              </w:rPr>
            </m:ctrlPr>
          </m:sSubPr>
          <m:e>
            <m:r>
              <w:rPr>
                <w:rFonts w:ascii="Cambria Math" w:hAnsi="Cambria Math"/>
                <w:lang w:val="en-US"/>
              </w:rPr>
              <m:t>Sf</m:t>
            </m:r>
          </m:e>
          <m:sub>
            <m:r>
              <w:rPr>
                <w:rFonts w:ascii="Cambria Math" w:hAnsi="Cambria Math"/>
                <w:lang w:val="en-US"/>
              </w:rPr>
              <m:t>1</m:t>
            </m:r>
          </m:sub>
        </m:sSub>
      </m:oMath>
      <w:r w:rsidRPr="00EE611B">
        <w:rPr>
          <w:vertAlign w:val="subscript"/>
          <w:lang w:val="en-US"/>
        </w:rPr>
        <w:t xml:space="preserve"> </w:t>
      </w:r>
      <w:r w:rsidRPr="00EE611B">
        <w:rPr>
          <w:lang w:val="en-US"/>
        </w:rPr>
        <w:t xml:space="preserve">x </w:t>
      </w:r>
      <m:oMath>
        <m:sSub>
          <m:sSubPr>
            <m:ctrlPr>
              <w:rPr>
                <w:rFonts w:ascii="Cambria Math" w:hAnsi="Cambria Math"/>
                <w:i/>
                <w:lang w:val="en-US"/>
              </w:rPr>
            </m:ctrlPr>
          </m:sSubPr>
          <m:e>
            <m:r>
              <w:rPr>
                <w:rFonts w:ascii="Cambria Math" w:hAnsi="Cambria Math"/>
                <w:lang w:val="en-US"/>
              </w:rPr>
              <m:t>Sf</m:t>
            </m:r>
          </m:e>
          <m:sub>
            <m:r>
              <w:rPr>
                <w:rFonts w:ascii="Cambria Math" w:hAnsi="Cambria Math"/>
                <w:lang w:val="en-US"/>
              </w:rPr>
              <m:t>2</m:t>
            </m:r>
          </m:sub>
        </m:sSub>
      </m:oMath>
      <w:r w:rsidRPr="00EE611B">
        <w:rPr>
          <w:vertAlign w:val="subscript"/>
          <w:lang w:val="en-US"/>
        </w:rPr>
        <w:t xml:space="preserve"> </w:t>
      </w:r>
      <w:r w:rsidRPr="00EE611B">
        <w:rPr>
          <w:lang w:val="en-US"/>
        </w:rPr>
        <w:t>)</w:t>
      </w:r>
      <w:r w:rsidR="00C250CE">
        <w:rPr>
          <w:rFonts w:eastAsiaTheme="minorEastAsia"/>
          <w:lang w:val="en-US"/>
        </w:rPr>
        <w:t xml:space="preserve"> </w:t>
      </w:r>
      <w:r w:rsidR="00C250CE">
        <w:rPr>
          <w:rFonts w:eastAsiaTheme="minorEastAsia"/>
          <w:lang w:val="en-US"/>
        </w:rPr>
        <w:tab/>
      </w:r>
      <w:r w:rsidR="007F395D">
        <w:rPr>
          <w:rFonts w:eastAsiaTheme="minorEastAsia"/>
          <w:lang w:val="en-US"/>
        </w:rPr>
        <w:t>(2.38</w:t>
      </w:r>
      <w:r w:rsidRPr="00EE611B">
        <w:rPr>
          <w:rFonts w:eastAsiaTheme="minorEastAsia"/>
          <w:lang w:val="en-US"/>
        </w:rPr>
        <w:t>)</w:t>
      </w:r>
    </w:p>
    <w:p w14:paraId="09646A14" w14:textId="77777777" w:rsidR="00893CDC" w:rsidRPr="00EE611B" w:rsidRDefault="00893CDC" w:rsidP="00893CDC">
      <w:pPr>
        <w:spacing w:line="480" w:lineRule="auto"/>
        <w:ind w:firstLine="709"/>
        <w:jc w:val="both"/>
        <w:rPr>
          <w:lang w:val="en-US"/>
        </w:rPr>
      </w:pPr>
      <w:r w:rsidRPr="00EE611B">
        <w:rPr>
          <w:lang w:val="en-US"/>
        </w:rPr>
        <w:t xml:space="preserve">Dimana,  </w:t>
      </w:r>
      <w:r w:rsidRPr="009E5DB6">
        <w:rPr>
          <w:sz w:val="28"/>
          <w:szCs w:val="24"/>
          <w:lang w:val="en-US"/>
        </w:rPr>
        <w:sym w:font="Symbol" w:char="F074"/>
      </w:r>
      <w:r>
        <w:rPr>
          <w:vertAlign w:val="subscript"/>
          <w:lang w:val="en-US"/>
        </w:rPr>
        <w:t>s</w:t>
      </w:r>
      <w:r w:rsidRPr="00EE611B">
        <w:rPr>
          <w:vertAlign w:val="subscript"/>
          <w:lang w:val="en-US"/>
        </w:rPr>
        <w:t xml:space="preserve">a </w:t>
      </w:r>
      <w:r w:rsidRPr="00EE611B">
        <w:rPr>
          <w:lang w:val="en-US"/>
        </w:rPr>
        <w:tab/>
        <w:t>: Tegangan geser izin (kg/mm</w:t>
      </w:r>
      <w:r w:rsidRPr="00EE611B">
        <w:rPr>
          <w:vertAlign w:val="superscript"/>
          <w:lang w:val="en-US"/>
        </w:rPr>
        <w:t>2</w:t>
      </w:r>
      <w:r w:rsidRPr="00EE611B">
        <w:rPr>
          <w:lang w:val="en-US"/>
        </w:rPr>
        <w:t>)</w:t>
      </w:r>
    </w:p>
    <w:p w14:paraId="6C463BEF" w14:textId="77777777" w:rsidR="00893CDC" w:rsidRPr="00EE611B" w:rsidRDefault="00893CDC" w:rsidP="00893CDC">
      <w:pPr>
        <w:pStyle w:val="ListParagraph"/>
        <w:spacing w:line="480" w:lineRule="auto"/>
        <w:ind w:left="1069"/>
        <w:jc w:val="both"/>
        <w:rPr>
          <w:lang w:val="en-US"/>
        </w:rPr>
      </w:pPr>
      <w:r>
        <w:rPr>
          <w:lang w:val="en-US"/>
        </w:rPr>
        <w:tab/>
        <w:t xml:space="preserve">    </w:t>
      </w:r>
      <m:oMath>
        <m:sSub>
          <m:sSubPr>
            <m:ctrlPr>
              <w:rPr>
                <w:rFonts w:ascii="Cambria Math" w:hAnsi="Cambria Math"/>
                <w:i/>
                <w:lang w:val="en-US"/>
              </w:rPr>
            </m:ctrlPr>
          </m:sSubPr>
          <m:e>
            <m:r>
              <w:rPr>
                <w:rFonts w:ascii="Cambria Math" w:hAnsi="Cambria Math"/>
                <w:lang w:val="en-US"/>
              </w:rPr>
              <m:t>σ</m:t>
            </m:r>
          </m:e>
          <m:sub>
            <m:r>
              <w:rPr>
                <w:rFonts w:ascii="Cambria Math" w:hAnsi="Cambria Math"/>
                <w:lang w:val="en-US"/>
              </w:rPr>
              <m:t>B</m:t>
            </m:r>
          </m:sub>
        </m:sSub>
      </m:oMath>
      <w:r w:rsidRPr="00EE611B">
        <w:rPr>
          <w:lang w:val="en-US"/>
        </w:rPr>
        <w:tab/>
        <w:t>:  Kekuatan tarik  (kg/mm</w:t>
      </w:r>
      <w:r w:rsidRPr="00EE611B">
        <w:rPr>
          <w:vertAlign w:val="superscript"/>
          <w:lang w:val="en-US"/>
        </w:rPr>
        <w:t>2</w:t>
      </w:r>
      <w:r w:rsidRPr="00EE611B">
        <w:rPr>
          <w:lang w:val="en-US"/>
        </w:rPr>
        <w:t>)</w:t>
      </w:r>
    </w:p>
    <w:p w14:paraId="5D762247" w14:textId="77777777" w:rsidR="00893CDC" w:rsidRPr="00EE611B" w:rsidRDefault="00893CDC" w:rsidP="00893CDC">
      <w:pPr>
        <w:pStyle w:val="ListParagraph"/>
        <w:spacing w:line="480" w:lineRule="auto"/>
        <w:ind w:left="1069"/>
        <w:jc w:val="both"/>
        <w:rPr>
          <w:lang w:val="en-US"/>
        </w:rPr>
      </w:pPr>
      <w:r>
        <w:rPr>
          <w:lang w:val="en-US"/>
        </w:rPr>
        <w:tab/>
        <w:t xml:space="preserve">   </w:t>
      </w:r>
      <m:oMath>
        <m:sSub>
          <m:sSubPr>
            <m:ctrlPr>
              <w:rPr>
                <w:rFonts w:ascii="Cambria Math" w:hAnsi="Cambria Math"/>
                <w:i/>
                <w:lang w:val="en-US"/>
              </w:rPr>
            </m:ctrlPr>
          </m:sSubPr>
          <m:e>
            <m:r>
              <w:rPr>
                <w:rFonts w:ascii="Cambria Math" w:hAnsi="Cambria Math"/>
                <w:lang w:val="en-US"/>
              </w:rPr>
              <m:t>Sf</m:t>
            </m:r>
          </m:e>
          <m:sub>
            <m:r>
              <w:rPr>
                <w:rFonts w:ascii="Cambria Math" w:hAnsi="Cambria Math"/>
                <w:lang w:val="en-US"/>
              </w:rPr>
              <m:t>1</m:t>
            </m:r>
          </m:sub>
        </m:sSub>
      </m:oMath>
      <w:r w:rsidRPr="00EE611B">
        <w:rPr>
          <w:lang w:val="en-US"/>
        </w:rPr>
        <w:t xml:space="preserve"> </w:t>
      </w:r>
      <w:r w:rsidRPr="00EE611B">
        <w:rPr>
          <w:lang w:val="en-US"/>
        </w:rPr>
        <w:tab/>
        <w:t>:  Faktor Keamanan</w:t>
      </w:r>
    </w:p>
    <w:p w14:paraId="180DF1B6" w14:textId="182840FB" w:rsidR="00893CDC" w:rsidRDefault="00893CDC" w:rsidP="00893CDC">
      <w:pPr>
        <w:pStyle w:val="ListParagraph"/>
        <w:spacing w:line="480" w:lineRule="auto"/>
        <w:ind w:left="1069"/>
        <w:jc w:val="both"/>
        <w:rPr>
          <w:lang w:val="en-US"/>
        </w:rPr>
      </w:pPr>
      <w:r>
        <w:rPr>
          <w:lang w:val="en-US"/>
        </w:rPr>
        <w:tab/>
        <w:t xml:space="preserve">   </w:t>
      </w:r>
      <m:oMath>
        <m:sSub>
          <m:sSubPr>
            <m:ctrlPr>
              <w:rPr>
                <w:rFonts w:ascii="Cambria Math" w:hAnsi="Cambria Math"/>
                <w:i/>
                <w:lang w:val="en-US"/>
              </w:rPr>
            </m:ctrlPr>
          </m:sSubPr>
          <m:e>
            <m:r>
              <w:rPr>
                <w:rFonts w:ascii="Cambria Math" w:hAnsi="Cambria Math"/>
                <w:lang w:val="en-US"/>
              </w:rPr>
              <m:t>Sf</m:t>
            </m:r>
          </m:e>
          <m:sub>
            <m:r>
              <w:rPr>
                <w:rFonts w:ascii="Cambria Math" w:hAnsi="Cambria Math"/>
                <w:lang w:val="en-US"/>
              </w:rPr>
              <m:t>2</m:t>
            </m:r>
          </m:sub>
        </m:sSub>
      </m:oMath>
      <w:r w:rsidRPr="00EE611B">
        <w:rPr>
          <w:lang w:val="en-US"/>
        </w:rPr>
        <w:tab/>
        <w:t>:</w:t>
      </w:r>
      <w:r w:rsidRPr="00EE611B">
        <w:rPr>
          <w:vertAlign w:val="subscript"/>
          <w:lang w:val="en-US"/>
        </w:rPr>
        <w:t xml:space="preserve">  </w:t>
      </w:r>
      <w:r w:rsidRPr="00EE611B">
        <w:rPr>
          <w:lang w:val="en-US"/>
        </w:rPr>
        <w:t>Faktor Keamanan</w:t>
      </w:r>
    </w:p>
    <w:p w14:paraId="1746B528" w14:textId="14A303F8" w:rsidR="00822278" w:rsidRPr="00822278" w:rsidRDefault="00822278" w:rsidP="00822278">
      <w:pPr>
        <w:pStyle w:val="ListParagraph"/>
        <w:numPr>
          <w:ilvl w:val="0"/>
          <w:numId w:val="31"/>
        </w:numPr>
        <w:tabs>
          <w:tab w:val="left" w:pos="993"/>
        </w:tabs>
        <w:ind w:left="709" w:hanging="709"/>
        <w:rPr>
          <w:szCs w:val="24"/>
          <w:lang w:val="en-US"/>
        </w:rPr>
      </w:pPr>
      <w:r w:rsidRPr="00822278">
        <w:rPr>
          <w:szCs w:val="24"/>
          <w:lang w:val="en-US"/>
        </w:rPr>
        <w:t>Menentukan tegangan geser kopling</w:t>
      </w:r>
    </w:p>
    <w:p w14:paraId="0EA077CE" w14:textId="1954CB85" w:rsidR="00822278" w:rsidRDefault="00822278" w:rsidP="00822278">
      <w:pPr>
        <w:ind w:firstLine="720"/>
        <w:rPr>
          <w:szCs w:val="24"/>
          <w:lang w:val="en-US"/>
        </w:rPr>
      </w:pPr>
      <w:r w:rsidRPr="00FB1CD6">
        <w:rPr>
          <w:szCs w:val="24"/>
          <w:lang w:val="en-US"/>
        </w:rPr>
        <w:sym w:font="Symbol" w:char="F074"/>
      </w:r>
      <w:r>
        <w:rPr>
          <w:szCs w:val="24"/>
          <w:vertAlign w:val="subscript"/>
          <w:lang w:val="en-US"/>
        </w:rPr>
        <w:t>c</w:t>
      </w:r>
      <w:r>
        <w:rPr>
          <w:szCs w:val="24"/>
          <w:lang w:val="en-US"/>
        </w:rPr>
        <w:t xml:space="preserve"> = 2T / ( </w:t>
      </w:r>
      <w:r>
        <w:rPr>
          <w:rFonts w:cs="Times New Roman"/>
          <w:szCs w:val="24"/>
          <w:lang w:val="en-US"/>
        </w:rPr>
        <w:t>π</w:t>
      </w:r>
      <w:r>
        <w:rPr>
          <w:szCs w:val="24"/>
          <w:lang w:val="en-US"/>
        </w:rPr>
        <w:t>C</w:t>
      </w:r>
      <w:r>
        <w:rPr>
          <w:szCs w:val="24"/>
          <w:vertAlign w:val="superscript"/>
          <w:lang w:val="en-US"/>
        </w:rPr>
        <w:t>2</w:t>
      </w:r>
      <w:r w:rsidR="00A8729F">
        <w:rPr>
          <w:szCs w:val="24"/>
          <w:lang w:val="en-US"/>
        </w:rPr>
        <w:t>F)</w:t>
      </w:r>
    </w:p>
    <w:p w14:paraId="42A6418C" w14:textId="56D05F62" w:rsidR="006D068B" w:rsidRDefault="00A8729F" w:rsidP="00822278">
      <w:pPr>
        <w:ind w:firstLine="720"/>
        <w:rPr>
          <w:vertAlign w:val="subscript"/>
          <w:lang w:val="en-US"/>
        </w:rPr>
        <w:sectPr w:rsidR="006D068B" w:rsidSect="00FB2F59">
          <w:headerReference w:type="default" r:id="rId40"/>
          <w:footerReference w:type="default" r:id="rId41"/>
          <w:pgSz w:w="11907" w:h="16840" w:code="9"/>
          <w:pgMar w:top="1701" w:right="1701" w:bottom="1701" w:left="2268" w:header="709" w:footer="709" w:gutter="0"/>
          <w:pgNumType w:start="6"/>
          <w:cols w:space="708"/>
          <w:docGrid w:linePitch="360"/>
        </w:sectPr>
      </w:pPr>
      <w:r w:rsidRPr="00A8729F">
        <w:rPr>
          <w:szCs w:val="24"/>
          <w:lang w:val="en-US"/>
        </w:rPr>
        <w:sym w:font="Symbol" w:char="F074"/>
      </w:r>
      <w:r>
        <w:rPr>
          <w:szCs w:val="24"/>
          <w:vertAlign w:val="subscript"/>
          <w:lang w:val="en-US"/>
        </w:rPr>
        <w:t>c</w:t>
      </w:r>
      <w:r w:rsidRPr="00A8729F">
        <w:rPr>
          <w:rFonts w:cs="Times New Roman"/>
          <w:szCs w:val="24"/>
          <w:lang w:val="en-US"/>
        </w:rPr>
        <w:t>≤</w:t>
      </w:r>
      <w:r w:rsidRPr="00A8729F">
        <w:rPr>
          <w:szCs w:val="24"/>
          <w:lang w:val="en-US"/>
        </w:rPr>
        <w:t xml:space="preserve"> </w:t>
      </w:r>
      <w:r w:rsidRPr="00A8729F">
        <w:rPr>
          <w:sz w:val="28"/>
          <w:szCs w:val="24"/>
          <w:lang w:val="en-US"/>
        </w:rPr>
        <w:sym w:font="Symbol" w:char="F074"/>
      </w:r>
      <w:r>
        <w:rPr>
          <w:vertAlign w:val="subscript"/>
          <w:lang w:val="en-US"/>
        </w:rPr>
        <w:t>sa</w:t>
      </w:r>
      <w:r w:rsidR="00FB2F59">
        <w:rPr>
          <w:vertAlign w:val="subscript"/>
          <w:lang w:val="en-US"/>
        </w:rPr>
        <w:t xml:space="preserve">     </w:t>
      </w:r>
    </w:p>
    <w:p w14:paraId="2ED7A7FD" w14:textId="68A91F19" w:rsidR="00EF7F53" w:rsidRDefault="00C432DA" w:rsidP="00C432DA">
      <w:pPr>
        <w:pStyle w:val="Heading1"/>
        <w:numPr>
          <w:ilvl w:val="0"/>
          <w:numId w:val="0"/>
        </w:numPr>
      </w:pPr>
      <w:bookmarkStart w:id="165" w:name="_Toc85032662"/>
      <w:bookmarkStart w:id="166" w:name="_Toc100361728"/>
      <w:bookmarkStart w:id="167" w:name="_Toc107363736"/>
      <w:bookmarkEnd w:id="165"/>
      <w:r>
        <w:rPr>
          <w:lang w:val="en-US"/>
        </w:rPr>
        <w:t>BAB III</w:t>
      </w:r>
      <w:r>
        <w:br/>
      </w:r>
      <w:r w:rsidR="00990762" w:rsidRPr="009E5DB6">
        <w:t>PROSEDUR PELAKSANAAN PROYEK AKHIR</w:t>
      </w:r>
      <w:bookmarkEnd w:id="166"/>
      <w:bookmarkEnd w:id="167"/>
    </w:p>
    <w:p w14:paraId="3B1AFA91" w14:textId="77777777" w:rsidR="00C432DA" w:rsidRPr="00C432DA" w:rsidRDefault="00C432DA" w:rsidP="00C432DA"/>
    <w:p w14:paraId="5EF7FF4B" w14:textId="0B4E925A" w:rsidR="00606685" w:rsidRPr="009E5DB6" w:rsidRDefault="00606685" w:rsidP="00606685">
      <w:pPr>
        <w:pStyle w:val="31"/>
      </w:pPr>
      <w:bookmarkStart w:id="168" w:name="_Toc107363737"/>
      <w:r w:rsidRPr="009E5DB6">
        <w:t>Diagram Alir Penelitian</w:t>
      </w:r>
      <w:bookmarkEnd w:id="168"/>
    </w:p>
    <w:p w14:paraId="22FB283F" w14:textId="77777777" w:rsidR="00CA22C1" w:rsidRPr="009E5DB6" w:rsidRDefault="00CA22C1" w:rsidP="00CA22C1">
      <w:pPr>
        <w:spacing w:line="480" w:lineRule="auto"/>
        <w:ind w:firstLine="709"/>
        <w:rPr>
          <w:lang w:val="en-US"/>
        </w:rPr>
      </w:pPr>
      <w:r w:rsidRPr="009E5DB6">
        <w:rPr>
          <w:lang w:val="en-US"/>
        </w:rPr>
        <w:t xml:space="preserve">Proyek akhir ini dilakukan berdasarkan rangkaian kegiatan yang terencana </w:t>
      </w:r>
    </w:p>
    <w:p w14:paraId="1D24E876" w14:textId="39B09D6F" w:rsidR="00CA22C1" w:rsidRPr="009E5DB6" w:rsidRDefault="00CA22C1" w:rsidP="00CA22C1">
      <w:pPr>
        <w:spacing w:line="480" w:lineRule="auto"/>
        <w:ind w:firstLine="709"/>
        <w:rPr>
          <w:lang w:val="en-US"/>
        </w:rPr>
      </w:pPr>
      <w:r w:rsidRPr="009E5DB6">
        <w:rPr>
          <w:lang w:val="en-US"/>
        </w:rPr>
        <w:t>yang tergambarkan pada diagram alur penelitian seperti pada gambar 3.</w:t>
      </w:r>
      <w:bookmarkStart w:id="169" w:name="_Toc90372654"/>
      <w:bookmarkStart w:id="170" w:name="_Toc90372726"/>
      <w:bookmarkStart w:id="171" w:name="_Toc90373753"/>
      <w:bookmarkStart w:id="172" w:name="_Toc90374258"/>
      <w:bookmarkStart w:id="173" w:name="_Toc90374565"/>
      <w:bookmarkStart w:id="174" w:name="_Toc90670038"/>
      <w:bookmarkStart w:id="175" w:name="_Toc90670239"/>
      <w:bookmarkStart w:id="176" w:name="_Toc91582279"/>
      <w:bookmarkStart w:id="177" w:name="_Toc91582361"/>
      <w:bookmarkStart w:id="178" w:name="_Toc91584337"/>
      <w:bookmarkStart w:id="179" w:name="_Toc91593257"/>
      <w:bookmarkStart w:id="180" w:name="_Toc92482185"/>
      <w:bookmarkStart w:id="181" w:name="_Toc95308036"/>
      <w:bookmarkStart w:id="182" w:name="_Toc95316061"/>
      <w:bookmarkStart w:id="183" w:name="_Toc95316143"/>
      <w:bookmarkStart w:id="184" w:name="_Toc95872933"/>
      <w:bookmarkStart w:id="185" w:name="_Toc100602611"/>
      <w:bookmarkStart w:id="186" w:name="_Toc100602647"/>
      <w:bookmarkStart w:id="187" w:name="_Toc100907754"/>
      <w:bookmarkStart w:id="188" w:name="_Toc101736826"/>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r w:rsidRPr="009E5DB6">
        <w:rPr>
          <w:lang w:val="en-US"/>
        </w:rPr>
        <w:t>1</w:t>
      </w:r>
      <w:r w:rsidR="00854145">
        <w:rPr>
          <w:lang w:val="en-US"/>
        </w:rPr>
        <w:t>.</w:t>
      </w:r>
    </w:p>
    <w:p w14:paraId="2BF6C4A5" w14:textId="0F193334" w:rsidR="00CA22C1" w:rsidRPr="009E5DB6" w:rsidRDefault="00994561" w:rsidP="00C90F50">
      <w:pPr>
        <w:jc w:val="center"/>
      </w:pPr>
      <w:r>
        <w:rPr>
          <w:noProof/>
        </w:rPr>
        <w:drawing>
          <wp:inline distT="0" distB="0" distL="0" distR="0" wp14:anchorId="54CE1C98" wp14:editId="6D9E44BB">
            <wp:extent cx="5354955" cy="3227274"/>
            <wp:effectExtent l="0" t="2857" r="0" b="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a:stretch>
                      <a:fillRect/>
                    </a:stretch>
                  </pic:blipFill>
                  <pic:spPr>
                    <a:xfrm rot="16200000">
                      <a:off x="0" y="0"/>
                      <a:ext cx="5360101" cy="3230375"/>
                    </a:xfrm>
                    <a:prstGeom prst="rect">
                      <a:avLst/>
                    </a:prstGeom>
                  </pic:spPr>
                </pic:pic>
              </a:graphicData>
            </a:graphic>
          </wp:inline>
        </w:drawing>
      </w:r>
    </w:p>
    <w:p w14:paraId="60155915" w14:textId="06AA29B7" w:rsidR="00FB2F59" w:rsidRDefault="006764D4" w:rsidP="00FB2F59">
      <w:pPr>
        <w:pStyle w:val="Caption"/>
        <w:jc w:val="center"/>
        <w:rPr>
          <w:b w:val="0"/>
          <w:lang w:val="en-US"/>
        </w:rPr>
        <w:sectPr w:rsidR="00FB2F59" w:rsidSect="00FB2F59">
          <w:headerReference w:type="default" r:id="rId43"/>
          <w:footerReference w:type="default" r:id="rId44"/>
          <w:pgSz w:w="11907" w:h="16840" w:code="9"/>
          <w:pgMar w:top="1701" w:right="1701" w:bottom="1701" w:left="2268" w:header="709" w:footer="709" w:gutter="0"/>
          <w:pgNumType w:start="28"/>
          <w:cols w:space="708"/>
          <w:docGrid w:linePitch="360"/>
        </w:sectPr>
      </w:pPr>
      <w:bookmarkStart w:id="189" w:name="_Toc100619851"/>
      <w:bookmarkStart w:id="190" w:name="_Toc106834311"/>
      <w:bookmarkStart w:id="191" w:name="_Toc106837289"/>
      <w:r w:rsidRPr="006764D4">
        <w:rPr>
          <w:b w:val="0"/>
        </w:rPr>
        <w:t xml:space="preserve">Gambar 3. </w:t>
      </w:r>
      <w:r w:rsidRPr="006764D4">
        <w:rPr>
          <w:b w:val="0"/>
        </w:rPr>
        <w:fldChar w:fldCharType="begin"/>
      </w:r>
      <w:r w:rsidRPr="006764D4">
        <w:rPr>
          <w:b w:val="0"/>
        </w:rPr>
        <w:instrText xml:space="preserve"> SEQ Gambar_3. \* ARABIC </w:instrText>
      </w:r>
      <w:r w:rsidRPr="006764D4">
        <w:rPr>
          <w:b w:val="0"/>
        </w:rPr>
        <w:fldChar w:fldCharType="separate"/>
      </w:r>
      <w:r w:rsidR="00CE5B8D">
        <w:rPr>
          <w:b w:val="0"/>
          <w:noProof/>
        </w:rPr>
        <w:t>1</w:t>
      </w:r>
      <w:r w:rsidRPr="006764D4">
        <w:rPr>
          <w:b w:val="0"/>
        </w:rPr>
        <w:fldChar w:fldCharType="end"/>
      </w:r>
      <w:r w:rsidRPr="006764D4">
        <w:rPr>
          <w:b w:val="0"/>
          <w:lang w:val="en-US"/>
        </w:rPr>
        <w:t xml:space="preserve">. </w:t>
      </w:r>
      <w:r w:rsidR="00CA22C1" w:rsidRPr="006764D4">
        <w:rPr>
          <w:b w:val="0"/>
          <w:lang w:val="en-US"/>
        </w:rPr>
        <w:t>Diagram Alir Penelitian</w:t>
      </w:r>
      <w:bookmarkStart w:id="192" w:name="_Toc101738629"/>
      <w:bookmarkStart w:id="193" w:name="_Toc101738669"/>
      <w:bookmarkStart w:id="194" w:name="_Toc101776801"/>
      <w:bookmarkStart w:id="195" w:name="_Toc101776843"/>
      <w:bookmarkStart w:id="196" w:name="_Toc104717860"/>
      <w:bookmarkStart w:id="197" w:name="_Toc106034730"/>
      <w:bookmarkStart w:id="198" w:name="_Toc106034804"/>
      <w:bookmarkStart w:id="199" w:name="_Toc106321781"/>
      <w:bookmarkStart w:id="200" w:name="_Toc106834274"/>
      <w:bookmarkStart w:id="201" w:name="_Toc106837880"/>
      <w:bookmarkStart w:id="202" w:name="_Toc106837959"/>
      <w:bookmarkStart w:id="203" w:name="_Toc95872934"/>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p>
    <w:p w14:paraId="643FE4B9" w14:textId="77777777" w:rsidR="00FB2F59" w:rsidRPr="00FB2F59" w:rsidRDefault="00FB2F59" w:rsidP="00FB2F59">
      <w:pPr>
        <w:pStyle w:val="ListParagraph"/>
        <w:keepNext/>
        <w:keepLines/>
        <w:numPr>
          <w:ilvl w:val="0"/>
          <w:numId w:val="1"/>
        </w:numPr>
        <w:spacing w:before="240"/>
        <w:ind w:left="0"/>
        <w:contextualSpacing w:val="0"/>
        <w:jc w:val="center"/>
        <w:outlineLvl w:val="0"/>
        <w:rPr>
          <w:rFonts w:eastAsia="Times New Roman" w:cs="Times New Roman"/>
          <w:b/>
          <w:vanish/>
          <w:color w:val="000000"/>
          <w:sz w:val="28"/>
          <w:szCs w:val="32"/>
          <w:lang w:val="en-US"/>
        </w:rPr>
      </w:pPr>
      <w:bookmarkStart w:id="204" w:name="_Toc101738630"/>
      <w:bookmarkStart w:id="205" w:name="_Toc101738670"/>
      <w:bookmarkStart w:id="206" w:name="_Toc101776802"/>
      <w:bookmarkStart w:id="207" w:name="_Toc101776844"/>
      <w:bookmarkStart w:id="208" w:name="_Toc104717861"/>
      <w:bookmarkStart w:id="209" w:name="_Toc106034731"/>
      <w:bookmarkStart w:id="210" w:name="_Toc106034805"/>
      <w:bookmarkStart w:id="211" w:name="_Toc106321782"/>
      <w:bookmarkStart w:id="212" w:name="_Toc106834275"/>
      <w:bookmarkStart w:id="213" w:name="_Toc106837881"/>
      <w:bookmarkStart w:id="214" w:name="_Toc106837960"/>
      <w:bookmarkStart w:id="215" w:name="_Toc107363585"/>
      <w:bookmarkStart w:id="216" w:name="_Toc107363662"/>
      <w:bookmarkStart w:id="217" w:name="_Toc107363738"/>
      <w:bookmarkStart w:id="218" w:name="_Toc97335768"/>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p>
    <w:p w14:paraId="5A2D4C0A" w14:textId="77777777" w:rsidR="00FB2F59" w:rsidRPr="00FB2F59" w:rsidRDefault="00FB2F59" w:rsidP="00FB2F59">
      <w:pPr>
        <w:pStyle w:val="ListParagraph"/>
        <w:keepNext/>
        <w:keepLines/>
        <w:numPr>
          <w:ilvl w:val="1"/>
          <w:numId w:val="1"/>
        </w:numPr>
        <w:spacing w:before="40"/>
        <w:ind w:left="357" w:hanging="357"/>
        <w:contextualSpacing w:val="0"/>
        <w:outlineLvl w:val="1"/>
        <w:rPr>
          <w:rFonts w:eastAsia="Times New Roman" w:cs="Times New Roman"/>
          <w:b/>
          <w:vanish/>
          <w:color w:val="000000"/>
          <w:szCs w:val="26"/>
          <w:lang w:val="en-US"/>
        </w:rPr>
      </w:pPr>
      <w:bookmarkStart w:id="219" w:name="_Toc107363586"/>
      <w:bookmarkStart w:id="220" w:name="_Toc107363663"/>
      <w:bookmarkStart w:id="221" w:name="_Toc107363739"/>
      <w:bookmarkEnd w:id="219"/>
      <w:bookmarkEnd w:id="220"/>
      <w:bookmarkEnd w:id="221"/>
    </w:p>
    <w:p w14:paraId="51ADFE09" w14:textId="1A556C6D" w:rsidR="0015225C" w:rsidRPr="00E45B41" w:rsidRDefault="0015225C" w:rsidP="00FB2F59">
      <w:pPr>
        <w:pStyle w:val="Heading2"/>
        <w:rPr>
          <w:lang w:val="en-GB"/>
        </w:rPr>
      </w:pPr>
      <w:bookmarkStart w:id="222" w:name="_Toc107363740"/>
      <w:r w:rsidRPr="00E45B41">
        <w:rPr>
          <w:lang w:val="en-US"/>
        </w:rPr>
        <w:t>Tahapan Penelitian</w:t>
      </w:r>
      <w:bookmarkEnd w:id="222"/>
    </w:p>
    <w:p w14:paraId="3281D1CC" w14:textId="3E44C882" w:rsidR="0015225C" w:rsidRPr="009E5DB6" w:rsidRDefault="0015225C" w:rsidP="00D90D6F">
      <w:pPr>
        <w:spacing w:line="480" w:lineRule="auto"/>
        <w:ind w:left="709"/>
        <w:rPr>
          <w:lang w:val="en-US"/>
        </w:rPr>
      </w:pPr>
      <w:r w:rsidRPr="009E5DB6">
        <w:rPr>
          <w:lang w:val="en-US"/>
        </w:rPr>
        <w:t>1) Desain</w:t>
      </w:r>
      <w:r w:rsidR="00B820D2">
        <w:rPr>
          <w:lang w:val="en-US"/>
        </w:rPr>
        <w:t xml:space="preserve"> dan kalkulasi</w:t>
      </w:r>
    </w:p>
    <w:p w14:paraId="1F32E841" w14:textId="0A6BCF62" w:rsidR="00FE3160" w:rsidRPr="009E5DB6" w:rsidRDefault="0048007E" w:rsidP="00D90D6F">
      <w:pPr>
        <w:spacing w:line="480" w:lineRule="auto"/>
        <w:ind w:left="993" w:firstLine="425"/>
        <w:jc w:val="both"/>
        <w:rPr>
          <w:lang w:val="en-US"/>
        </w:rPr>
      </w:pPr>
      <w:r w:rsidRPr="009E5DB6">
        <w:t xml:space="preserve">Desain </w:t>
      </w:r>
      <w:r w:rsidRPr="009E5DB6">
        <w:rPr>
          <w:lang w:val="en-US"/>
        </w:rPr>
        <w:t>alat uji</w:t>
      </w:r>
      <w:r w:rsidRPr="009E5DB6">
        <w:rPr>
          <w:i/>
          <w:iCs/>
          <w:lang w:val="en-US"/>
        </w:rPr>
        <w:t xml:space="preserve"> </w:t>
      </w:r>
      <w:r w:rsidR="00C67256" w:rsidRPr="00C67256">
        <w:rPr>
          <w:i/>
          <w:iCs/>
          <w:lang w:val="en-US"/>
        </w:rPr>
        <w:t>balancing</w:t>
      </w:r>
      <w:r w:rsidRPr="009E5DB6">
        <w:rPr>
          <w:i/>
          <w:iCs/>
          <w:lang w:val="en-US"/>
        </w:rPr>
        <w:t xml:space="preserve"> dinamis</w:t>
      </w:r>
      <w:r w:rsidRPr="009E5DB6">
        <w:t xml:space="preserve"> merupakan sebuah proses perancangan dengan metode gambar benda secara 3D dengan </w:t>
      </w:r>
      <w:r w:rsidRPr="009E5DB6">
        <w:rPr>
          <w:i/>
          <w:iCs/>
        </w:rPr>
        <w:t xml:space="preserve">software solidworks. </w:t>
      </w:r>
      <w:r w:rsidRPr="009E5DB6">
        <w:t xml:space="preserve">Fungsinya sebagai konsep utama dalam proses rancang bangun alat. Dalam hal ini penulis akan membuat </w:t>
      </w:r>
      <w:r w:rsidRPr="009E5DB6">
        <w:rPr>
          <w:lang w:val="en-US"/>
        </w:rPr>
        <w:t>alat uji</w:t>
      </w:r>
      <w:r w:rsidRPr="009E5DB6">
        <w:rPr>
          <w:i/>
          <w:iCs/>
          <w:lang w:val="en-US"/>
        </w:rPr>
        <w:t xml:space="preserve"> </w:t>
      </w:r>
      <w:r w:rsidR="00C67256" w:rsidRPr="00C67256">
        <w:rPr>
          <w:i/>
          <w:iCs/>
          <w:lang w:val="en-US"/>
        </w:rPr>
        <w:t>balancing</w:t>
      </w:r>
      <w:r w:rsidRPr="009E5DB6">
        <w:rPr>
          <w:i/>
          <w:iCs/>
          <w:lang w:val="en-US"/>
        </w:rPr>
        <w:t xml:space="preserve"> </w:t>
      </w:r>
      <w:r w:rsidRPr="009E5DB6">
        <w:rPr>
          <w:lang w:val="en-US"/>
        </w:rPr>
        <w:t>dinamis.</w:t>
      </w:r>
      <w:r w:rsidR="00552F6B">
        <w:rPr>
          <w:lang w:val="en-US"/>
        </w:rPr>
        <w:t xml:space="preserve"> Dalam melakukan desain alat, komponen elemen mesin yang digunakan dikalkulasi sesuai perencanaan.</w:t>
      </w:r>
    </w:p>
    <w:p w14:paraId="48C794F2" w14:textId="6EA5CB02" w:rsidR="0015225C" w:rsidRPr="009E5DB6" w:rsidRDefault="0015225C" w:rsidP="00D90D6F">
      <w:pPr>
        <w:spacing w:line="480" w:lineRule="auto"/>
        <w:ind w:left="709"/>
        <w:jc w:val="both"/>
        <w:rPr>
          <w:lang w:val="en-US"/>
        </w:rPr>
      </w:pPr>
      <w:r w:rsidRPr="009E5DB6">
        <w:rPr>
          <w:lang w:val="en-US"/>
        </w:rPr>
        <w:t>2) Pembuatan</w:t>
      </w:r>
    </w:p>
    <w:p w14:paraId="10827A20" w14:textId="4A21FD8E" w:rsidR="0048007E" w:rsidRPr="009E5DB6" w:rsidRDefault="0048007E" w:rsidP="00D90D6F">
      <w:pPr>
        <w:spacing w:line="480" w:lineRule="auto"/>
        <w:ind w:left="993" w:firstLine="425"/>
        <w:jc w:val="both"/>
        <w:rPr>
          <w:b/>
          <w:bCs/>
        </w:rPr>
      </w:pPr>
      <w:r w:rsidRPr="009E5DB6">
        <w:t xml:space="preserve">Pembuatan alat merupakan proses pengerjaan pembuatan </w:t>
      </w:r>
      <w:r w:rsidRPr="009E5DB6">
        <w:rPr>
          <w:lang w:val="en-US"/>
        </w:rPr>
        <w:t xml:space="preserve">mesin uji </w:t>
      </w:r>
      <w:r w:rsidR="00C67256" w:rsidRPr="00C67256">
        <w:rPr>
          <w:i/>
          <w:lang w:val="en-US"/>
        </w:rPr>
        <w:t>balancing</w:t>
      </w:r>
      <w:r w:rsidRPr="009E5DB6">
        <w:rPr>
          <w:lang w:val="en-US"/>
        </w:rPr>
        <w:t xml:space="preserve"> dinamis</w:t>
      </w:r>
      <w:r w:rsidRPr="009E5DB6">
        <w:t>. Dilakukan</w:t>
      </w:r>
      <w:r w:rsidRPr="009E5DB6">
        <w:rPr>
          <w:lang w:val="en-US"/>
        </w:rPr>
        <w:t xml:space="preserve"> di</w:t>
      </w:r>
      <w:r w:rsidRPr="009E5DB6">
        <w:t xml:space="preserve"> laboratorium program studi Rekayasa Perancangan Mekanik, dengan acuan studi literatur yang sudah dilakukan.</w:t>
      </w:r>
    </w:p>
    <w:p w14:paraId="6969F2FA" w14:textId="66B53A5E" w:rsidR="0048007E" w:rsidRPr="009E5DB6" w:rsidRDefault="0048007E" w:rsidP="00D90D6F">
      <w:pPr>
        <w:spacing w:line="480" w:lineRule="auto"/>
        <w:ind w:left="993" w:firstLine="425"/>
        <w:jc w:val="both"/>
      </w:pPr>
      <w:r w:rsidRPr="009E5DB6">
        <w:rPr>
          <w:lang w:val="en-US"/>
        </w:rPr>
        <w:t>Selanjutnya, p</w:t>
      </w:r>
      <w:r w:rsidRPr="009E5DB6">
        <w:t xml:space="preserve">emeriksaan alat dilakukan setelah tahapan proses pembuatan selesai dilakukan. Dimulai dari pengecekan </w:t>
      </w:r>
      <w:r w:rsidRPr="009E5DB6">
        <w:rPr>
          <w:lang w:val="en-US"/>
        </w:rPr>
        <w:t>center shaft</w:t>
      </w:r>
      <w:r w:rsidRPr="009E5DB6">
        <w:t xml:space="preserve">, rangka utama, </w:t>
      </w:r>
      <w:r w:rsidRPr="009E5DB6">
        <w:rPr>
          <w:lang w:val="en-US"/>
        </w:rPr>
        <w:t>motor listrik</w:t>
      </w:r>
      <w:r w:rsidRPr="009E5DB6">
        <w:t xml:space="preserve">, </w:t>
      </w:r>
      <w:r w:rsidRPr="009E5DB6">
        <w:rPr>
          <w:lang w:val="en-US"/>
        </w:rPr>
        <w:t>inverter dan getaran pada kondisi tanpa penambahan massa</w:t>
      </w:r>
      <w:r w:rsidRPr="009E5DB6">
        <w:rPr>
          <w:i/>
          <w:iCs/>
        </w:rPr>
        <w:t xml:space="preserve">. </w:t>
      </w:r>
      <w:r w:rsidRPr="009E5DB6">
        <w:t xml:space="preserve">Proses ini selain diperiksa secara fisik juga dicoba apakah sudah siap untuk proses </w:t>
      </w:r>
      <w:r w:rsidRPr="009E5DB6">
        <w:rPr>
          <w:lang w:val="en-US"/>
        </w:rPr>
        <w:t>pengujian</w:t>
      </w:r>
      <w:r w:rsidRPr="009E5DB6">
        <w:t>, jika belum akan kembali lagi pada proses pembuatan.</w:t>
      </w:r>
    </w:p>
    <w:p w14:paraId="45B07EBA" w14:textId="1C44A7BA" w:rsidR="0015225C" w:rsidRPr="009E5DB6" w:rsidRDefault="0015225C" w:rsidP="00D90D6F">
      <w:pPr>
        <w:spacing w:line="480" w:lineRule="auto"/>
        <w:ind w:left="709"/>
        <w:rPr>
          <w:lang w:val="en-US"/>
        </w:rPr>
      </w:pPr>
      <w:r w:rsidRPr="009E5DB6">
        <w:rPr>
          <w:lang w:val="en-US"/>
        </w:rPr>
        <w:t>3) Pengujian</w:t>
      </w:r>
    </w:p>
    <w:p w14:paraId="62714AD6" w14:textId="45FA05D9" w:rsidR="0048007E" w:rsidRPr="009E5DB6" w:rsidRDefault="0048007E" w:rsidP="00D90D6F">
      <w:pPr>
        <w:pStyle w:val="ListParagraph"/>
        <w:spacing w:line="480" w:lineRule="auto"/>
        <w:ind w:left="993" w:firstLine="425"/>
        <w:jc w:val="both"/>
        <w:rPr>
          <w:lang w:val="en-US"/>
        </w:rPr>
      </w:pPr>
      <w:r w:rsidRPr="009E5DB6">
        <w:t xml:space="preserve">Proses ini merupakan tahapan pengujian </w:t>
      </w:r>
      <w:r w:rsidR="00C67256" w:rsidRPr="00C67256">
        <w:rPr>
          <w:i/>
          <w:lang w:val="en-US"/>
        </w:rPr>
        <w:t>balancing</w:t>
      </w:r>
      <w:r w:rsidR="00FB4617" w:rsidRPr="009E5DB6">
        <w:rPr>
          <w:lang w:val="en-US"/>
        </w:rPr>
        <w:t xml:space="preserve"> dinamis</w:t>
      </w:r>
      <w:r w:rsidRPr="009E5DB6">
        <w:t>, hasil pengujian akan menunjukkan pr</w:t>
      </w:r>
      <w:r w:rsidR="00FB4617" w:rsidRPr="009E5DB6">
        <w:rPr>
          <w:lang w:val="en-US"/>
        </w:rPr>
        <w:t xml:space="preserve">estasi penyeimbangan menggunakan alat uji </w:t>
      </w:r>
      <w:r w:rsidR="00C67256" w:rsidRPr="00C67256">
        <w:rPr>
          <w:i/>
          <w:lang w:val="en-US"/>
        </w:rPr>
        <w:t>balancing</w:t>
      </w:r>
      <w:r w:rsidR="00FB4617" w:rsidRPr="009E5DB6">
        <w:rPr>
          <w:lang w:val="en-US"/>
        </w:rPr>
        <w:t xml:space="preserve"> dinamis dan metode </w:t>
      </w:r>
      <w:r w:rsidR="00C67256" w:rsidRPr="00C67256">
        <w:rPr>
          <w:i/>
          <w:lang w:val="en-US"/>
        </w:rPr>
        <w:t>balancing</w:t>
      </w:r>
      <w:r w:rsidR="00FB4617" w:rsidRPr="009E5DB6">
        <w:rPr>
          <w:lang w:val="en-US"/>
        </w:rPr>
        <w:t xml:space="preserve"> yang digunakan. Kemudian dilakukan a</w:t>
      </w:r>
      <w:r w:rsidRPr="009E5DB6">
        <w:t>nalis</w:t>
      </w:r>
      <w:r w:rsidR="00FB4617" w:rsidRPr="009E5DB6">
        <w:rPr>
          <w:lang w:val="en-US"/>
        </w:rPr>
        <w:t>is</w:t>
      </w:r>
      <w:r w:rsidRPr="009E5DB6">
        <w:t xml:space="preserve"> setelah pengujian </w:t>
      </w:r>
      <w:r w:rsidR="00C67256" w:rsidRPr="00C67256">
        <w:rPr>
          <w:i/>
          <w:lang w:val="en-US"/>
        </w:rPr>
        <w:t>balancing</w:t>
      </w:r>
      <w:r w:rsidR="00FB4617" w:rsidRPr="009E5DB6">
        <w:rPr>
          <w:lang w:val="en-US"/>
        </w:rPr>
        <w:t xml:space="preserve"> dinamis menggunakan massa coba. Dengan melakukan pengukuran getaran sehingga dapat diketahui keberhasilan alat dan metode pengujian yang digunakan.</w:t>
      </w:r>
    </w:p>
    <w:p w14:paraId="10E34F22" w14:textId="77777777" w:rsidR="0048007E" w:rsidRPr="009E5DB6" w:rsidRDefault="0048007E" w:rsidP="0015225C">
      <w:pPr>
        <w:ind w:left="1134"/>
        <w:rPr>
          <w:lang w:val="en-US"/>
        </w:rPr>
      </w:pPr>
    </w:p>
    <w:p w14:paraId="277A82BC" w14:textId="767E0335" w:rsidR="00B820D2" w:rsidRDefault="00B820D2" w:rsidP="00B820D2">
      <w:pPr>
        <w:pStyle w:val="Heading2"/>
        <w:rPr>
          <w:lang w:val="en-US"/>
        </w:rPr>
      </w:pPr>
      <w:bookmarkStart w:id="223" w:name="_Toc107363741"/>
      <w:r>
        <w:rPr>
          <w:lang w:val="en-US"/>
        </w:rPr>
        <w:t xml:space="preserve">Kalkulasi Perancangan Alat Uji </w:t>
      </w:r>
      <w:r w:rsidR="00C67256" w:rsidRPr="00C67256">
        <w:rPr>
          <w:i/>
          <w:lang w:val="en-US"/>
        </w:rPr>
        <w:t>Balancing</w:t>
      </w:r>
      <w:r>
        <w:rPr>
          <w:lang w:val="en-US"/>
        </w:rPr>
        <w:t xml:space="preserve"> Dinamis</w:t>
      </w:r>
      <w:bookmarkEnd w:id="223"/>
    </w:p>
    <w:p w14:paraId="65FC4BCB" w14:textId="77777777" w:rsidR="00FB2F59" w:rsidRPr="00FB2F59" w:rsidRDefault="00FB2F59" w:rsidP="00FB2F59">
      <w:pPr>
        <w:pStyle w:val="ListParagraph"/>
        <w:keepNext/>
        <w:keepLines/>
        <w:numPr>
          <w:ilvl w:val="1"/>
          <w:numId w:val="6"/>
        </w:numPr>
        <w:spacing w:before="40" w:line="480" w:lineRule="auto"/>
        <w:contextualSpacing w:val="0"/>
        <w:jc w:val="both"/>
        <w:outlineLvl w:val="1"/>
        <w:rPr>
          <w:rFonts w:eastAsiaTheme="majorEastAsia" w:cs="Times New Roman"/>
          <w:b/>
          <w:bCs/>
          <w:vanish/>
          <w:color w:val="000000"/>
          <w:szCs w:val="24"/>
          <w:lang w:val="en-US"/>
        </w:rPr>
      </w:pPr>
      <w:bookmarkStart w:id="224" w:name="_Toc104717868"/>
      <w:bookmarkStart w:id="225" w:name="_Toc106034735"/>
      <w:bookmarkStart w:id="226" w:name="_Toc106034809"/>
      <w:bookmarkStart w:id="227" w:name="_Toc106321786"/>
      <w:bookmarkStart w:id="228" w:name="_Toc106834279"/>
      <w:bookmarkStart w:id="229" w:name="_Toc106837885"/>
      <w:bookmarkStart w:id="230" w:name="_Toc106837964"/>
      <w:bookmarkStart w:id="231" w:name="_Toc107363589"/>
      <w:bookmarkStart w:id="232" w:name="_Toc107363666"/>
      <w:bookmarkStart w:id="233" w:name="_Toc107363742"/>
      <w:bookmarkEnd w:id="224"/>
      <w:bookmarkEnd w:id="225"/>
      <w:bookmarkEnd w:id="226"/>
      <w:bookmarkEnd w:id="227"/>
      <w:bookmarkEnd w:id="228"/>
      <w:bookmarkEnd w:id="229"/>
      <w:bookmarkEnd w:id="230"/>
      <w:bookmarkEnd w:id="231"/>
      <w:bookmarkEnd w:id="232"/>
      <w:bookmarkEnd w:id="233"/>
    </w:p>
    <w:p w14:paraId="353B35E0" w14:textId="77777777" w:rsidR="00FB2F59" w:rsidRPr="00FB2F59" w:rsidRDefault="00FB2F59" w:rsidP="00FB2F59">
      <w:pPr>
        <w:pStyle w:val="ListParagraph"/>
        <w:keepNext/>
        <w:keepLines/>
        <w:numPr>
          <w:ilvl w:val="1"/>
          <w:numId w:val="6"/>
        </w:numPr>
        <w:spacing w:before="40" w:line="480" w:lineRule="auto"/>
        <w:contextualSpacing w:val="0"/>
        <w:jc w:val="both"/>
        <w:outlineLvl w:val="1"/>
        <w:rPr>
          <w:rFonts w:eastAsiaTheme="majorEastAsia" w:cs="Times New Roman"/>
          <w:b/>
          <w:bCs/>
          <w:vanish/>
          <w:color w:val="000000"/>
          <w:szCs w:val="24"/>
          <w:lang w:val="en-US"/>
        </w:rPr>
      </w:pPr>
      <w:bookmarkStart w:id="234" w:name="_Toc107363590"/>
      <w:bookmarkStart w:id="235" w:name="_Toc107363667"/>
      <w:bookmarkStart w:id="236" w:name="_Toc107363743"/>
      <w:bookmarkEnd w:id="234"/>
      <w:bookmarkEnd w:id="235"/>
      <w:bookmarkEnd w:id="236"/>
    </w:p>
    <w:p w14:paraId="1E675E59" w14:textId="1AF49D17" w:rsidR="00B820D2" w:rsidRDefault="00B820D2" w:rsidP="00FB2F59">
      <w:pPr>
        <w:pStyle w:val="311"/>
        <w:ind w:left="1287"/>
      </w:pPr>
      <w:bookmarkStart w:id="237" w:name="_Toc107363744"/>
      <w:r>
        <w:t>Kalkulasi  Daya Motor dan Poros</w:t>
      </w:r>
      <w:bookmarkEnd w:id="237"/>
    </w:p>
    <w:p w14:paraId="7E9B2E02" w14:textId="77777777" w:rsidR="00B820D2" w:rsidRPr="0040316C" w:rsidRDefault="00B820D2" w:rsidP="00B820D2">
      <w:pPr>
        <w:spacing w:line="480" w:lineRule="auto"/>
        <w:jc w:val="both"/>
        <w:rPr>
          <w:lang w:val="en-GB"/>
        </w:rPr>
      </w:pPr>
      <w:r w:rsidRPr="0040316C">
        <w:rPr>
          <w:lang w:val="en-GB"/>
        </w:rPr>
        <w:t xml:space="preserve">Daya rencana : </w:t>
      </w:r>
    </w:p>
    <w:p w14:paraId="2240ECFA" w14:textId="77777777" w:rsidR="00B820D2" w:rsidRPr="009E5DB6" w:rsidRDefault="00B820D2" w:rsidP="00B820D2">
      <w:pPr>
        <w:tabs>
          <w:tab w:val="left" w:pos="1418"/>
          <w:tab w:val="left" w:leader="dot" w:pos="6237"/>
        </w:tabs>
        <w:spacing w:line="480" w:lineRule="auto"/>
        <w:jc w:val="both"/>
        <w:rPr>
          <w:lang w:val="en-US"/>
        </w:rPr>
      </w:pPr>
      <w:r>
        <w:rPr>
          <w:lang w:val="en-GB"/>
        </w:rPr>
        <w:tab/>
      </w:r>
      <w:r w:rsidRPr="009E5DB6">
        <w:rPr>
          <w:lang w:val="en-GB"/>
        </w:rPr>
        <w:t>P</w:t>
      </w:r>
      <w:r w:rsidRPr="009E5DB6">
        <w:rPr>
          <w:vertAlign w:val="subscript"/>
          <w:lang w:val="en-GB"/>
        </w:rPr>
        <w:t xml:space="preserve">d </w:t>
      </w:r>
      <w:r>
        <w:rPr>
          <w:lang w:val="en-US"/>
        </w:rPr>
        <w:t>= Fc x P</w:t>
      </w:r>
      <w:r>
        <w:rPr>
          <w:lang w:val="en-US"/>
        </w:rPr>
        <w:tab/>
      </w:r>
      <w:r>
        <w:rPr>
          <w:rFonts w:eastAsiaTheme="minorEastAsia"/>
          <w:lang w:val="en-US"/>
        </w:rPr>
        <w:t>(2.24</w:t>
      </w:r>
      <w:r w:rsidRPr="009E5DB6">
        <w:rPr>
          <w:rFonts w:eastAsiaTheme="minorEastAsia"/>
          <w:lang w:val="en-US"/>
        </w:rPr>
        <w:t>)</w:t>
      </w:r>
    </w:p>
    <w:p w14:paraId="2FCFFC2D" w14:textId="77777777" w:rsidR="00B820D2" w:rsidRDefault="00000000" w:rsidP="00B820D2">
      <w:pPr>
        <w:spacing w:line="480" w:lineRule="auto"/>
        <w:ind w:left="720" w:firstLine="720"/>
        <w:jc w:val="both"/>
        <w:rPr>
          <w:lang w:val="en-US"/>
        </w:rPr>
      </w:pPr>
      <w:sdt>
        <w:sdtPr>
          <w:rPr>
            <w:lang w:val="en-US"/>
          </w:rPr>
          <w:id w:val="1083024445"/>
          <w:citation/>
        </w:sdtPr>
        <w:sdtContent>
          <w:r w:rsidR="00B820D2" w:rsidRPr="009E5DB6">
            <w:rPr>
              <w:lang w:val="en-US"/>
            </w:rPr>
            <w:fldChar w:fldCharType="begin"/>
          </w:r>
          <w:r w:rsidR="00B820D2" w:rsidRPr="009E5DB6">
            <w:rPr>
              <w:lang w:val="en-US"/>
            </w:rPr>
            <w:instrText xml:space="preserve"> CITATION Sul04 \l 1033 </w:instrText>
          </w:r>
          <w:r w:rsidR="00B820D2" w:rsidRPr="009E5DB6">
            <w:rPr>
              <w:lang w:val="en-US"/>
            </w:rPr>
            <w:fldChar w:fldCharType="separate"/>
          </w:r>
          <w:r w:rsidR="00B820D2">
            <w:rPr>
              <w:noProof/>
              <w:lang w:val="en-US"/>
            </w:rPr>
            <w:t>(Sularso, 2004)</w:t>
          </w:r>
          <w:r w:rsidR="00B820D2" w:rsidRPr="009E5DB6">
            <w:rPr>
              <w:lang w:val="en-US"/>
            </w:rPr>
            <w:fldChar w:fldCharType="end"/>
          </w:r>
        </w:sdtContent>
      </w:sdt>
    </w:p>
    <w:p w14:paraId="590A1D84" w14:textId="77777777" w:rsidR="00B820D2" w:rsidRDefault="00B820D2" w:rsidP="00B820D2">
      <w:pPr>
        <w:spacing w:line="480" w:lineRule="auto"/>
        <w:ind w:left="720" w:firstLine="720"/>
        <w:jc w:val="both"/>
        <w:rPr>
          <w:lang w:val="en-US"/>
        </w:rPr>
      </w:pPr>
      <w:r>
        <w:rPr>
          <w:lang w:val="en-US"/>
        </w:rPr>
        <w:t>Pd =  1 x 734 W</w:t>
      </w:r>
    </w:p>
    <w:p w14:paraId="741B429E" w14:textId="77777777" w:rsidR="00B820D2" w:rsidRPr="009E5DB6" w:rsidRDefault="00B820D2" w:rsidP="00B820D2">
      <w:pPr>
        <w:spacing w:line="480" w:lineRule="auto"/>
        <w:ind w:left="720" w:firstLine="720"/>
        <w:jc w:val="both"/>
        <w:rPr>
          <w:lang w:val="en-US"/>
        </w:rPr>
      </w:pPr>
      <w:r>
        <w:rPr>
          <w:lang w:val="en-US"/>
        </w:rPr>
        <w:t>Pd = 734 W</w:t>
      </w:r>
    </w:p>
    <w:p w14:paraId="54D7964B" w14:textId="77777777" w:rsidR="00B820D2" w:rsidRPr="0040316C" w:rsidRDefault="00B820D2" w:rsidP="00B820D2">
      <w:pPr>
        <w:spacing w:line="480" w:lineRule="auto"/>
        <w:jc w:val="both"/>
        <w:rPr>
          <w:lang w:val="en-US"/>
        </w:rPr>
      </w:pPr>
      <w:r w:rsidRPr="0040316C">
        <w:rPr>
          <w:lang w:val="en-US"/>
        </w:rPr>
        <w:t>Momen rencana :</w:t>
      </w:r>
    </w:p>
    <w:p w14:paraId="6DAD8E7D" w14:textId="77777777" w:rsidR="00B820D2" w:rsidRPr="009E5DB6" w:rsidRDefault="00B820D2" w:rsidP="00B820D2">
      <w:pPr>
        <w:tabs>
          <w:tab w:val="left" w:pos="1418"/>
          <w:tab w:val="left" w:leader="dot" w:pos="6237"/>
        </w:tabs>
        <w:spacing w:line="480" w:lineRule="auto"/>
        <w:jc w:val="both"/>
        <w:rPr>
          <w:lang w:val="en-US"/>
        </w:rPr>
      </w:pPr>
      <w:r>
        <w:rPr>
          <w:lang w:val="en-US"/>
        </w:rPr>
        <w:tab/>
      </w:r>
      <w:r w:rsidRPr="009E5DB6">
        <w:rPr>
          <w:lang w:val="en-US"/>
        </w:rPr>
        <w:t>T = (9,74 x 10</w:t>
      </w:r>
      <w:r w:rsidRPr="009E5DB6">
        <w:rPr>
          <w:vertAlign w:val="superscript"/>
          <w:lang w:val="en-US"/>
        </w:rPr>
        <w:t>5</w:t>
      </w:r>
      <w:r w:rsidRPr="009E5DB6">
        <w:rPr>
          <w:lang w:val="en-US"/>
        </w:rPr>
        <w:t xml:space="preserve"> x Pd ) / n </w:t>
      </w:r>
      <w:r>
        <w:rPr>
          <w:rFonts w:eastAsiaTheme="minorEastAsia"/>
          <w:lang w:val="en-US"/>
        </w:rPr>
        <w:tab/>
        <w:t xml:space="preserve"> (2.25</w:t>
      </w:r>
      <w:r w:rsidRPr="009E5DB6">
        <w:rPr>
          <w:rFonts w:eastAsiaTheme="minorEastAsia"/>
          <w:lang w:val="en-US"/>
        </w:rPr>
        <w:t>)</w:t>
      </w:r>
    </w:p>
    <w:p w14:paraId="36404A0C" w14:textId="77777777" w:rsidR="00B820D2" w:rsidRDefault="00B820D2" w:rsidP="00B820D2">
      <w:pPr>
        <w:spacing w:line="480" w:lineRule="auto"/>
        <w:jc w:val="both"/>
        <w:rPr>
          <w:lang w:val="en-US"/>
        </w:rPr>
      </w:pPr>
      <w:r w:rsidRPr="009E5DB6">
        <w:rPr>
          <w:lang w:val="en-US"/>
        </w:rPr>
        <w:tab/>
      </w:r>
      <w:r w:rsidRPr="009E5DB6">
        <w:rPr>
          <w:lang w:val="en-US"/>
        </w:rPr>
        <w:tab/>
      </w:r>
      <w:sdt>
        <w:sdtPr>
          <w:rPr>
            <w:lang w:val="en-US"/>
          </w:rPr>
          <w:id w:val="330186681"/>
          <w:citation/>
        </w:sdtPr>
        <w:sdtContent>
          <w:r w:rsidRPr="009E5DB6">
            <w:rPr>
              <w:lang w:val="en-US"/>
            </w:rPr>
            <w:fldChar w:fldCharType="begin"/>
          </w:r>
          <w:r w:rsidRPr="009E5DB6">
            <w:rPr>
              <w:lang w:val="en-US"/>
            </w:rPr>
            <w:instrText xml:space="preserve"> CITATION Sul04 \l 1033 </w:instrText>
          </w:r>
          <w:r w:rsidRPr="009E5DB6">
            <w:rPr>
              <w:lang w:val="en-US"/>
            </w:rPr>
            <w:fldChar w:fldCharType="separate"/>
          </w:r>
          <w:r>
            <w:rPr>
              <w:noProof/>
              <w:lang w:val="en-US"/>
            </w:rPr>
            <w:t>(Sularso, 2004)</w:t>
          </w:r>
          <w:r w:rsidRPr="009E5DB6">
            <w:rPr>
              <w:lang w:val="en-US"/>
            </w:rPr>
            <w:fldChar w:fldCharType="end"/>
          </w:r>
        </w:sdtContent>
      </w:sdt>
    </w:p>
    <w:p w14:paraId="5B6572EB" w14:textId="77777777" w:rsidR="00B820D2" w:rsidRDefault="00B820D2" w:rsidP="00B820D2">
      <w:pPr>
        <w:spacing w:line="480" w:lineRule="auto"/>
        <w:jc w:val="both"/>
        <w:rPr>
          <w:lang w:val="en-US"/>
        </w:rPr>
      </w:pPr>
      <w:r>
        <w:rPr>
          <w:lang w:val="en-US"/>
        </w:rPr>
        <w:tab/>
      </w:r>
      <w:r>
        <w:rPr>
          <w:lang w:val="en-US"/>
        </w:rPr>
        <w:tab/>
        <w:t xml:space="preserve">T = </w:t>
      </w:r>
      <w:r w:rsidRPr="009E5DB6">
        <w:rPr>
          <w:lang w:val="en-US"/>
        </w:rPr>
        <w:t>(9,74 x 10</w:t>
      </w:r>
      <w:r w:rsidRPr="009E5DB6">
        <w:rPr>
          <w:vertAlign w:val="superscript"/>
          <w:lang w:val="en-US"/>
        </w:rPr>
        <w:t>5</w:t>
      </w:r>
      <w:r w:rsidRPr="009E5DB6">
        <w:rPr>
          <w:lang w:val="en-US"/>
        </w:rPr>
        <w:t xml:space="preserve"> x </w:t>
      </w:r>
      <w:r>
        <w:rPr>
          <w:lang w:val="en-US"/>
        </w:rPr>
        <w:t>0,734</w:t>
      </w:r>
      <w:r w:rsidRPr="009E5DB6">
        <w:rPr>
          <w:lang w:val="en-US"/>
        </w:rPr>
        <w:t xml:space="preserve"> ) / </w:t>
      </w:r>
      <w:r>
        <w:rPr>
          <w:lang w:val="en-US"/>
        </w:rPr>
        <w:t>1480</w:t>
      </w:r>
    </w:p>
    <w:p w14:paraId="5DF682ED" w14:textId="77777777" w:rsidR="00B820D2" w:rsidRPr="009E5DB6" w:rsidRDefault="00B820D2" w:rsidP="00B820D2">
      <w:pPr>
        <w:spacing w:line="480" w:lineRule="auto"/>
        <w:jc w:val="both"/>
        <w:rPr>
          <w:lang w:val="en-US"/>
        </w:rPr>
      </w:pPr>
      <w:r>
        <w:rPr>
          <w:lang w:val="en-US"/>
        </w:rPr>
        <w:tab/>
      </w:r>
      <w:r>
        <w:rPr>
          <w:lang w:val="en-US"/>
        </w:rPr>
        <w:tab/>
        <w:t>T =  483,05 Kg.mm</w:t>
      </w:r>
    </w:p>
    <w:p w14:paraId="5509AAF8" w14:textId="77777777" w:rsidR="00B820D2" w:rsidRDefault="00B820D2" w:rsidP="00B820D2">
      <w:pPr>
        <w:spacing w:line="480" w:lineRule="auto"/>
        <w:jc w:val="both"/>
        <w:rPr>
          <w:lang w:val="en-US"/>
        </w:rPr>
      </w:pPr>
      <w:r w:rsidRPr="0040316C">
        <w:rPr>
          <w:lang w:val="en-US"/>
        </w:rPr>
        <w:t>Keadaan Beban</w:t>
      </w:r>
    </w:p>
    <w:p w14:paraId="6EF0C302" w14:textId="77777777" w:rsidR="00B820D2" w:rsidRDefault="00B820D2" w:rsidP="00B820D2">
      <w:pPr>
        <w:spacing w:line="480" w:lineRule="auto"/>
        <w:jc w:val="both"/>
        <w:rPr>
          <w:lang w:val="en-US"/>
        </w:rPr>
      </w:pPr>
      <w:r w:rsidRPr="009631E7">
        <w:rPr>
          <w:noProof/>
          <w:lang w:val="en-US"/>
        </w:rPr>
        <w:drawing>
          <wp:inline distT="0" distB="0" distL="0" distR="0" wp14:anchorId="49A7C0CE" wp14:editId="439C8304">
            <wp:extent cx="5034274" cy="2325757"/>
            <wp:effectExtent l="0" t="0" r="0" b="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5"/>
                    <a:srcRect b="7510"/>
                    <a:stretch/>
                  </pic:blipFill>
                  <pic:spPr bwMode="auto">
                    <a:xfrm>
                      <a:off x="0" y="0"/>
                      <a:ext cx="5040630" cy="2328694"/>
                    </a:xfrm>
                    <a:prstGeom prst="rect">
                      <a:avLst/>
                    </a:prstGeom>
                    <a:ln>
                      <a:noFill/>
                    </a:ln>
                    <a:extLst>
                      <a:ext uri="{53640926-AAD7-44D8-BBD7-CCE9431645EC}">
                        <a14:shadowObscured xmlns:a14="http://schemas.microsoft.com/office/drawing/2010/main"/>
                      </a:ext>
                    </a:extLst>
                  </pic:spPr>
                </pic:pic>
              </a:graphicData>
            </a:graphic>
          </wp:inline>
        </w:drawing>
      </w:r>
    </w:p>
    <w:p w14:paraId="2576188B" w14:textId="26510D6B" w:rsidR="00B820D2" w:rsidRPr="00114CD4" w:rsidRDefault="00B820D2" w:rsidP="00B820D2">
      <w:pPr>
        <w:pStyle w:val="Caption"/>
        <w:jc w:val="center"/>
        <w:rPr>
          <w:b w:val="0"/>
          <w:lang w:val="en-US"/>
        </w:rPr>
      </w:pPr>
      <w:bookmarkStart w:id="238" w:name="_Toc106834324"/>
      <w:bookmarkStart w:id="239" w:name="_Toc106837302"/>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2</w:t>
      </w:r>
      <w:r w:rsidRPr="00114CD4">
        <w:rPr>
          <w:b w:val="0"/>
        </w:rPr>
        <w:fldChar w:fldCharType="end"/>
      </w:r>
      <w:r w:rsidRPr="00114CD4">
        <w:rPr>
          <w:b w:val="0"/>
          <w:lang w:val="en-US"/>
        </w:rPr>
        <w:t>. Keadaan Beban</w:t>
      </w:r>
      <w:bookmarkEnd w:id="238"/>
      <w:bookmarkEnd w:id="239"/>
    </w:p>
    <w:p w14:paraId="3E9846DE" w14:textId="77777777" w:rsidR="00B820D2" w:rsidRPr="009E5DB6" w:rsidRDefault="00B820D2" w:rsidP="00B820D2">
      <w:pPr>
        <w:spacing w:line="480" w:lineRule="auto"/>
        <w:jc w:val="both"/>
        <w:rPr>
          <w:lang w:val="en-US"/>
        </w:rPr>
      </w:pPr>
      <w:r w:rsidRPr="009E5DB6">
        <w:rPr>
          <w:lang w:val="en-US"/>
        </w:rPr>
        <w:tab/>
      </w:r>
      <w:r w:rsidRPr="009E5DB6">
        <w:rPr>
          <w:lang w:val="en-US"/>
        </w:rPr>
        <w:tab/>
        <w:t xml:space="preserve">Momen Lentur </w:t>
      </w:r>
    </w:p>
    <w:p w14:paraId="72E3793A" w14:textId="77777777" w:rsidR="00B820D2" w:rsidRPr="009E5DB6" w:rsidRDefault="00B820D2" w:rsidP="00B820D2">
      <w:pPr>
        <w:spacing w:line="480" w:lineRule="auto"/>
        <w:ind w:left="1440"/>
        <w:jc w:val="both"/>
        <w:rPr>
          <w:rFonts w:cs="Times New Roman"/>
          <w:szCs w:val="24"/>
        </w:rPr>
      </w:pPr>
      <m:oMath>
        <m:r>
          <m:rPr>
            <m:sty m:val="p"/>
          </m:rPr>
          <w:rPr>
            <w:rFonts w:ascii="Cambria Math" w:hAnsi="Cambria Math" w:cs="Times New Roman"/>
            <w:szCs w:val="24"/>
          </w:rPr>
          <w:sym w:font="Symbol" w:char="F0E5"/>
        </m:r>
        <m:sSub>
          <m:sSubPr>
            <m:ctrlPr>
              <w:rPr>
                <w:rFonts w:ascii="Cambria Math" w:hAnsi="Cambria Math" w:cs="Times New Roman"/>
                <w:szCs w:val="24"/>
              </w:rPr>
            </m:ctrlPr>
          </m:sSubPr>
          <m:e>
            <m:r>
              <m:rPr>
                <m:sty m:val="p"/>
              </m:rPr>
              <w:rPr>
                <w:rFonts w:ascii="Cambria Math" w:hAnsi="Cambria Math" w:cs="Times New Roman"/>
                <w:szCs w:val="24"/>
              </w:rPr>
              <m:t>M</m:t>
            </m:r>
          </m:e>
          <m:sub>
            <m:r>
              <m:rPr>
                <m:sty m:val="p"/>
              </m:rPr>
              <w:rPr>
                <w:rFonts w:ascii="Cambria Math" w:hAnsi="Cambria Math" w:cs="Times New Roman"/>
                <w:szCs w:val="24"/>
              </w:rPr>
              <m:t>A</m:t>
            </m:r>
          </m:sub>
        </m:sSub>
      </m:oMath>
      <w:r w:rsidRPr="009E5DB6">
        <w:rPr>
          <w:rFonts w:cs="Times New Roman"/>
          <w:szCs w:val="24"/>
        </w:rPr>
        <w:t xml:space="preserve">  =  0</w:t>
      </w:r>
    </w:p>
    <w:p w14:paraId="1BAEAA52" w14:textId="77777777" w:rsidR="00B820D2" w:rsidRPr="009E5DB6" w:rsidRDefault="00B820D2" w:rsidP="00B820D2">
      <w:pPr>
        <w:tabs>
          <w:tab w:val="left" w:leader="dot" w:pos="6237"/>
        </w:tabs>
        <w:spacing w:line="480" w:lineRule="auto"/>
        <w:ind w:left="1440"/>
        <w:jc w:val="both"/>
        <w:rPr>
          <w:rFonts w:cs="Times New Roman"/>
          <w:szCs w:val="24"/>
          <w:lang w:val="en-US"/>
        </w:rPr>
      </w:pPr>
      <w:r w:rsidRPr="009E5DB6">
        <w:rPr>
          <w:szCs w:val="24"/>
        </w:rPr>
        <w:t xml:space="preserve"> L</w:t>
      </w:r>
      <w:r w:rsidRPr="009E5DB6">
        <w:rPr>
          <w:szCs w:val="24"/>
          <w:vertAlign w:val="subscript"/>
        </w:rPr>
        <w:t>1</w:t>
      </w:r>
      <w:r w:rsidRPr="009E5DB6">
        <w:rPr>
          <w:szCs w:val="24"/>
        </w:rPr>
        <w:t xml:space="preserve"> . – RB . (L</w:t>
      </w:r>
      <w:r w:rsidRPr="009E5DB6">
        <w:rPr>
          <w:szCs w:val="24"/>
          <w:vertAlign w:val="subscript"/>
        </w:rPr>
        <w:t>1</w:t>
      </w:r>
      <w:r w:rsidRPr="009E5DB6">
        <w:rPr>
          <w:szCs w:val="24"/>
        </w:rPr>
        <w:t>+L</w:t>
      </w:r>
      <w:r w:rsidRPr="009E5DB6">
        <w:rPr>
          <w:szCs w:val="24"/>
          <w:vertAlign w:val="subscript"/>
        </w:rPr>
        <w:t>2</w:t>
      </w:r>
      <w:r w:rsidRPr="009E5DB6">
        <w:rPr>
          <w:szCs w:val="24"/>
        </w:rPr>
        <w:t>) = 0</w:t>
      </w:r>
      <w:r w:rsidRPr="009E5DB6">
        <w:rPr>
          <w:szCs w:val="24"/>
          <w:lang w:val="en-US"/>
        </w:rPr>
        <w:t xml:space="preserve"> </w:t>
      </w:r>
      <w:r>
        <w:rPr>
          <w:rFonts w:eastAsiaTheme="minorEastAsia"/>
          <w:lang w:val="en-US"/>
        </w:rPr>
        <w:tab/>
        <w:t>(2.26</w:t>
      </w:r>
      <w:r w:rsidRPr="009E5DB6">
        <w:rPr>
          <w:rFonts w:eastAsiaTheme="minorEastAsia"/>
          <w:lang w:val="en-US"/>
        </w:rPr>
        <w:t>)</w:t>
      </w:r>
    </w:p>
    <w:p w14:paraId="16C8D632" w14:textId="77777777" w:rsidR="00B820D2" w:rsidRPr="009E5DB6" w:rsidRDefault="00B820D2" w:rsidP="00B820D2">
      <w:pPr>
        <w:spacing w:line="480" w:lineRule="auto"/>
        <w:ind w:left="720" w:firstLine="720"/>
        <w:jc w:val="both"/>
        <w:rPr>
          <w:rFonts w:cs="Times New Roman"/>
          <w:szCs w:val="24"/>
        </w:rPr>
      </w:pPr>
      <w:r w:rsidRPr="009E5DB6">
        <w:rPr>
          <w:rFonts w:cs="Times New Roman"/>
          <w:szCs w:val="24"/>
        </w:rPr>
        <w:sym w:font="Symbol" w:char="F0E5"/>
      </w:r>
      <m:oMath>
        <m:sSub>
          <m:sSubPr>
            <m:ctrlPr>
              <w:rPr>
                <w:rFonts w:ascii="Cambria Math" w:hAnsi="Cambria Math" w:cs="Times New Roman"/>
                <w:szCs w:val="24"/>
              </w:rPr>
            </m:ctrlPr>
          </m:sSubPr>
          <m:e>
            <m:r>
              <m:rPr>
                <m:sty m:val="p"/>
              </m:rPr>
              <w:rPr>
                <w:rFonts w:ascii="Cambria Math" w:hAnsi="Cambria Math" w:cs="Times New Roman"/>
                <w:szCs w:val="24"/>
              </w:rPr>
              <m:t>M</m:t>
            </m:r>
          </m:e>
          <m:sub>
            <m:r>
              <m:rPr>
                <m:sty m:val="p"/>
              </m:rPr>
              <w:rPr>
                <w:rFonts w:ascii="Cambria Math" w:hAnsi="Cambria Math" w:cs="Times New Roman"/>
                <w:szCs w:val="24"/>
              </w:rPr>
              <m:t>B</m:t>
            </m:r>
          </m:sub>
        </m:sSub>
      </m:oMath>
      <w:r w:rsidRPr="009E5DB6">
        <w:rPr>
          <w:rFonts w:cs="Times New Roman"/>
          <w:szCs w:val="24"/>
        </w:rPr>
        <w:t xml:space="preserve">  =  0</w:t>
      </w:r>
    </w:p>
    <w:p w14:paraId="31CDFDCD" w14:textId="77777777" w:rsidR="00B820D2" w:rsidRPr="009631E7" w:rsidRDefault="00B820D2" w:rsidP="00B820D2">
      <w:pPr>
        <w:tabs>
          <w:tab w:val="left" w:leader="dot" w:pos="6237"/>
        </w:tabs>
        <w:spacing w:line="480" w:lineRule="auto"/>
        <w:ind w:left="1440"/>
        <w:jc w:val="both"/>
        <w:rPr>
          <w:rFonts w:eastAsiaTheme="minorEastAsia"/>
          <w:lang w:val="en-US"/>
        </w:rPr>
      </w:pPr>
      <w:r w:rsidRPr="009E5DB6">
        <w:rPr>
          <w:szCs w:val="24"/>
        </w:rPr>
        <w:t>R</w:t>
      </w:r>
      <w:r>
        <w:rPr>
          <w:szCs w:val="24"/>
          <w:vertAlign w:val="subscript"/>
          <w:lang w:val="en-US"/>
        </w:rPr>
        <w:t>A</w:t>
      </w:r>
      <w:r w:rsidRPr="009E5DB6">
        <w:rPr>
          <w:szCs w:val="24"/>
        </w:rPr>
        <w:t xml:space="preserve"> . (L</w:t>
      </w:r>
      <w:r w:rsidRPr="009E5DB6">
        <w:rPr>
          <w:szCs w:val="24"/>
          <w:vertAlign w:val="subscript"/>
        </w:rPr>
        <w:t>1</w:t>
      </w:r>
      <w:r w:rsidRPr="009E5DB6">
        <w:rPr>
          <w:szCs w:val="24"/>
        </w:rPr>
        <w:t>+L</w:t>
      </w:r>
      <w:r w:rsidRPr="009E5DB6">
        <w:rPr>
          <w:szCs w:val="24"/>
          <w:vertAlign w:val="subscript"/>
        </w:rPr>
        <w:t>2</w:t>
      </w:r>
      <w:r w:rsidRPr="009E5DB6">
        <w:rPr>
          <w:szCs w:val="24"/>
        </w:rPr>
        <w:t>) – P</w:t>
      </w:r>
      <w:r w:rsidRPr="009E5DB6">
        <w:rPr>
          <w:szCs w:val="24"/>
          <w:vertAlign w:val="subscript"/>
        </w:rPr>
        <w:t xml:space="preserve">1 </w:t>
      </w:r>
      <w:r w:rsidRPr="009E5DB6">
        <w:rPr>
          <w:szCs w:val="24"/>
        </w:rPr>
        <w:t>. L</w:t>
      </w:r>
      <w:r w:rsidRPr="009E5DB6">
        <w:rPr>
          <w:szCs w:val="24"/>
          <w:vertAlign w:val="subscript"/>
        </w:rPr>
        <w:t>2</w:t>
      </w:r>
      <w:r w:rsidRPr="009E5DB6">
        <w:rPr>
          <w:szCs w:val="24"/>
        </w:rPr>
        <w:t xml:space="preserve"> = 0 </w:t>
      </w:r>
      <w:r>
        <w:rPr>
          <w:rFonts w:eastAsiaTheme="minorEastAsia"/>
          <w:lang w:val="en-US"/>
        </w:rPr>
        <w:tab/>
        <w:t>(2.27</w:t>
      </w:r>
      <w:r w:rsidRPr="009E5DB6">
        <w:rPr>
          <w:rFonts w:eastAsiaTheme="minorEastAsia"/>
          <w:lang w:val="en-US"/>
        </w:rPr>
        <w:t>)</w:t>
      </w:r>
    </w:p>
    <w:p w14:paraId="468E7FCF" w14:textId="77777777" w:rsidR="00B820D2" w:rsidRDefault="00B820D2" w:rsidP="00B820D2">
      <w:pPr>
        <w:spacing w:line="480" w:lineRule="auto"/>
        <w:jc w:val="both"/>
        <w:rPr>
          <w:lang w:val="en-US"/>
        </w:rPr>
      </w:pPr>
      <w:r w:rsidRPr="009E5DB6">
        <w:rPr>
          <w:lang w:val="en-US"/>
        </w:rPr>
        <w:tab/>
      </w:r>
      <w:r w:rsidRPr="009E5DB6">
        <w:rPr>
          <w:lang w:val="en-US"/>
        </w:rPr>
        <w:tab/>
      </w:r>
      <w:sdt>
        <w:sdtPr>
          <w:rPr>
            <w:lang w:val="en-US"/>
          </w:rPr>
          <w:id w:val="-462038565"/>
          <w:citation/>
        </w:sdtPr>
        <w:sdtContent>
          <w:r w:rsidRPr="009E5DB6">
            <w:rPr>
              <w:lang w:val="en-US"/>
            </w:rPr>
            <w:fldChar w:fldCharType="begin"/>
          </w:r>
          <w:r w:rsidRPr="009E5DB6">
            <w:rPr>
              <w:lang w:val="en-US"/>
            </w:rPr>
            <w:instrText xml:space="preserve"> CITATION Sul04 \l 1033 </w:instrText>
          </w:r>
          <w:r w:rsidRPr="009E5DB6">
            <w:rPr>
              <w:lang w:val="en-US"/>
            </w:rPr>
            <w:fldChar w:fldCharType="separate"/>
          </w:r>
          <w:r>
            <w:rPr>
              <w:noProof/>
              <w:lang w:val="en-US"/>
            </w:rPr>
            <w:t>(Sularso, 2004)</w:t>
          </w:r>
          <w:r w:rsidRPr="009E5DB6">
            <w:rPr>
              <w:lang w:val="en-US"/>
            </w:rPr>
            <w:fldChar w:fldCharType="end"/>
          </w:r>
        </w:sdtContent>
      </w:sdt>
    </w:p>
    <w:p w14:paraId="63C9F5F9" w14:textId="77777777" w:rsidR="00B820D2" w:rsidRDefault="00B820D2" w:rsidP="00B820D2">
      <w:pPr>
        <w:spacing w:line="480" w:lineRule="auto"/>
        <w:jc w:val="both"/>
        <w:rPr>
          <w:rFonts w:cs="Times New Roman"/>
          <w:szCs w:val="24"/>
        </w:rPr>
      </w:pPr>
      <w:r>
        <w:rPr>
          <w:lang w:val="en-US"/>
        </w:rPr>
        <w:tab/>
      </w:r>
      <w:r>
        <w:rPr>
          <w:lang w:val="en-US"/>
        </w:rPr>
        <w:tab/>
      </w:r>
      <m:oMath>
        <m:r>
          <m:rPr>
            <m:sty m:val="p"/>
          </m:rPr>
          <w:rPr>
            <w:rFonts w:ascii="Cambria Math" w:hAnsi="Cambria Math" w:cs="Times New Roman"/>
            <w:szCs w:val="24"/>
          </w:rPr>
          <w:sym w:font="Symbol" w:char="F0E5"/>
        </m:r>
        <m:sSub>
          <m:sSubPr>
            <m:ctrlPr>
              <w:rPr>
                <w:rFonts w:ascii="Cambria Math" w:hAnsi="Cambria Math" w:cs="Times New Roman"/>
                <w:szCs w:val="24"/>
              </w:rPr>
            </m:ctrlPr>
          </m:sSubPr>
          <m:e>
            <m:r>
              <m:rPr>
                <m:sty m:val="p"/>
              </m:rPr>
              <w:rPr>
                <w:rFonts w:ascii="Cambria Math" w:hAnsi="Cambria Math" w:cs="Times New Roman"/>
                <w:szCs w:val="24"/>
              </w:rPr>
              <m:t>M</m:t>
            </m:r>
          </m:e>
          <m:sub>
            <m:r>
              <m:rPr>
                <m:sty m:val="p"/>
              </m:rPr>
              <w:rPr>
                <w:rFonts w:ascii="Cambria Math" w:hAnsi="Cambria Math" w:cs="Times New Roman"/>
                <w:szCs w:val="24"/>
              </w:rPr>
              <m:t>A</m:t>
            </m:r>
          </m:sub>
        </m:sSub>
      </m:oMath>
      <w:r w:rsidRPr="009E5DB6">
        <w:rPr>
          <w:rFonts w:cs="Times New Roman"/>
          <w:szCs w:val="24"/>
        </w:rPr>
        <w:t xml:space="preserve">  =  0</w:t>
      </w:r>
    </w:p>
    <w:p w14:paraId="55EE4020" w14:textId="77777777" w:rsidR="00B820D2" w:rsidRDefault="00B820D2" w:rsidP="00B820D2">
      <w:pPr>
        <w:spacing w:line="480" w:lineRule="auto"/>
        <w:jc w:val="both"/>
        <w:rPr>
          <w:rFonts w:cs="Times New Roman"/>
          <w:szCs w:val="24"/>
          <w:lang w:val="en-US"/>
        </w:rPr>
      </w:pPr>
      <w:r>
        <w:rPr>
          <w:rFonts w:cs="Times New Roman"/>
          <w:szCs w:val="24"/>
        </w:rPr>
        <w:tab/>
      </w:r>
      <w:r>
        <w:rPr>
          <w:rFonts w:cs="Times New Roman"/>
          <w:szCs w:val="24"/>
        </w:rPr>
        <w:tab/>
      </w:r>
      <w:r>
        <w:rPr>
          <w:rFonts w:cs="Times New Roman"/>
          <w:szCs w:val="24"/>
          <w:lang w:val="en-US"/>
        </w:rPr>
        <w:t>(150 * 1,5) + (300 * 1,5) – (RB * 450) = 0</w:t>
      </w:r>
    </w:p>
    <w:p w14:paraId="301EF054" w14:textId="77777777" w:rsidR="00B820D2" w:rsidRDefault="00B820D2" w:rsidP="00B820D2">
      <w:pPr>
        <w:spacing w:line="480" w:lineRule="auto"/>
        <w:jc w:val="both"/>
        <w:rPr>
          <w:rFonts w:cs="Times New Roman"/>
          <w:szCs w:val="24"/>
          <w:lang w:val="en-US"/>
        </w:rPr>
      </w:pPr>
      <w:r>
        <w:rPr>
          <w:rFonts w:cs="Times New Roman"/>
          <w:szCs w:val="24"/>
          <w:lang w:val="en-US"/>
        </w:rPr>
        <w:tab/>
      </w:r>
      <w:r>
        <w:rPr>
          <w:rFonts w:cs="Times New Roman"/>
          <w:szCs w:val="24"/>
          <w:lang w:val="en-US"/>
        </w:rPr>
        <w:tab/>
        <w:t>(150 * 1,5) + (300 * 1,5) = RB * 450</w:t>
      </w:r>
    </w:p>
    <w:p w14:paraId="2DF6A527" w14:textId="77777777" w:rsidR="00B820D2" w:rsidRDefault="00B820D2" w:rsidP="00B820D2">
      <w:pPr>
        <w:spacing w:line="480" w:lineRule="auto"/>
        <w:jc w:val="both"/>
        <w:rPr>
          <w:rFonts w:cs="Times New Roman"/>
          <w:szCs w:val="24"/>
          <w:lang w:val="en-US"/>
        </w:rPr>
      </w:pPr>
      <w:r>
        <w:rPr>
          <w:rFonts w:cs="Times New Roman"/>
          <w:szCs w:val="24"/>
          <w:lang w:val="en-US"/>
        </w:rPr>
        <w:tab/>
      </w:r>
      <w:r>
        <w:rPr>
          <w:rFonts w:cs="Times New Roman"/>
          <w:szCs w:val="24"/>
          <w:lang w:val="en-US"/>
        </w:rPr>
        <w:tab/>
        <w:t>R</w:t>
      </w:r>
      <w:r>
        <w:rPr>
          <w:rFonts w:cs="Times New Roman"/>
          <w:szCs w:val="24"/>
          <w:vertAlign w:val="subscript"/>
          <w:lang w:val="en-US"/>
        </w:rPr>
        <w:t>B</w:t>
      </w:r>
      <w:r>
        <w:rPr>
          <w:rFonts w:cs="Times New Roman"/>
          <w:szCs w:val="24"/>
          <w:lang w:val="en-US"/>
        </w:rPr>
        <w:t xml:space="preserve"> = 1,5 kg</w:t>
      </w:r>
    </w:p>
    <w:p w14:paraId="6A2A8C74" w14:textId="77777777" w:rsidR="00B820D2" w:rsidRDefault="00B820D2" w:rsidP="00B820D2">
      <w:pPr>
        <w:spacing w:line="480" w:lineRule="auto"/>
        <w:ind w:left="720" w:firstLine="720"/>
        <w:jc w:val="both"/>
        <w:rPr>
          <w:rFonts w:cs="Times New Roman"/>
          <w:szCs w:val="24"/>
        </w:rPr>
      </w:pPr>
      <w:r w:rsidRPr="009E5DB6">
        <w:rPr>
          <w:rFonts w:cs="Times New Roman"/>
          <w:szCs w:val="24"/>
        </w:rPr>
        <w:sym w:font="Symbol" w:char="F0E5"/>
      </w:r>
      <m:oMath>
        <m:sSub>
          <m:sSubPr>
            <m:ctrlPr>
              <w:rPr>
                <w:rFonts w:ascii="Cambria Math" w:hAnsi="Cambria Math" w:cs="Times New Roman"/>
                <w:szCs w:val="24"/>
              </w:rPr>
            </m:ctrlPr>
          </m:sSubPr>
          <m:e>
            <m:r>
              <m:rPr>
                <m:sty m:val="p"/>
              </m:rPr>
              <w:rPr>
                <w:rFonts w:ascii="Cambria Math" w:hAnsi="Cambria Math" w:cs="Times New Roman"/>
                <w:szCs w:val="24"/>
              </w:rPr>
              <m:t>M</m:t>
            </m:r>
          </m:e>
          <m:sub>
            <m:r>
              <m:rPr>
                <m:sty m:val="p"/>
              </m:rPr>
              <w:rPr>
                <w:rFonts w:ascii="Cambria Math" w:hAnsi="Cambria Math" w:cs="Times New Roman"/>
                <w:szCs w:val="24"/>
              </w:rPr>
              <m:t>B</m:t>
            </m:r>
          </m:sub>
        </m:sSub>
      </m:oMath>
      <w:r w:rsidRPr="009E5DB6">
        <w:rPr>
          <w:rFonts w:cs="Times New Roman"/>
          <w:szCs w:val="24"/>
        </w:rPr>
        <w:t xml:space="preserve">  =  0</w:t>
      </w:r>
    </w:p>
    <w:p w14:paraId="7D5B1C52" w14:textId="77777777" w:rsidR="00B820D2" w:rsidRDefault="00B820D2" w:rsidP="00B820D2">
      <w:pPr>
        <w:spacing w:line="480" w:lineRule="auto"/>
        <w:ind w:left="720" w:firstLine="720"/>
        <w:jc w:val="both"/>
        <w:rPr>
          <w:rFonts w:cs="Times New Roman"/>
          <w:szCs w:val="24"/>
          <w:lang w:val="en-US"/>
        </w:rPr>
      </w:pPr>
      <w:r>
        <w:rPr>
          <w:rFonts w:cs="Times New Roman"/>
          <w:szCs w:val="24"/>
          <w:lang w:val="en-US"/>
        </w:rPr>
        <w:t>RA = (1,5 + 1,5 ) – 1,5 = 1,5 kg</w:t>
      </w:r>
    </w:p>
    <w:p w14:paraId="2B5A825B" w14:textId="77777777" w:rsidR="00B820D2" w:rsidRDefault="00B820D2" w:rsidP="00B820D2">
      <w:pPr>
        <w:spacing w:line="480" w:lineRule="auto"/>
        <w:ind w:left="720" w:firstLine="720"/>
        <w:jc w:val="both"/>
        <w:rPr>
          <w:rFonts w:cs="Times New Roman"/>
          <w:szCs w:val="24"/>
          <w:lang w:val="en-US"/>
        </w:rPr>
      </w:pPr>
      <w:r>
        <w:rPr>
          <w:rFonts w:cs="Times New Roman"/>
          <w:szCs w:val="24"/>
          <w:lang w:val="en-US"/>
        </w:rPr>
        <w:t>M</w:t>
      </w:r>
      <w:r>
        <w:rPr>
          <w:rFonts w:cs="Times New Roman"/>
          <w:szCs w:val="24"/>
          <w:vertAlign w:val="subscript"/>
          <w:lang w:val="en-US"/>
        </w:rPr>
        <w:t>RA</w:t>
      </w:r>
      <w:r>
        <w:rPr>
          <w:rFonts w:cs="Times New Roman"/>
          <w:szCs w:val="24"/>
          <w:lang w:val="en-US"/>
        </w:rPr>
        <w:t xml:space="preserve"> =  1,5 * 150 </w:t>
      </w:r>
    </w:p>
    <w:p w14:paraId="4A47AD9B" w14:textId="77777777" w:rsidR="00B820D2" w:rsidRDefault="00B820D2" w:rsidP="00B820D2">
      <w:pPr>
        <w:spacing w:line="480" w:lineRule="auto"/>
        <w:ind w:left="720" w:firstLine="720"/>
        <w:jc w:val="both"/>
        <w:rPr>
          <w:rFonts w:cs="Times New Roman"/>
          <w:szCs w:val="24"/>
          <w:lang w:val="en-US"/>
        </w:rPr>
      </w:pPr>
      <w:r>
        <w:rPr>
          <w:rFonts w:cs="Times New Roman"/>
          <w:szCs w:val="24"/>
          <w:lang w:val="en-US"/>
        </w:rPr>
        <w:t>M</w:t>
      </w:r>
      <w:r>
        <w:rPr>
          <w:rFonts w:cs="Times New Roman"/>
          <w:szCs w:val="24"/>
          <w:vertAlign w:val="subscript"/>
          <w:lang w:val="en-US"/>
        </w:rPr>
        <w:t>RA</w:t>
      </w:r>
      <w:r>
        <w:rPr>
          <w:rFonts w:cs="Times New Roman"/>
          <w:szCs w:val="24"/>
          <w:lang w:val="en-US"/>
        </w:rPr>
        <w:t xml:space="preserve"> = 225 kg.mm</w:t>
      </w:r>
    </w:p>
    <w:p w14:paraId="3ADBF743" w14:textId="77777777" w:rsidR="00B820D2" w:rsidRDefault="00B820D2" w:rsidP="00B820D2">
      <w:pPr>
        <w:spacing w:line="480" w:lineRule="auto"/>
        <w:ind w:left="720" w:firstLine="720"/>
        <w:jc w:val="both"/>
        <w:rPr>
          <w:rFonts w:cs="Times New Roman"/>
          <w:szCs w:val="24"/>
          <w:lang w:val="en-US"/>
        </w:rPr>
      </w:pPr>
      <w:r>
        <w:rPr>
          <w:rFonts w:cs="Times New Roman"/>
          <w:szCs w:val="24"/>
          <w:lang w:val="en-US"/>
        </w:rPr>
        <w:t>M</w:t>
      </w:r>
      <w:r w:rsidRPr="007109A8">
        <w:rPr>
          <w:rFonts w:cs="Times New Roman"/>
          <w:szCs w:val="24"/>
          <w:vertAlign w:val="subscript"/>
          <w:lang w:val="en-US"/>
        </w:rPr>
        <w:t>RB</w:t>
      </w:r>
      <w:r>
        <w:rPr>
          <w:rFonts w:cs="Times New Roman"/>
          <w:szCs w:val="24"/>
          <w:lang w:val="en-US"/>
        </w:rPr>
        <w:t xml:space="preserve"> = 1,5 * 150</w:t>
      </w:r>
    </w:p>
    <w:p w14:paraId="23A9AB05" w14:textId="77777777" w:rsidR="00B820D2" w:rsidRDefault="00B820D2" w:rsidP="00B820D2">
      <w:pPr>
        <w:spacing w:line="480" w:lineRule="auto"/>
        <w:ind w:left="720" w:firstLine="720"/>
        <w:jc w:val="both"/>
        <w:rPr>
          <w:rFonts w:cs="Times New Roman"/>
          <w:szCs w:val="24"/>
          <w:lang w:val="en-US"/>
        </w:rPr>
      </w:pPr>
      <w:r>
        <w:rPr>
          <w:rFonts w:cs="Times New Roman"/>
          <w:szCs w:val="24"/>
          <w:lang w:val="en-US"/>
        </w:rPr>
        <w:t>M</w:t>
      </w:r>
      <w:r w:rsidRPr="007109A8">
        <w:rPr>
          <w:rFonts w:cs="Times New Roman"/>
          <w:szCs w:val="24"/>
          <w:vertAlign w:val="subscript"/>
          <w:lang w:val="en-US"/>
        </w:rPr>
        <w:t>RB</w:t>
      </w:r>
      <w:r>
        <w:rPr>
          <w:rFonts w:cs="Times New Roman"/>
          <w:szCs w:val="24"/>
          <w:lang w:val="en-US"/>
        </w:rPr>
        <w:t xml:space="preserve"> = 225 kg.mm</w:t>
      </w:r>
    </w:p>
    <w:p w14:paraId="3F12A4F3" w14:textId="77777777" w:rsidR="00B820D2" w:rsidRDefault="00B820D2" w:rsidP="00B820D2">
      <w:pPr>
        <w:tabs>
          <w:tab w:val="center" w:pos="4689"/>
        </w:tabs>
        <w:spacing w:line="480" w:lineRule="auto"/>
        <w:ind w:left="720" w:firstLine="720"/>
        <w:jc w:val="both"/>
        <w:rPr>
          <w:rFonts w:cs="Times New Roman"/>
          <w:szCs w:val="24"/>
          <w:lang w:val="en-US"/>
        </w:rPr>
      </w:pPr>
      <w:r>
        <w:rPr>
          <w:rFonts w:cs="Times New Roman"/>
          <w:szCs w:val="24"/>
          <w:lang w:val="en-US"/>
        </w:rPr>
        <w:t>M</w:t>
      </w:r>
      <w:r>
        <w:rPr>
          <w:rFonts w:cs="Times New Roman"/>
          <w:szCs w:val="24"/>
          <w:vertAlign w:val="subscript"/>
          <w:lang w:val="en-US"/>
        </w:rPr>
        <w:t>R1</w:t>
      </w:r>
      <w:r>
        <w:rPr>
          <w:rFonts w:cs="Times New Roman"/>
          <w:szCs w:val="24"/>
          <w:lang w:val="en-US"/>
        </w:rPr>
        <w:t xml:space="preserve"> = </w:t>
      </w:r>
      <m:oMath>
        <m:rad>
          <m:radPr>
            <m:degHide m:val="1"/>
            <m:ctrlPr>
              <w:rPr>
                <w:rFonts w:ascii="Cambria Math" w:hAnsi="Cambria Math" w:cs="Times New Roman"/>
                <w:i/>
                <w:szCs w:val="24"/>
                <w:lang w:val="en-US"/>
              </w:rPr>
            </m:ctrlPr>
          </m:radPr>
          <m:deg/>
          <m:e>
            <m:sSup>
              <m:sSupPr>
                <m:ctrlPr>
                  <w:rPr>
                    <w:rFonts w:ascii="Cambria Math" w:hAnsi="Cambria Math" w:cs="Times New Roman"/>
                    <w:i/>
                    <w:szCs w:val="24"/>
                    <w:lang w:val="en-US"/>
                  </w:rPr>
                </m:ctrlPr>
              </m:sSupPr>
              <m:e>
                <m:sSub>
                  <m:sSubPr>
                    <m:ctrlPr>
                      <w:rPr>
                        <w:rFonts w:ascii="Cambria Math" w:hAnsi="Cambria Math" w:cs="Times New Roman"/>
                        <w:i/>
                        <w:szCs w:val="24"/>
                        <w:lang w:val="en-US"/>
                      </w:rPr>
                    </m:ctrlPr>
                  </m:sSubPr>
                  <m:e>
                    <m:r>
                      <w:rPr>
                        <w:rFonts w:ascii="Cambria Math" w:hAnsi="Cambria Math" w:cs="Times New Roman"/>
                        <w:szCs w:val="24"/>
                        <w:lang w:val="en-US"/>
                      </w:rPr>
                      <m:t>M</m:t>
                    </m:r>
                  </m:e>
                  <m:sub>
                    <m:r>
                      <w:rPr>
                        <w:rFonts w:ascii="Cambria Math" w:hAnsi="Cambria Math" w:cs="Times New Roman"/>
                        <w:szCs w:val="24"/>
                        <w:lang w:val="en-US"/>
                      </w:rPr>
                      <m:t>RA</m:t>
                    </m:r>
                  </m:sub>
                </m:sSub>
              </m:e>
              <m:sup>
                <m:r>
                  <w:rPr>
                    <w:rFonts w:ascii="Cambria Math" w:hAnsi="Cambria Math" w:cs="Times New Roman"/>
                    <w:szCs w:val="24"/>
                    <w:lang w:val="en-US"/>
                  </w:rPr>
                  <m:t>2</m:t>
                </m:r>
              </m:sup>
            </m:sSup>
            <m:r>
              <w:rPr>
                <w:rFonts w:ascii="Cambria Math" w:hAnsi="Cambria Math" w:cs="Times New Roman"/>
                <w:szCs w:val="24"/>
                <w:lang w:val="en-US"/>
              </w:rPr>
              <m:t>+</m:t>
            </m:r>
            <m:sSup>
              <m:sSupPr>
                <m:ctrlPr>
                  <w:rPr>
                    <w:rFonts w:ascii="Cambria Math" w:hAnsi="Cambria Math" w:cs="Times New Roman"/>
                    <w:i/>
                    <w:szCs w:val="24"/>
                    <w:lang w:val="en-US"/>
                  </w:rPr>
                </m:ctrlPr>
              </m:sSupPr>
              <m:e>
                <m:sSub>
                  <m:sSubPr>
                    <m:ctrlPr>
                      <w:rPr>
                        <w:rFonts w:ascii="Cambria Math" w:hAnsi="Cambria Math" w:cs="Times New Roman"/>
                        <w:i/>
                        <w:szCs w:val="24"/>
                        <w:lang w:val="en-US"/>
                      </w:rPr>
                    </m:ctrlPr>
                  </m:sSubPr>
                  <m:e>
                    <m:r>
                      <w:rPr>
                        <w:rFonts w:ascii="Cambria Math" w:hAnsi="Cambria Math" w:cs="Times New Roman"/>
                        <w:szCs w:val="24"/>
                        <w:lang w:val="en-US"/>
                      </w:rPr>
                      <m:t>M</m:t>
                    </m:r>
                  </m:e>
                  <m:sub>
                    <m:r>
                      <w:rPr>
                        <w:rFonts w:ascii="Cambria Math" w:hAnsi="Cambria Math" w:cs="Times New Roman"/>
                        <w:szCs w:val="24"/>
                        <w:lang w:val="en-US"/>
                      </w:rPr>
                      <m:t>RB</m:t>
                    </m:r>
                  </m:sub>
                </m:sSub>
              </m:e>
              <m:sup>
                <m:r>
                  <w:rPr>
                    <w:rFonts w:ascii="Cambria Math" w:hAnsi="Cambria Math" w:cs="Times New Roman"/>
                    <w:szCs w:val="24"/>
                    <w:lang w:val="en-US"/>
                  </w:rPr>
                  <m:t>2</m:t>
                </m:r>
              </m:sup>
            </m:sSup>
          </m:e>
        </m:rad>
      </m:oMath>
    </w:p>
    <w:p w14:paraId="494ED8B7" w14:textId="77777777" w:rsidR="00B820D2" w:rsidRDefault="00B820D2" w:rsidP="00B820D2">
      <w:pPr>
        <w:tabs>
          <w:tab w:val="center" w:pos="4689"/>
        </w:tabs>
        <w:spacing w:line="480" w:lineRule="auto"/>
        <w:ind w:left="720" w:firstLine="720"/>
        <w:jc w:val="both"/>
        <w:rPr>
          <w:rFonts w:cs="Times New Roman"/>
          <w:szCs w:val="24"/>
          <w:lang w:val="en-US"/>
        </w:rPr>
      </w:pPr>
      <w:r>
        <w:rPr>
          <w:rFonts w:cs="Times New Roman"/>
          <w:szCs w:val="24"/>
          <w:lang w:val="en-US"/>
        </w:rPr>
        <w:t>M</w:t>
      </w:r>
      <w:r>
        <w:rPr>
          <w:rFonts w:cs="Times New Roman"/>
          <w:szCs w:val="24"/>
          <w:vertAlign w:val="subscript"/>
          <w:lang w:val="en-US"/>
        </w:rPr>
        <w:t xml:space="preserve">R1  </w:t>
      </w:r>
      <w:r>
        <w:rPr>
          <w:rFonts w:cs="Times New Roman"/>
          <w:szCs w:val="24"/>
          <w:lang w:val="en-US"/>
        </w:rPr>
        <w:t>=</w:t>
      </w:r>
      <w:r>
        <w:rPr>
          <w:rFonts w:cs="Times New Roman"/>
          <w:szCs w:val="24"/>
          <w:vertAlign w:val="subscript"/>
          <w:lang w:val="en-US"/>
        </w:rPr>
        <w:t xml:space="preserve">  </w:t>
      </w:r>
      <m:oMath>
        <m:rad>
          <m:radPr>
            <m:degHide m:val="1"/>
            <m:ctrlPr>
              <w:rPr>
                <w:rFonts w:ascii="Cambria Math" w:hAnsi="Cambria Math" w:cs="Times New Roman"/>
                <w:i/>
                <w:szCs w:val="24"/>
                <w:lang w:val="en-US"/>
              </w:rPr>
            </m:ctrlPr>
          </m:radPr>
          <m:deg/>
          <m:e>
            <m:sSup>
              <m:sSupPr>
                <m:ctrlPr>
                  <w:rPr>
                    <w:rFonts w:ascii="Cambria Math" w:hAnsi="Cambria Math" w:cs="Times New Roman"/>
                    <w:i/>
                    <w:szCs w:val="24"/>
                    <w:lang w:val="en-US"/>
                  </w:rPr>
                </m:ctrlPr>
              </m:sSupPr>
              <m:e>
                <m:r>
                  <w:rPr>
                    <w:rFonts w:ascii="Cambria Math" w:hAnsi="Cambria Math" w:cs="Times New Roman"/>
                    <w:szCs w:val="24"/>
                    <w:lang w:val="en-US"/>
                  </w:rPr>
                  <m:t xml:space="preserve">225 </m:t>
                </m:r>
              </m:e>
              <m:sup>
                <m:r>
                  <w:rPr>
                    <w:rFonts w:ascii="Cambria Math" w:hAnsi="Cambria Math" w:cs="Times New Roman"/>
                    <w:szCs w:val="24"/>
                    <w:lang w:val="en-US"/>
                  </w:rPr>
                  <m:t>2</m:t>
                </m:r>
              </m:sup>
            </m:sSup>
            <m:r>
              <w:rPr>
                <w:rFonts w:ascii="Cambria Math" w:hAnsi="Cambria Math" w:cs="Times New Roman"/>
                <w:szCs w:val="24"/>
                <w:lang w:val="en-US"/>
              </w:rPr>
              <m:t>+</m:t>
            </m:r>
            <m:sSup>
              <m:sSupPr>
                <m:ctrlPr>
                  <w:rPr>
                    <w:rFonts w:ascii="Cambria Math" w:hAnsi="Cambria Math" w:cs="Times New Roman"/>
                    <w:i/>
                    <w:szCs w:val="24"/>
                    <w:lang w:val="en-US"/>
                  </w:rPr>
                </m:ctrlPr>
              </m:sSupPr>
              <m:e>
                <m:r>
                  <w:rPr>
                    <w:rFonts w:ascii="Cambria Math" w:hAnsi="Cambria Math" w:cs="Times New Roman"/>
                    <w:szCs w:val="24"/>
                    <w:lang w:val="en-US"/>
                  </w:rPr>
                  <m:t xml:space="preserve">225 </m:t>
                </m:r>
              </m:e>
              <m:sup>
                <m:r>
                  <w:rPr>
                    <w:rFonts w:ascii="Cambria Math" w:hAnsi="Cambria Math" w:cs="Times New Roman"/>
                    <w:szCs w:val="24"/>
                    <w:lang w:val="en-US"/>
                  </w:rPr>
                  <m:t>2</m:t>
                </m:r>
              </m:sup>
            </m:sSup>
          </m:e>
        </m:rad>
      </m:oMath>
    </w:p>
    <w:p w14:paraId="70DCC788" w14:textId="77777777" w:rsidR="00B820D2" w:rsidRPr="00F3461B" w:rsidRDefault="00B820D2" w:rsidP="00B820D2">
      <w:pPr>
        <w:tabs>
          <w:tab w:val="center" w:pos="4689"/>
        </w:tabs>
        <w:spacing w:line="480" w:lineRule="auto"/>
        <w:ind w:left="720" w:firstLine="720"/>
        <w:jc w:val="both"/>
        <w:rPr>
          <w:rFonts w:cs="Times New Roman"/>
          <w:szCs w:val="24"/>
          <w:lang w:val="en-US"/>
        </w:rPr>
      </w:pPr>
      <w:r>
        <w:rPr>
          <w:rFonts w:cs="Times New Roman"/>
          <w:szCs w:val="24"/>
          <w:lang w:val="en-US"/>
        </w:rPr>
        <w:t>M</w:t>
      </w:r>
      <w:r>
        <w:rPr>
          <w:rFonts w:cs="Times New Roman"/>
          <w:szCs w:val="24"/>
          <w:vertAlign w:val="subscript"/>
          <w:lang w:val="en-US"/>
        </w:rPr>
        <w:t xml:space="preserve">R1 </w:t>
      </w:r>
      <w:r>
        <w:rPr>
          <w:rFonts w:cs="Times New Roman"/>
          <w:szCs w:val="24"/>
          <w:lang w:val="en-US"/>
        </w:rPr>
        <w:t>= 318,2 kg.mm</w:t>
      </w:r>
    </w:p>
    <w:p w14:paraId="60DFB18D" w14:textId="77777777" w:rsidR="00B820D2" w:rsidRPr="009E5DB6" w:rsidRDefault="00B820D2" w:rsidP="00B820D2">
      <w:pPr>
        <w:pStyle w:val="ListParagraph"/>
        <w:spacing w:line="480" w:lineRule="auto"/>
        <w:ind w:left="360"/>
        <w:jc w:val="both"/>
        <w:rPr>
          <w:lang w:val="en-US"/>
        </w:rPr>
      </w:pPr>
      <w:r w:rsidRPr="009E5DB6">
        <w:rPr>
          <w:lang w:val="en-US"/>
        </w:rPr>
        <w:t>Menentukan bahan poros,faktor keamanan,  kekuatan tarik (kg/mm</w:t>
      </w:r>
      <w:r w:rsidRPr="009E5DB6">
        <w:rPr>
          <w:vertAlign w:val="superscript"/>
          <w:lang w:val="en-US"/>
        </w:rPr>
        <w:t>2</w:t>
      </w:r>
      <w:r w:rsidRPr="009E5DB6">
        <w:rPr>
          <w:lang w:val="en-US"/>
        </w:rPr>
        <w:t xml:space="preserve">), dan tegangan geser izin </w:t>
      </w:r>
    </w:p>
    <w:p w14:paraId="00AB65E3" w14:textId="77777777" w:rsidR="00B820D2" w:rsidRPr="009E5DB6" w:rsidRDefault="00B820D2" w:rsidP="00B820D2">
      <w:pPr>
        <w:tabs>
          <w:tab w:val="left" w:leader="dot" w:pos="6237"/>
        </w:tabs>
        <w:spacing w:line="480" w:lineRule="auto"/>
        <w:ind w:left="1418"/>
        <w:jc w:val="both"/>
        <w:rPr>
          <w:lang w:val="en-US"/>
        </w:rPr>
      </w:pPr>
      <w:r w:rsidRPr="009E5DB6">
        <w:rPr>
          <w:sz w:val="28"/>
          <w:szCs w:val="24"/>
          <w:lang w:val="en-US"/>
        </w:rPr>
        <w:sym w:font="Symbol" w:char="F074"/>
      </w:r>
      <w:r w:rsidRPr="009E5DB6">
        <w:rPr>
          <w:vertAlign w:val="subscript"/>
          <w:lang w:val="en-US"/>
        </w:rPr>
        <w:t>ba</w:t>
      </w:r>
      <w:r w:rsidRPr="009E5DB6">
        <w:rPr>
          <w:lang w:val="en-US"/>
        </w:rPr>
        <w:t xml:space="preserve"> = </w:t>
      </w:r>
      <w:r w:rsidRPr="009E5DB6">
        <w:rPr>
          <w:lang w:val="en-US"/>
        </w:rPr>
        <w:sym w:font="Symbol" w:char="F073"/>
      </w:r>
      <w:r w:rsidRPr="009E5DB6">
        <w:rPr>
          <w:vertAlign w:val="subscript"/>
          <w:lang w:val="en-US"/>
        </w:rPr>
        <w:t xml:space="preserve">b </w:t>
      </w:r>
      <w:r w:rsidRPr="009E5DB6">
        <w:rPr>
          <w:lang w:val="en-US"/>
        </w:rPr>
        <w:t>/ (S</w:t>
      </w:r>
      <w:r w:rsidRPr="009E5DB6">
        <w:rPr>
          <w:vertAlign w:val="subscript"/>
          <w:lang w:val="en-US"/>
        </w:rPr>
        <w:t xml:space="preserve">f1 </w:t>
      </w:r>
      <w:r w:rsidRPr="009E5DB6">
        <w:rPr>
          <w:lang w:val="en-US"/>
        </w:rPr>
        <w:t>x S</w:t>
      </w:r>
      <w:r w:rsidRPr="009E5DB6">
        <w:rPr>
          <w:vertAlign w:val="subscript"/>
          <w:lang w:val="en-US"/>
        </w:rPr>
        <w:t xml:space="preserve">f2 </w:t>
      </w:r>
      <w:r w:rsidRPr="009E5DB6">
        <w:rPr>
          <w:lang w:val="en-US"/>
        </w:rPr>
        <w:t>)</w:t>
      </w:r>
      <w:r>
        <w:rPr>
          <w:rFonts w:eastAsiaTheme="minorEastAsia"/>
          <w:lang w:val="en-US"/>
        </w:rPr>
        <w:t xml:space="preserve"> </w:t>
      </w:r>
      <w:r>
        <w:rPr>
          <w:rFonts w:eastAsiaTheme="minorEastAsia"/>
          <w:lang w:val="en-US"/>
        </w:rPr>
        <w:tab/>
        <w:t>(2.28</w:t>
      </w:r>
      <w:r w:rsidRPr="009E5DB6">
        <w:rPr>
          <w:rFonts w:eastAsiaTheme="minorEastAsia"/>
          <w:lang w:val="en-US"/>
        </w:rPr>
        <w:t>)</w:t>
      </w:r>
    </w:p>
    <w:p w14:paraId="4A706C03" w14:textId="77777777" w:rsidR="00B820D2" w:rsidRDefault="00000000" w:rsidP="00B820D2">
      <w:pPr>
        <w:spacing w:line="480" w:lineRule="auto"/>
        <w:ind w:left="720"/>
        <w:jc w:val="both"/>
        <w:rPr>
          <w:lang w:val="en-US"/>
        </w:rPr>
      </w:pPr>
      <w:sdt>
        <w:sdtPr>
          <w:rPr>
            <w:lang w:val="en-US"/>
          </w:rPr>
          <w:id w:val="562769128"/>
          <w:citation/>
        </w:sdtPr>
        <w:sdtContent>
          <w:r w:rsidR="00B820D2" w:rsidRPr="009E5DB6">
            <w:rPr>
              <w:lang w:val="en-US"/>
            </w:rPr>
            <w:fldChar w:fldCharType="begin"/>
          </w:r>
          <w:r w:rsidR="00B820D2" w:rsidRPr="009E5DB6">
            <w:rPr>
              <w:lang w:val="en-US"/>
            </w:rPr>
            <w:instrText xml:space="preserve"> CITATION Sul04 \l 1033 </w:instrText>
          </w:r>
          <w:r w:rsidR="00B820D2" w:rsidRPr="009E5DB6">
            <w:rPr>
              <w:lang w:val="en-US"/>
            </w:rPr>
            <w:fldChar w:fldCharType="separate"/>
          </w:r>
          <w:r w:rsidR="00B820D2">
            <w:rPr>
              <w:noProof/>
              <w:lang w:val="en-US"/>
            </w:rPr>
            <w:t>(Sularso, 2004)</w:t>
          </w:r>
          <w:r w:rsidR="00B820D2" w:rsidRPr="009E5DB6">
            <w:rPr>
              <w:lang w:val="en-US"/>
            </w:rPr>
            <w:fldChar w:fldCharType="end"/>
          </w:r>
        </w:sdtContent>
      </w:sdt>
    </w:p>
    <w:p w14:paraId="55EC91EC" w14:textId="77777777" w:rsidR="00B820D2" w:rsidRDefault="00B820D2" w:rsidP="00B820D2">
      <w:pPr>
        <w:spacing w:line="480" w:lineRule="auto"/>
        <w:ind w:left="720"/>
        <w:jc w:val="both"/>
        <w:rPr>
          <w:lang w:val="en-US"/>
        </w:rPr>
      </w:pPr>
      <w:r w:rsidRPr="009E5DB6">
        <w:rPr>
          <w:sz w:val="28"/>
          <w:szCs w:val="24"/>
          <w:lang w:val="en-US"/>
        </w:rPr>
        <w:sym w:font="Symbol" w:char="F074"/>
      </w:r>
      <w:r w:rsidRPr="009E5DB6">
        <w:rPr>
          <w:vertAlign w:val="subscript"/>
          <w:lang w:val="en-US"/>
        </w:rPr>
        <w:t>ba</w:t>
      </w:r>
      <w:r w:rsidRPr="009E5DB6">
        <w:rPr>
          <w:lang w:val="en-US"/>
        </w:rPr>
        <w:t xml:space="preserve"> = </w:t>
      </w:r>
      <w:r>
        <w:rPr>
          <w:lang w:val="en-US"/>
        </w:rPr>
        <w:t xml:space="preserve">60 </w:t>
      </w:r>
      <w:r w:rsidRPr="009E5DB6">
        <w:rPr>
          <w:vertAlign w:val="subscript"/>
          <w:lang w:val="en-US"/>
        </w:rPr>
        <w:t xml:space="preserve"> </w:t>
      </w:r>
      <w:r w:rsidRPr="009E5DB6">
        <w:rPr>
          <w:lang w:val="en-US"/>
        </w:rPr>
        <w:t>/ (</w:t>
      </w:r>
      <w:r>
        <w:rPr>
          <w:lang w:val="en-US"/>
        </w:rPr>
        <w:t>6</w:t>
      </w:r>
      <w:r w:rsidRPr="009E5DB6">
        <w:rPr>
          <w:vertAlign w:val="subscript"/>
          <w:lang w:val="en-US"/>
        </w:rPr>
        <w:t xml:space="preserve"> </w:t>
      </w:r>
      <w:r w:rsidRPr="009E5DB6">
        <w:rPr>
          <w:lang w:val="en-US"/>
        </w:rPr>
        <w:t xml:space="preserve">x </w:t>
      </w:r>
      <w:r>
        <w:rPr>
          <w:lang w:val="en-US"/>
        </w:rPr>
        <w:t>2</w:t>
      </w:r>
      <w:r w:rsidRPr="009E5DB6">
        <w:rPr>
          <w:vertAlign w:val="subscript"/>
          <w:lang w:val="en-US"/>
        </w:rPr>
        <w:t xml:space="preserve"> </w:t>
      </w:r>
      <w:r w:rsidRPr="009E5DB6">
        <w:rPr>
          <w:lang w:val="en-US"/>
        </w:rPr>
        <w:t>)</w:t>
      </w:r>
    </w:p>
    <w:p w14:paraId="6FA6E013" w14:textId="77777777" w:rsidR="00B820D2" w:rsidRDefault="00B820D2" w:rsidP="00B820D2">
      <w:pPr>
        <w:spacing w:line="480" w:lineRule="auto"/>
        <w:ind w:left="720"/>
        <w:jc w:val="both"/>
        <w:rPr>
          <w:lang w:val="en-US"/>
        </w:rPr>
      </w:pPr>
      <w:r w:rsidRPr="009E5DB6">
        <w:rPr>
          <w:sz w:val="28"/>
          <w:szCs w:val="24"/>
          <w:lang w:val="en-US"/>
        </w:rPr>
        <w:sym w:font="Symbol" w:char="F074"/>
      </w:r>
      <w:r w:rsidRPr="009E5DB6">
        <w:rPr>
          <w:vertAlign w:val="subscript"/>
          <w:lang w:val="en-US"/>
        </w:rPr>
        <w:t>ba</w:t>
      </w:r>
      <w:r w:rsidRPr="009E5DB6">
        <w:rPr>
          <w:lang w:val="en-US"/>
        </w:rPr>
        <w:t xml:space="preserve"> =</w:t>
      </w:r>
      <w:r>
        <w:rPr>
          <w:lang w:val="en-US"/>
        </w:rPr>
        <w:t xml:space="preserve"> 5 kg/mm</w:t>
      </w:r>
      <w:r>
        <w:rPr>
          <w:vertAlign w:val="superscript"/>
          <w:lang w:val="en-US"/>
        </w:rPr>
        <w:t>2</w:t>
      </w:r>
    </w:p>
    <w:p w14:paraId="6FEF34D5" w14:textId="77777777" w:rsidR="00B820D2" w:rsidRPr="000B79B3" w:rsidRDefault="00B820D2" w:rsidP="00B820D2">
      <w:pPr>
        <w:spacing w:line="480" w:lineRule="auto"/>
        <w:ind w:left="720"/>
        <w:jc w:val="both"/>
        <w:rPr>
          <w:lang w:val="en-US"/>
        </w:rPr>
      </w:pPr>
    </w:p>
    <w:p w14:paraId="46CABA00" w14:textId="77777777" w:rsidR="00B820D2" w:rsidRPr="009E5DB6" w:rsidRDefault="00B820D2" w:rsidP="00B820D2">
      <w:pPr>
        <w:pStyle w:val="ListParagraph"/>
        <w:spacing w:line="480" w:lineRule="auto"/>
        <w:ind w:left="360"/>
        <w:jc w:val="both"/>
        <w:rPr>
          <w:lang w:val="en-US"/>
        </w:rPr>
      </w:pPr>
      <w:r w:rsidRPr="009E5DB6">
        <w:rPr>
          <w:lang w:val="en-US"/>
        </w:rPr>
        <w:t>Menghitung diameter poros</w:t>
      </w:r>
    </w:p>
    <w:p w14:paraId="6A4E7E1F" w14:textId="77777777" w:rsidR="00B820D2" w:rsidRPr="00F3461B" w:rsidRDefault="00B820D2" w:rsidP="00B820D2">
      <w:pPr>
        <w:spacing w:line="480" w:lineRule="auto"/>
        <w:ind w:left="720"/>
        <w:jc w:val="both"/>
        <w:rPr>
          <w:lang w:val="en-US"/>
        </w:rPr>
      </w:pPr>
      <w:r w:rsidRPr="009E5DB6">
        <w:t>Untuk bahan yang liat seperti pada poros, dapat dipakai teori tegangan geser maksimum</w:t>
      </w:r>
      <w:r>
        <w:rPr>
          <w:lang w:val="en-US"/>
        </w:rPr>
        <w:t xml:space="preserve"> dengan keadaan beban puntir dan lentur, maka </w:t>
      </w:r>
    </w:p>
    <w:p w14:paraId="60494938" w14:textId="77777777" w:rsidR="00B820D2" w:rsidRDefault="00B820D2" w:rsidP="00B820D2">
      <w:pPr>
        <w:tabs>
          <w:tab w:val="left" w:leader="dot" w:pos="6237"/>
        </w:tabs>
        <w:spacing w:line="480" w:lineRule="auto"/>
        <w:ind w:left="1418"/>
        <w:jc w:val="both"/>
        <w:rPr>
          <w:szCs w:val="18"/>
          <w:lang w:val="en-US"/>
        </w:rPr>
      </w:pPr>
      <w:r w:rsidRPr="009E5DB6">
        <w:rPr>
          <w:lang w:val="en-GB"/>
        </w:rPr>
        <w:t>d</w:t>
      </w:r>
      <w:r w:rsidRPr="009E5DB6">
        <w:rPr>
          <w:vertAlign w:val="subscript"/>
          <w:lang w:val="en-GB"/>
        </w:rPr>
        <w:t>s</w:t>
      </w:r>
      <w:r w:rsidRPr="009E5DB6">
        <w:rPr>
          <w:rFonts w:cs="Times New Roman"/>
          <w:vertAlign w:val="subscript"/>
          <w:lang w:val="en-GB"/>
        </w:rPr>
        <w:t xml:space="preserve"> </w:t>
      </w:r>
      <w:r w:rsidRPr="009E5DB6">
        <w:rPr>
          <w:rFonts w:cs="Times New Roman"/>
          <w:lang w:val="en-US"/>
        </w:rPr>
        <w:t>≥</w:t>
      </w:r>
      <w:r w:rsidRPr="009E5DB6">
        <w:rPr>
          <w:lang w:val="en-US"/>
        </w:rPr>
        <w:t xml:space="preserve"> [ 5,1 / </w:t>
      </w:r>
      <w:r w:rsidRPr="009E5DB6">
        <w:rPr>
          <w:sz w:val="28"/>
          <w:szCs w:val="24"/>
          <w:lang w:val="en-US"/>
        </w:rPr>
        <w:sym w:font="Symbol" w:char="F074"/>
      </w:r>
      <w:r w:rsidRPr="009E5DB6">
        <w:rPr>
          <w:sz w:val="28"/>
          <w:szCs w:val="24"/>
          <w:vertAlign w:val="subscript"/>
          <w:lang w:val="en-US"/>
        </w:rPr>
        <w:t xml:space="preserve">max  </w:t>
      </w:r>
      <m:oMath>
        <m:rad>
          <m:radPr>
            <m:degHide m:val="1"/>
            <m:ctrlPr>
              <w:rPr>
                <w:rFonts w:ascii="Cambria Math" w:hAnsi="Cambria Math"/>
                <w:i/>
                <w:sz w:val="20"/>
                <w:szCs w:val="18"/>
                <w:lang w:val="en-US"/>
              </w:rPr>
            </m:ctrlPr>
          </m:radPr>
          <m:deg/>
          <m:e>
            <m:sSup>
              <m:sSupPr>
                <m:ctrlPr>
                  <w:rPr>
                    <w:rFonts w:ascii="Cambria Math" w:hAnsi="Cambria Math"/>
                    <w:i/>
                    <w:sz w:val="20"/>
                    <w:szCs w:val="18"/>
                    <w:lang w:val="en-US"/>
                  </w:rPr>
                </m:ctrlPr>
              </m:sSupPr>
              <m:e>
                <m:r>
                  <m:rPr>
                    <m:sty m:val="p"/>
                  </m:rPr>
                  <w:rPr>
                    <w:rFonts w:ascii="Cambria Math" w:hAnsi="Cambria Math"/>
                    <w:sz w:val="20"/>
                    <w:szCs w:val="18"/>
                    <w:lang w:val="en-US"/>
                  </w:rPr>
                  <m:t>(KmM)</m:t>
                </m:r>
              </m:e>
              <m:sup>
                <m:r>
                  <w:rPr>
                    <w:rFonts w:ascii="Cambria Math" w:hAnsi="Cambria Math"/>
                    <w:sz w:val="20"/>
                    <w:szCs w:val="18"/>
                    <w:lang w:val="en-US"/>
                  </w:rPr>
                  <m:t>2</m:t>
                </m:r>
              </m:sup>
            </m:sSup>
            <m:r>
              <w:rPr>
                <w:rFonts w:ascii="Cambria Math" w:hAnsi="Cambria Math"/>
                <w:sz w:val="20"/>
                <w:szCs w:val="18"/>
                <w:lang w:val="en-US"/>
              </w:rPr>
              <m:t>+</m:t>
            </m:r>
            <m:sSup>
              <m:sSupPr>
                <m:ctrlPr>
                  <w:rPr>
                    <w:rFonts w:ascii="Cambria Math" w:hAnsi="Cambria Math"/>
                    <w:i/>
                    <w:sz w:val="20"/>
                    <w:szCs w:val="18"/>
                    <w:lang w:val="en-US"/>
                  </w:rPr>
                </m:ctrlPr>
              </m:sSupPr>
              <m:e>
                <m:r>
                  <w:rPr>
                    <w:rFonts w:ascii="Cambria Math" w:hAnsi="Cambria Math"/>
                    <w:sz w:val="20"/>
                    <w:szCs w:val="18"/>
                    <w:lang w:val="en-US"/>
                  </w:rPr>
                  <m:t>(</m:t>
                </m:r>
                <m:r>
                  <m:rPr>
                    <m:sty m:val="p"/>
                  </m:rPr>
                  <w:rPr>
                    <w:rFonts w:ascii="Cambria Math" w:hAnsi="Cambria Math"/>
                    <w:sz w:val="20"/>
                    <w:szCs w:val="18"/>
                    <w:lang w:val="en-US"/>
                  </w:rPr>
                  <m:t>Kt</m:t>
                </m:r>
                <m:r>
                  <m:rPr>
                    <m:sty m:val="p"/>
                  </m:rPr>
                  <w:rPr>
                    <w:rFonts w:ascii="Cambria Math" w:hAnsi="Cambria Math"/>
                    <w:sz w:val="22"/>
                    <w:szCs w:val="20"/>
                    <w:lang w:val="en-US"/>
                  </w:rPr>
                  <m:t>T)</m:t>
                </m:r>
              </m:e>
              <m:sup>
                <m:r>
                  <w:rPr>
                    <w:rFonts w:ascii="Cambria Math" w:hAnsi="Cambria Math"/>
                    <w:sz w:val="20"/>
                    <w:szCs w:val="18"/>
                    <w:lang w:val="en-US"/>
                  </w:rPr>
                  <m:t>2</m:t>
                </m:r>
              </m:sup>
            </m:sSup>
          </m:e>
        </m:rad>
      </m:oMath>
      <w:r w:rsidRPr="009E5DB6">
        <w:rPr>
          <w:sz w:val="20"/>
          <w:szCs w:val="18"/>
          <w:lang w:val="en-US"/>
        </w:rPr>
        <w:t xml:space="preserve">  ] </w:t>
      </w:r>
      <w:r w:rsidRPr="009E5DB6">
        <w:rPr>
          <w:sz w:val="20"/>
          <w:szCs w:val="18"/>
          <w:vertAlign w:val="superscript"/>
          <w:lang w:val="en-US"/>
        </w:rPr>
        <w:t xml:space="preserve">1/3 </w:t>
      </w:r>
      <w:r>
        <w:rPr>
          <w:sz w:val="20"/>
          <w:szCs w:val="18"/>
          <w:lang w:val="en-US"/>
        </w:rPr>
        <w:tab/>
      </w:r>
      <w:r w:rsidRPr="00FE6300">
        <w:rPr>
          <w:szCs w:val="18"/>
          <w:lang w:val="en-US"/>
        </w:rPr>
        <w:t>(2.31)</w:t>
      </w:r>
    </w:p>
    <w:p w14:paraId="768AE100" w14:textId="77777777" w:rsidR="00B820D2" w:rsidRPr="00FE6300" w:rsidRDefault="00B820D2" w:rsidP="00B820D2">
      <w:pPr>
        <w:tabs>
          <w:tab w:val="left" w:pos="709"/>
          <w:tab w:val="left" w:leader="dot" w:pos="6237"/>
        </w:tabs>
        <w:spacing w:line="480" w:lineRule="auto"/>
        <w:jc w:val="both"/>
        <w:rPr>
          <w:sz w:val="20"/>
          <w:szCs w:val="18"/>
          <w:lang w:val="en-US"/>
        </w:rPr>
      </w:pPr>
      <w:r>
        <w:rPr>
          <w:szCs w:val="18"/>
          <w:lang w:val="en-US"/>
        </w:rPr>
        <w:tab/>
      </w:r>
      <w:sdt>
        <w:sdtPr>
          <w:rPr>
            <w:szCs w:val="18"/>
            <w:lang w:val="en-US"/>
          </w:rPr>
          <w:id w:val="-445772415"/>
          <w:citation/>
        </w:sdtPr>
        <w:sdtContent>
          <w:r>
            <w:rPr>
              <w:szCs w:val="18"/>
              <w:lang w:val="en-US"/>
            </w:rPr>
            <w:fldChar w:fldCharType="begin"/>
          </w:r>
          <w:r>
            <w:rPr>
              <w:szCs w:val="18"/>
              <w:lang w:val="en-US"/>
            </w:rPr>
            <w:instrText xml:space="preserve"> CITATION Sul04 \l 1033 </w:instrText>
          </w:r>
          <w:r>
            <w:rPr>
              <w:szCs w:val="18"/>
              <w:lang w:val="en-US"/>
            </w:rPr>
            <w:fldChar w:fldCharType="separate"/>
          </w:r>
          <w:r w:rsidRPr="003F4951">
            <w:rPr>
              <w:noProof/>
              <w:szCs w:val="18"/>
              <w:lang w:val="en-US"/>
            </w:rPr>
            <w:t>(Sularso, 2004)</w:t>
          </w:r>
          <w:r>
            <w:rPr>
              <w:szCs w:val="18"/>
              <w:lang w:val="en-US"/>
            </w:rPr>
            <w:fldChar w:fldCharType="end"/>
          </w:r>
        </w:sdtContent>
      </w:sdt>
    </w:p>
    <w:p w14:paraId="48E6C046" w14:textId="77777777" w:rsidR="00B820D2" w:rsidRDefault="00B820D2" w:rsidP="00B820D2">
      <w:pPr>
        <w:spacing w:line="480" w:lineRule="auto"/>
        <w:ind w:left="1418"/>
        <w:jc w:val="both"/>
        <w:rPr>
          <w:sz w:val="20"/>
          <w:szCs w:val="18"/>
          <w:vertAlign w:val="superscript"/>
          <w:lang w:val="en-US"/>
        </w:rPr>
      </w:pPr>
      <w:r w:rsidRPr="009E5DB6">
        <w:rPr>
          <w:lang w:val="en-GB"/>
        </w:rPr>
        <w:t>d</w:t>
      </w:r>
      <w:r w:rsidRPr="009E5DB6">
        <w:rPr>
          <w:vertAlign w:val="subscript"/>
          <w:lang w:val="en-GB"/>
        </w:rPr>
        <w:t>s</w:t>
      </w:r>
      <w:r w:rsidRPr="009E5DB6">
        <w:rPr>
          <w:rFonts w:cs="Times New Roman"/>
          <w:vertAlign w:val="subscript"/>
          <w:lang w:val="en-GB"/>
        </w:rPr>
        <w:t xml:space="preserve"> </w:t>
      </w:r>
      <w:r w:rsidRPr="009E5DB6">
        <w:rPr>
          <w:rFonts w:cs="Times New Roman"/>
          <w:lang w:val="en-US"/>
        </w:rPr>
        <w:t>≥</w:t>
      </w:r>
      <w:r w:rsidRPr="009E5DB6">
        <w:rPr>
          <w:lang w:val="en-US"/>
        </w:rPr>
        <w:t xml:space="preserve"> [ 5,1 / </w:t>
      </w:r>
      <w:r w:rsidRPr="00F3461B">
        <w:rPr>
          <w:szCs w:val="24"/>
          <w:lang w:val="en-US"/>
        </w:rPr>
        <w:t>5</w:t>
      </w:r>
      <w:r w:rsidRPr="009E5DB6">
        <w:rPr>
          <w:sz w:val="28"/>
          <w:szCs w:val="24"/>
          <w:vertAlign w:val="subscript"/>
          <w:lang w:val="en-US"/>
        </w:rPr>
        <w:t xml:space="preserve">  </w:t>
      </w:r>
      <m:oMath>
        <m:rad>
          <m:radPr>
            <m:degHide m:val="1"/>
            <m:ctrlPr>
              <w:rPr>
                <w:rFonts w:ascii="Cambria Math" w:hAnsi="Cambria Math"/>
                <w:i/>
                <w:sz w:val="20"/>
                <w:szCs w:val="18"/>
                <w:lang w:val="en-US"/>
              </w:rPr>
            </m:ctrlPr>
          </m:radPr>
          <m:deg/>
          <m:e>
            <m:sSup>
              <m:sSupPr>
                <m:ctrlPr>
                  <w:rPr>
                    <w:rFonts w:ascii="Cambria Math" w:hAnsi="Cambria Math"/>
                    <w:i/>
                    <w:sz w:val="20"/>
                    <w:szCs w:val="18"/>
                    <w:lang w:val="en-US"/>
                  </w:rPr>
                </m:ctrlPr>
              </m:sSupPr>
              <m:e>
                <m:r>
                  <m:rPr>
                    <m:sty m:val="p"/>
                  </m:rPr>
                  <w:rPr>
                    <w:rFonts w:ascii="Cambria Math" w:hAnsi="Cambria Math"/>
                    <w:sz w:val="20"/>
                    <w:szCs w:val="18"/>
                    <w:lang w:val="en-US"/>
                  </w:rPr>
                  <m:t>(2,0*318,2 )</m:t>
                </m:r>
              </m:e>
              <m:sup>
                <m:r>
                  <w:rPr>
                    <w:rFonts w:ascii="Cambria Math" w:hAnsi="Cambria Math"/>
                    <w:sz w:val="20"/>
                    <w:szCs w:val="18"/>
                    <w:lang w:val="en-US"/>
                  </w:rPr>
                  <m:t>2</m:t>
                </m:r>
              </m:sup>
            </m:sSup>
            <m:r>
              <w:rPr>
                <w:rFonts w:ascii="Cambria Math" w:hAnsi="Cambria Math"/>
                <w:sz w:val="20"/>
                <w:szCs w:val="18"/>
                <w:lang w:val="en-US"/>
              </w:rPr>
              <m:t>+</m:t>
            </m:r>
            <m:sSup>
              <m:sSupPr>
                <m:ctrlPr>
                  <w:rPr>
                    <w:rFonts w:ascii="Cambria Math" w:hAnsi="Cambria Math"/>
                    <w:i/>
                    <w:sz w:val="20"/>
                    <w:szCs w:val="18"/>
                    <w:lang w:val="en-US"/>
                  </w:rPr>
                </m:ctrlPr>
              </m:sSupPr>
              <m:e>
                <m:r>
                  <w:rPr>
                    <w:rFonts w:ascii="Cambria Math" w:hAnsi="Cambria Math"/>
                    <w:sz w:val="20"/>
                    <w:szCs w:val="18"/>
                    <w:lang w:val="en-US"/>
                  </w:rPr>
                  <m:t>(</m:t>
                </m:r>
                <m:r>
                  <m:rPr>
                    <m:sty m:val="p"/>
                  </m:rPr>
                  <w:rPr>
                    <w:rFonts w:ascii="Cambria Math" w:hAnsi="Cambria Math"/>
                    <w:sz w:val="20"/>
                    <w:szCs w:val="18"/>
                    <w:lang w:val="en-US"/>
                  </w:rPr>
                  <m:t>1,5*</m:t>
                </m:r>
                <m:r>
                  <m:rPr>
                    <m:sty m:val="p"/>
                  </m:rPr>
                  <w:rPr>
                    <w:rFonts w:ascii="Cambria Math" w:hAnsi="Cambria Math"/>
                    <w:sz w:val="22"/>
                    <w:szCs w:val="20"/>
                    <w:lang w:val="en-US"/>
                  </w:rPr>
                  <m:t>483,05)</m:t>
                </m:r>
              </m:e>
              <m:sup>
                <m:r>
                  <w:rPr>
                    <w:rFonts w:ascii="Cambria Math" w:hAnsi="Cambria Math"/>
                    <w:sz w:val="20"/>
                    <w:szCs w:val="18"/>
                    <w:lang w:val="en-US"/>
                  </w:rPr>
                  <m:t>2</m:t>
                </m:r>
              </m:sup>
            </m:sSup>
          </m:e>
        </m:rad>
      </m:oMath>
      <w:r w:rsidRPr="009E5DB6">
        <w:rPr>
          <w:sz w:val="20"/>
          <w:szCs w:val="18"/>
          <w:lang w:val="en-US"/>
        </w:rPr>
        <w:t xml:space="preserve">  ] </w:t>
      </w:r>
      <w:r w:rsidRPr="009E5DB6">
        <w:rPr>
          <w:sz w:val="20"/>
          <w:szCs w:val="18"/>
          <w:vertAlign w:val="superscript"/>
          <w:lang w:val="en-US"/>
        </w:rPr>
        <w:t xml:space="preserve">1/3 </w:t>
      </w:r>
    </w:p>
    <w:p w14:paraId="576B2042" w14:textId="77777777" w:rsidR="00B820D2" w:rsidRPr="00F3461B" w:rsidRDefault="00B820D2" w:rsidP="00B820D2">
      <w:pPr>
        <w:spacing w:line="480" w:lineRule="auto"/>
        <w:ind w:left="1418"/>
        <w:jc w:val="both"/>
        <w:rPr>
          <w:sz w:val="20"/>
          <w:szCs w:val="18"/>
          <w:lang w:val="en-US"/>
        </w:rPr>
      </w:pPr>
      <w:r w:rsidRPr="009E5DB6">
        <w:rPr>
          <w:lang w:val="en-GB"/>
        </w:rPr>
        <w:t>d</w:t>
      </w:r>
      <w:r w:rsidRPr="009E5DB6">
        <w:rPr>
          <w:vertAlign w:val="subscript"/>
          <w:lang w:val="en-GB"/>
        </w:rPr>
        <w:t>s</w:t>
      </w:r>
      <w:r w:rsidRPr="009E5DB6">
        <w:rPr>
          <w:rFonts w:cs="Times New Roman"/>
          <w:vertAlign w:val="subscript"/>
          <w:lang w:val="en-GB"/>
        </w:rPr>
        <w:t xml:space="preserve"> </w:t>
      </w:r>
      <w:r w:rsidRPr="009E5DB6">
        <w:rPr>
          <w:rFonts w:cs="Times New Roman"/>
          <w:lang w:val="en-US"/>
        </w:rPr>
        <w:t>≥</w:t>
      </w:r>
      <w:r>
        <w:rPr>
          <w:rFonts w:cs="Times New Roman"/>
          <w:lang w:val="en-US"/>
        </w:rPr>
        <w:t xml:space="preserve">  10 ,07 mm</w:t>
      </w:r>
    </w:p>
    <w:p w14:paraId="43C17438" w14:textId="77777777" w:rsidR="00B820D2" w:rsidRPr="009E5DB6" w:rsidRDefault="00B820D2" w:rsidP="00B820D2">
      <w:pPr>
        <w:spacing w:line="480" w:lineRule="auto"/>
        <w:ind w:left="720"/>
        <w:jc w:val="both"/>
        <w:rPr>
          <w:lang w:val="en-US"/>
        </w:rPr>
      </w:pPr>
      <w:r w:rsidRPr="009E5DB6">
        <w:rPr>
          <w:lang w:val="en-US"/>
        </w:rPr>
        <w:t xml:space="preserve">dengan defleksi puntiran adalah </w:t>
      </w:r>
    </w:p>
    <w:p w14:paraId="6F9465ED" w14:textId="77777777" w:rsidR="00B820D2" w:rsidRDefault="00B820D2" w:rsidP="00B820D2">
      <w:pPr>
        <w:tabs>
          <w:tab w:val="left" w:leader="dot" w:pos="6237"/>
        </w:tabs>
        <w:spacing w:line="480" w:lineRule="auto"/>
        <w:ind w:left="1418"/>
        <w:jc w:val="both"/>
        <w:rPr>
          <w:rFonts w:eastAsiaTheme="minorEastAsia"/>
          <w:lang w:val="en-US"/>
        </w:rPr>
      </w:pPr>
      <w:r w:rsidRPr="009E5DB6">
        <w:rPr>
          <w:rFonts w:cs="Times New Roman"/>
          <w:lang w:val="en-US"/>
        </w:rPr>
        <w:t>ѳ</w:t>
      </w:r>
      <w:r w:rsidRPr="009E5DB6">
        <w:rPr>
          <w:lang w:val="en-US"/>
        </w:rPr>
        <w:t xml:space="preserve"> = 584 (Tl / Gd</w:t>
      </w:r>
      <w:r w:rsidRPr="009E5DB6">
        <w:rPr>
          <w:vertAlign w:val="subscript"/>
          <w:lang w:val="en-US"/>
        </w:rPr>
        <w:t>s</w:t>
      </w:r>
      <w:r w:rsidRPr="009E5DB6">
        <w:rPr>
          <w:vertAlign w:val="superscript"/>
          <w:lang w:val="en-US"/>
        </w:rPr>
        <w:t>4</w:t>
      </w:r>
      <w:r w:rsidRPr="009E5DB6">
        <w:rPr>
          <w:lang w:val="en-US"/>
        </w:rPr>
        <w:t xml:space="preserve"> )</w:t>
      </w:r>
      <w:r w:rsidRPr="009E5DB6">
        <w:rPr>
          <w:rFonts w:eastAsiaTheme="minorEastAsia"/>
          <w:lang w:val="en-US"/>
        </w:rPr>
        <w:t xml:space="preserve"> </w:t>
      </w:r>
      <w:r>
        <w:rPr>
          <w:rFonts w:eastAsiaTheme="minorEastAsia"/>
          <w:lang w:val="en-US"/>
        </w:rPr>
        <w:tab/>
        <w:t>(2.32)</w:t>
      </w:r>
    </w:p>
    <w:p w14:paraId="2B173048" w14:textId="77777777" w:rsidR="00B820D2" w:rsidRDefault="00B820D2" w:rsidP="00B820D2">
      <w:pPr>
        <w:tabs>
          <w:tab w:val="left" w:pos="709"/>
          <w:tab w:val="left" w:leader="dot" w:pos="6237"/>
        </w:tabs>
        <w:spacing w:line="480" w:lineRule="auto"/>
        <w:jc w:val="both"/>
        <w:rPr>
          <w:rFonts w:eastAsiaTheme="minorEastAsia"/>
          <w:lang w:val="en-US"/>
        </w:rPr>
      </w:pPr>
      <w:r>
        <w:rPr>
          <w:rFonts w:eastAsiaTheme="minorEastAsia"/>
          <w:lang w:val="en-US"/>
        </w:rPr>
        <w:tab/>
      </w:r>
      <w:sdt>
        <w:sdtPr>
          <w:rPr>
            <w:rFonts w:eastAsiaTheme="minorEastAsia"/>
            <w:lang w:val="en-US"/>
          </w:rPr>
          <w:id w:val="166444344"/>
          <w:citation/>
        </w:sdtPr>
        <w:sdtContent>
          <w:r>
            <w:rPr>
              <w:rFonts w:eastAsiaTheme="minorEastAsia"/>
              <w:lang w:val="en-US"/>
            </w:rPr>
            <w:fldChar w:fldCharType="begin"/>
          </w:r>
          <w:r>
            <w:rPr>
              <w:rFonts w:eastAsiaTheme="minorEastAsia"/>
              <w:lang w:val="en-US"/>
            </w:rPr>
            <w:instrText xml:space="preserve"> CITATION Sul04 \l 1033 </w:instrText>
          </w:r>
          <w:r>
            <w:rPr>
              <w:rFonts w:eastAsiaTheme="minorEastAsia"/>
              <w:lang w:val="en-US"/>
            </w:rPr>
            <w:fldChar w:fldCharType="separate"/>
          </w:r>
          <w:r w:rsidRPr="003F4951">
            <w:rPr>
              <w:rFonts w:eastAsiaTheme="minorEastAsia"/>
              <w:noProof/>
              <w:lang w:val="en-US"/>
            </w:rPr>
            <w:t>(Sularso, 2004)</w:t>
          </w:r>
          <w:r>
            <w:rPr>
              <w:rFonts w:eastAsiaTheme="minorEastAsia"/>
              <w:lang w:val="en-US"/>
            </w:rPr>
            <w:fldChar w:fldCharType="end"/>
          </w:r>
        </w:sdtContent>
      </w:sdt>
    </w:p>
    <w:p w14:paraId="33A4054F" w14:textId="77777777" w:rsidR="00B820D2" w:rsidRDefault="00B820D2" w:rsidP="00B820D2">
      <w:pPr>
        <w:spacing w:line="480" w:lineRule="auto"/>
        <w:ind w:left="1418"/>
        <w:jc w:val="both"/>
        <w:rPr>
          <w:lang w:val="en-GB"/>
        </w:rPr>
      </w:pPr>
      <w:r w:rsidRPr="009E5DB6">
        <w:rPr>
          <w:rFonts w:cs="Times New Roman"/>
          <w:lang w:val="en-US"/>
        </w:rPr>
        <w:t>ѳ</w:t>
      </w:r>
      <w:r>
        <w:rPr>
          <w:rFonts w:cs="Times New Roman"/>
          <w:lang w:val="en-US"/>
        </w:rPr>
        <w:t xml:space="preserve"> = 584 ( </w:t>
      </w:r>
      <m:oMath>
        <m:r>
          <m:rPr>
            <m:sty m:val="p"/>
          </m:rPr>
          <w:rPr>
            <w:rFonts w:ascii="Cambria Math" w:hAnsi="Cambria Math"/>
            <w:sz w:val="22"/>
            <w:szCs w:val="20"/>
            <w:lang w:val="en-US"/>
          </w:rPr>
          <m:t>483,05</m:t>
        </m:r>
      </m:oMath>
      <w:r>
        <w:rPr>
          <w:rFonts w:cs="Times New Roman"/>
          <w:sz w:val="22"/>
          <w:szCs w:val="20"/>
          <w:lang w:val="en-US"/>
        </w:rPr>
        <w:t xml:space="preserve"> * 1000) / ( 8,3 *10</w:t>
      </w:r>
      <w:r>
        <w:rPr>
          <w:rFonts w:cs="Times New Roman"/>
          <w:sz w:val="22"/>
          <w:szCs w:val="20"/>
          <w:vertAlign w:val="superscript"/>
          <w:lang w:val="en-US"/>
        </w:rPr>
        <w:t xml:space="preserve">3  </w:t>
      </w:r>
      <w:r>
        <w:rPr>
          <w:rFonts w:cs="Times New Roman"/>
          <w:sz w:val="22"/>
          <w:szCs w:val="20"/>
          <w:lang w:val="en-US"/>
        </w:rPr>
        <w:t>*</w:t>
      </w:r>
      <w:r w:rsidRPr="00F70614">
        <w:rPr>
          <w:lang w:val="en-GB"/>
        </w:rPr>
        <w:t xml:space="preserve"> </w:t>
      </w:r>
      <w:r w:rsidRPr="009E5DB6">
        <w:rPr>
          <w:lang w:val="en-GB"/>
        </w:rPr>
        <w:t>d</w:t>
      </w:r>
      <w:r w:rsidRPr="009E5DB6">
        <w:rPr>
          <w:vertAlign w:val="subscript"/>
          <w:lang w:val="en-GB"/>
        </w:rPr>
        <w:t>s</w:t>
      </w:r>
      <w:r>
        <w:rPr>
          <w:vertAlign w:val="superscript"/>
          <w:lang w:val="en-GB"/>
        </w:rPr>
        <w:t>4</w:t>
      </w:r>
      <w:r>
        <w:rPr>
          <w:lang w:val="en-GB"/>
        </w:rPr>
        <w:t>)</w:t>
      </w:r>
    </w:p>
    <w:p w14:paraId="366C88A8" w14:textId="77777777" w:rsidR="00B820D2" w:rsidRDefault="00B820D2" w:rsidP="00B820D2">
      <w:pPr>
        <w:spacing w:line="480" w:lineRule="auto"/>
        <w:ind w:left="1418"/>
        <w:jc w:val="both"/>
        <w:rPr>
          <w:lang w:val="en-GB"/>
        </w:rPr>
      </w:pPr>
      <w:r w:rsidRPr="009E5DB6">
        <w:rPr>
          <w:rFonts w:cs="Times New Roman"/>
          <w:lang w:val="en-US"/>
        </w:rPr>
        <w:t>ѳ</w:t>
      </w:r>
      <w:r>
        <w:rPr>
          <w:rFonts w:cs="Times New Roman"/>
          <w:lang w:val="en-US"/>
        </w:rPr>
        <w:t xml:space="preserve"> = 584 ( </w:t>
      </w:r>
      <m:oMath>
        <m:r>
          <m:rPr>
            <m:sty m:val="p"/>
          </m:rPr>
          <w:rPr>
            <w:rFonts w:ascii="Cambria Math" w:hAnsi="Cambria Math"/>
            <w:sz w:val="22"/>
            <w:szCs w:val="20"/>
            <w:lang w:val="en-US"/>
          </w:rPr>
          <m:t>483,05</m:t>
        </m:r>
      </m:oMath>
      <w:r>
        <w:rPr>
          <w:rFonts w:cs="Times New Roman"/>
          <w:sz w:val="22"/>
          <w:szCs w:val="20"/>
          <w:lang w:val="en-US"/>
        </w:rPr>
        <w:t xml:space="preserve"> * 1000) / ( 8,3 *10</w:t>
      </w:r>
      <w:r>
        <w:rPr>
          <w:rFonts w:cs="Times New Roman"/>
          <w:sz w:val="22"/>
          <w:szCs w:val="20"/>
          <w:vertAlign w:val="superscript"/>
          <w:lang w:val="en-US"/>
        </w:rPr>
        <w:t xml:space="preserve">3  </w:t>
      </w:r>
      <w:r>
        <w:rPr>
          <w:rFonts w:cs="Times New Roman"/>
          <w:sz w:val="22"/>
          <w:szCs w:val="20"/>
          <w:lang w:val="en-US"/>
        </w:rPr>
        <w:t>*</w:t>
      </w:r>
      <w:r w:rsidRPr="00F70614">
        <w:rPr>
          <w:lang w:val="en-GB"/>
        </w:rPr>
        <w:t xml:space="preserve"> </w:t>
      </w:r>
      <w:r>
        <w:rPr>
          <w:lang w:val="en-GB"/>
        </w:rPr>
        <w:t>20</w:t>
      </w:r>
      <w:r>
        <w:rPr>
          <w:vertAlign w:val="superscript"/>
          <w:lang w:val="en-GB"/>
        </w:rPr>
        <w:t>4</w:t>
      </w:r>
      <w:r>
        <w:rPr>
          <w:lang w:val="en-GB"/>
        </w:rPr>
        <w:t>)</w:t>
      </w:r>
    </w:p>
    <w:p w14:paraId="7CC37084" w14:textId="77777777" w:rsidR="00B820D2" w:rsidRDefault="00B820D2" w:rsidP="00B820D2">
      <w:pPr>
        <w:spacing w:line="480" w:lineRule="auto"/>
        <w:ind w:left="1418"/>
        <w:jc w:val="both"/>
        <w:rPr>
          <w:rFonts w:cs="Times New Roman"/>
          <w:lang w:val="en-US"/>
        </w:rPr>
      </w:pPr>
      <w:r w:rsidRPr="009E5DB6">
        <w:rPr>
          <w:rFonts w:cs="Times New Roman"/>
          <w:lang w:val="en-US"/>
        </w:rPr>
        <w:t>ѳ</w:t>
      </w:r>
      <w:r>
        <w:rPr>
          <w:rFonts w:cs="Times New Roman"/>
          <w:lang w:val="en-US"/>
        </w:rPr>
        <w:t xml:space="preserve"> = 0,21</w:t>
      </w:r>
    </w:p>
    <w:p w14:paraId="70C06FD6" w14:textId="77777777" w:rsidR="00B820D2" w:rsidRDefault="00B820D2" w:rsidP="00B820D2">
      <w:pPr>
        <w:spacing w:line="480" w:lineRule="auto"/>
        <w:ind w:left="1418"/>
        <w:jc w:val="both"/>
        <w:rPr>
          <w:rFonts w:cs="Times New Roman"/>
          <w:lang w:val="en-US"/>
        </w:rPr>
      </w:pPr>
      <w:r>
        <w:rPr>
          <w:rFonts w:cs="Times New Roman"/>
          <w:lang w:val="en-US"/>
        </w:rPr>
        <w:t>Batas aman 0,18-0,25 , dengan demikian dikatakan aman menggunakam diameter 20 mm</w:t>
      </w:r>
    </w:p>
    <w:p w14:paraId="218F568F" w14:textId="77777777" w:rsidR="00B820D2" w:rsidRDefault="00B820D2" w:rsidP="00B820D2">
      <w:pPr>
        <w:spacing w:line="480" w:lineRule="auto"/>
        <w:ind w:firstLine="720"/>
        <w:jc w:val="both"/>
        <w:rPr>
          <w:rFonts w:cs="Times New Roman"/>
          <w:lang w:val="en-US"/>
        </w:rPr>
      </w:pPr>
      <w:r>
        <w:rPr>
          <w:rFonts w:cs="Times New Roman"/>
          <w:lang w:val="en-US"/>
        </w:rPr>
        <w:t>Menghitung defleksi poros</w:t>
      </w:r>
    </w:p>
    <w:p w14:paraId="12F8827F" w14:textId="77777777" w:rsidR="00B820D2" w:rsidRDefault="00B820D2" w:rsidP="00B820D2">
      <w:pPr>
        <w:tabs>
          <w:tab w:val="left" w:pos="1418"/>
          <w:tab w:val="left" w:leader="dot" w:pos="6237"/>
        </w:tabs>
        <w:spacing w:line="480" w:lineRule="auto"/>
        <w:ind w:left="159" w:right="154" w:firstLine="709"/>
        <w:jc w:val="both"/>
        <w:rPr>
          <w:rFonts w:cs="Times New Roman"/>
          <w:szCs w:val="24"/>
          <w:lang w:val="en-US"/>
        </w:rPr>
      </w:pPr>
      <w:r>
        <w:rPr>
          <w:rFonts w:cs="Times New Roman"/>
          <w:szCs w:val="24"/>
          <w:lang w:val="en-US"/>
        </w:rPr>
        <w:tab/>
      </w:r>
      <w:r w:rsidRPr="00C36387">
        <w:rPr>
          <w:rFonts w:cs="Times New Roman"/>
          <w:szCs w:val="24"/>
        </w:rPr>
        <w:t>Y</w:t>
      </w:r>
      <w:r w:rsidRPr="00C36387">
        <w:rPr>
          <w:rFonts w:cs="Times New Roman"/>
          <w:szCs w:val="24"/>
          <w:lang w:val="en-US"/>
        </w:rPr>
        <w:t xml:space="preserve"> </w:t>
      </w:r>
      <w:r w:rsidRPr="00C36387">
        <w:rPr>
          <w:rFonts w:cs="Times New Roman"/>
          <w:szCs w:val="24"/>
        </w:rPr>
        <w:t xml:space="preserve">= </w:t>
      </w:r>
      <w:r w:rsidRPr="00C36387">
        <w:rPr>
          <w:rFonts w:cs="Times New Roman"/>
          <w:szCs w:val="24"/>
          <w:lang w:val="en-US"/>
        </w:rPr>
        <w:t>584</w:t>
      </w:r>
      <w:r w:rsidRPr="00C36387">
        <w:rPr>
          <w:rFonts w:cs="Times New Roman"/>
          <w:szCs w:val="24"/>
        </w:rPr>
        <w:t xml:space="preserve"> </w:t>
      </w:r>
      <m:oMath>
        <m:f>
          <m:fPr>
            <m:ctrlPr>
              <w:rPr>
                <w:rFonts w:ascii="Cambria Math" w:hAnsi="Cambria Math" w:cs="Times New Roman"/>
                <w:i/>
                <w:szCs w:val="24"/>
              </w:rPr>
            </m:ctrlPr>
          </m:fPr>
          <m:num>
            <m:r>
              <w:rPr>
                <w:rFonts w:ascii="Cambria Math" w:hAnsi="Cambria Math" w:cs="Times New Roman"/>
                <w:szCs w:val="24"/>
              </w:rPr>
              <m:t>F.</m:t>
            </m:r>
            <m:sSup>
              <m:sSupPr>
                <m:ctrlPr>
                  <w:rPr>
                    <w:rFonts w:ascii="Cambria Math" w:hAnsi="Cambria Math" w:cs="Times New Roman"/>
                    <w:i/>
                    <w:szCs w:val="24"/>
                  </w:rPr>
                </m:ctrlPr>
              </m:sSupPr>
              <m:e>
                <m:sSub>
                  <m:sSubPr>
                    <m:ctrlPr>
                      <w:rPr>
                        <w:rFonts w:ascii="Cambria Math" w:hAnsi="Cambria Math" w:cs="Times New Roman"/>
                        <w:i/>
                        <w:szCs w:val="24"/>
                      </w:rPr>
                    </m:ctrlPr>
                  </m:sSubPr>
                  <m:e>
                    <m:r>
                      <w:rPr>
                        <w:rFonts w:ascii="Cambria Math" w:hAnsi="Cambria Math" w:cs="Times New Roman"/>
                        <w:szCs w:val="24"/>
                      </w:rPr>
                      <m:t>l</m:t>
                    </m:r>
                  </m:e>
                  <m:sub>
                    <m:r>
                      <w:rPr>
                        <w:rFonts w:ascii="Cambria Math" w:hAnsi="Cambria Math" w:cs="Times New Roman"/>
                        <w:szCs w:val="24"/>
                      </w:rPr>
                      <m:t>1</m:t>
                    </m:r>
                  </m:sub>
                </m:sSub>
              </m:e>
              <m:sup>
                <m:r>
                  <w:rPr>
                    <w:rFonts w:ascii="Cambria Math" w:hAnsi="Cambria Math" w:cs="Times New Roman"/>
                    <w:szCs w:val="24"/>
                  </w:rPr>
                  <m:t>2</m:t>
                </m:r>
              </m:sup>
            </m:sSup>
            <m:sSup>
              <m:sSupPr>
                <m:ctrlPr>
                  <w:rPr>
                    <w:rFonts w:ascii="Cambria Math" w:hAnsi="Cambria Math" w:cs="Times New Roman"/>
                    <w:i/>
                    <w:szCs w:val="24"/>
                  </w:rPr>
                </m:ctrlPr>
              </m:sSupPr>
              <m:e>
                <m:sSub>
                  <m:sSubPr>
                    <m:ctrlPr>
                      <w:rPr>
                        <w:rFonts w:ascii="Cambria Math" w:hAnsi="Cambria Math" w:cs="Times New Roman"/>
                        <w:i/>
                        <w:szCs w:val="24"/>
                      </w:rPr>
                    </m:ctrlPr>
                  </m:sSubPr>
                  <m:e>
                    <m:r>
                      <w:rPr>
                        <w:rFonts w:ascii="Cambria Math" w:hAnsi="Cambria Math" w:cs="Times New Roman"/>
                        <w:szCs w:val="24"/>
                      </w:rPr>
                      <m:t>l</m:t>
                    </m:r>
                  </m:e>
                  <m:sub>
                    <m:r>
                      <w:rPr>
                        <w:rFonts w:ascii="Cambria Math" w:hAnsi="Cambria Math" w:cs="Times New Roman"/>
                        <w:szCs w:val="24"/>
                      </w:rPr>
                      <m:t>2</m:t>
                    </m:r>
                  </m:sub>
                </m:sSub>
              </m:e>
              <m:sup>
                <m:r>
                  <w:rPr>
                    <w:rFonts w:ascii="Cambria Math" w:hAnsi="Cambria Math" w:cs="Times New Roman"/>
                    <w:szCs w:val="24"/>
                  </w:rPr>
                  <m:t>2</m:t>
                </m:r>
              </m:sup>
            </m:sSup>
          </m:num>
          <m:den>
            <m:sSup>
              <m:sSupPr>
                <m:ctrlPr>
                  <w:rPr>
                    <w:rFonts w:ascii="Cambria Math" w:hAnsi="Cambria Math" w:cs="Times New Roman"/>
                    <w:i/>
                    <w:szCs w:val="24"/>
                  </w:rPr>
                </m:ctrlPr>
              </m:sSupPr>
              <m:e>
                <m:r>
                  <w:rPr>
                    <w:rFonts w:ascii="Cambria Math" w:hAnsi="Cambria Math" w:cs="Times New Roman"/>
                    <w:szCs w:val="24"/>
                  </w:rPr>
                  <m:t>ds</m:t>
                </m:r>
              </m:e>
              <m:sup>
                <m:r>
                  <w:rPr>
                    <w:rFonts w:ascii="Cambria Math" w:hAnsi="Cambria Math" w:cs="Times New Roman"/>
                    <w:szCs w:val="24"/>
                  </w:rPr>
                  <m:t>4</m:t>
                </m:r>
              </m:sup>
            </m:sSup>
            <m:r>
              <w:rPr>
                <w:rFonts w:ascii="Cambria Math" w:hAnsi="Cambria Math" w:cs="Times New Roman"/>
                <w:szCs w:val="24"/>
              </w:rPr>
              <m:t>.l</m:t>
            </m:r>
          </m:den>
        </m:f>
      </m:oMath>
      <w:r>
        <w:rPr>
          <w:rFonts w:cs="Times New Roman"/>
          <w:szCs w:val="24"/>
          <w:lang w:val="en-US"/>
        </w:rPr>
        <w:tab/>
        <w:t xml:space="preserve"> (2.33)</w:t>
      </w:r>
    </w:p>
    <w:p w14:paraId="62B2EDBE" w14:textId="77777777" w:rsidR="00B820D2" w:rsidRPr="00FE6300" w:rsidRDefault="00000000" w:rsidP="00B820D2">
      <w:pPr>
        <w:tabs>
          <w:tab w:val="left" w:pos="1418"/>
          <w:tab w:val="left" w:leader="dot" w:pos="6237"/>
        </w:tabs>
        <w:spacing w:line="480" w:lineRule="auto"/>
        <w:ind w:left="159" w:right="154" w:firstLine="709"/>
        <w:jc w:val="both"/>
        <w:rPr>
          <w:rFonts w:cs="Times New Roman"/>
          <w:szCs w:val="24"/>
          <w:lang w:val="en-US"/>
        </w:rPr>
      </w:pPr>
      <w:sdt>
        <w:sdtPr>
          <w:rPr>
            <w:rFonts w:cs="Times New Roman"/>
            <w:szCs w:val="24"/>
            <w:lang w:val="en-US"/>
          </w:rPr>
          <w:id w:val="-1438291484"/>
          <w:citation/>
        </w:sdtPr>
        <w:sdtContent>
          <w:r w:rsidR="00B820D2">
            <w:rPr>
              <w:rFonts w:cs="Times New Roman"/>
              <w:szCs w:val="24"/>
              <w:lang w:val="en-US"/>
            </w:rPr>
            <w:fldChar w:fldCharType="begin"/>
          </w:r>
          <w:r w:rsidR="00B820D2">
            <w:rPr>
              <w:rFonts w:cs="Times New Roman"/>
              <w:szCs w:val="24"/>
              <w:lang w:val="en-US"/>
            </w:rPr>
            <w:instrText xml:space="preserve"> CITATION Sul04 \l 1033 </w:instrText>
          </w:r>
          <w:r w:rsidR="00B820D2">
            <w:rPr>
              <w:rFonts w:cs="Times New Roman"/>
              <w:szCs w:val="24"/>
              <w:lang w:val="en-US"/>
            </w:rPr>
            <w:fldChar w:fldCharType="separate"/>
          </w:r>
          <w:r w:rsidR="00B820D2" w:rsidRPr="003F4951">
            <w:rPr>
              <w:rFonts w:cs="Times New Roman"/>
              <w:noProof/>
              <w:szCs w:val="24"/>
              <w:lang w:val="en-US"/>
            </w:rPr>
            <w:t>(Sularso, 2004)</w:t>
          </w:r>
          <w:r w:rsidR="00B820D2">
            <w:rPr>
              <w:rFonts w:cs="Times New Roman"/>
              <w:szCs w:val="24"/>
              <w:lang w:val="en-US"/>
            </w:rPr>
            <w:fldChar w:fldCharType="end"/>
          </w:r>
        </w:sdtContent>
      </w:sdt>
    </w:p>
    <w:p w14:paraId="0557874A" w14:textId="77777777" w:rsidR="00B820D2" w:rsidRPr="00C36387" w:rsidRDefault="00B820D2" w:rsidP="00B820D2">
      <w:pPr>
        <w:tabs>
          <w:tab w:val="left" w:pos="1418"/>
          <w:tab w:val="left" w:leader="dot" w:pos="6237"/>
        </w:tabs>
        <w:spacing w:line="480" w:lineRule="auto"/>
        <w:ind w:left="159" w:right="154" w:firstLine="709"/>
        <w:jc w:val="both"/>
        <w:rPr>
          <w:rFonts w:cs="Times New Roman"/>
          <w:szCs w:val="24"/>
        </w:rPr>
      </w:pPr>
      <w:r>
        <w:rPr>
          <w:rFonts w:cs="Times New Roman"/>
          <w:szCs w:val="24"/>
          <w:lang w:val="en-US"/>
        </w:rPr>
        <w:tab/>
      </w:r>
      <w:r w:rsidRPr="00C36387">
        <w:rPr>
          <w:rFonts w:cs="Times New Roman"/>
          <w:szCs w:val="24"/>
          <w:lang w:val="en-US"/>
        </w:rPr>
        <w:t>Y = 584</w:t>
      </w:r>
      <w:r w:rsidRPr="00C36387">
        <w:rPr>
          <w:rFonts w:cs="Times New Roman"/>
          <w:szCs w:val="24"/>
        </w:rPr>
        <w:t xml:space="preserve"> </w:t>
      </w:r>
      <m:oMath>
        <m:f>
          <m:fPr>
            <m:ctrlPr>
              <w:rPr>
                <w:rFonts w:ascii="Cambria Math" w:hAnsi="Cambria Math" w:cs="Times New Roman"/>
                <w:i/>
                <w:szCs w:val="24"/>
              </w:rPr>
            </m:ctrlPr>
          </m:fPr>
          <m:num>
            <m:r>
              <w:rPr>
                <w:rFonts w:ascii="Cambria Math" w:hAnsi="Cambria Math" w:cs="Times New Roman"/>
                <w:szCs w:val="24"/>
              </w:rPr>
              <m:t xml:space="preserve">3 </m:t>
            </m:r>
            <m:sSup>
              <m:sSupPr>
                <m:ctrlPr>
                  <w:rPr>
                    <w:rFonts w:ascii="Cambria Math" w:hAnsi="Cambria Math" w:cs="Times New Roman"/>
                    <w:i/>
                    <w:szCs w:val="24"/>
                  </w:rPr>
                </m:ctrlPr>
              </m:sSupPr>
              <m:e>
                <m:r>
                  <w:rPr>
                    <w:rFonts w:ascii="Cambria Math" w:hAnsi="Cambria Math" w:cs="Times New Roman"/>
                    <w:szCs w:val="24"/>
                  </w:rPr>
                  <m:t>x 225</m:t>
                </m:r>
              </m:e>
              <m:sup>
                <m:r>
                  <w:rPr>
                    <w:rFonts w:ascii="Cambria Math" w:hAnsi="Cambria Math" w:cs="Times New Roman"/>
                    <w:szCs w:val="24"/>
                  </w:rPr>
                  <m:t>2</m:t>
                </m:r>
              </m:sup>
            </m:sSup>
            <m:r>
              <w:rPr>
                <w:rFonts w:ascii="Cambria Math" w:hAnsi="Cambria Math" w:cs="Times New Roman"/>
                <w:szCs w:val="24"/>
              </w:rPr>
              <m:t>x</m:t>
            </m:r>
            <m:sSup>
              <m:sSupPr>
                <m:ctrlPr>
                  <w:rPr>
                    <w:rFonts w:ascii="Cambria Math" w:hAnsi="Cambria Math" w:cs="Times New Roman"/>
                    <w:i/>
                    <w:szCs w:val="24"/>
                  </w:rPr>
                </m:ctrlPr>
              </m:sSupPr>
              <m:e>
                <m:r>
                  <w:rPr>
                    <w:rFonts w:ascii="Cambria Math" w:hAnsi="Cambria Math" w:cs="Times New Roman"/>
                    <w:szCs w:val="24"/>
                  </w:rPr>
                  <m:t>225</m:t>
                </m:r>
              </m:e>
              <m:sup>
                <m:r>
                  <w:rPr>
                    <w:rFonts w:ascii="Cambria Math" w:hAnsi="Cambria Math" w:cs="Times New Roman"/>
                    <w:szCs w:val="24"/>
                  </w:rPr>
                  <m:t>2</m:t>
                </m:r>
              </m:sup>
            </m:sSup>
          </m:num>
          <m:den>
            <m:sSup>
              <m:sSupPr>
                <m:ctrlPr>
                  <w:rPr>
                    <w:rFonts w:ascii="Cambria Math" w:hAnsi="Cambria Math" w:cs="Times New Roman"/>
                    <w:i/>
                    <w:szCs w:val="24"/>
                  </w:rPr>
                </m:ctrlPr>
              </m:sSupPr>
              <m:e>
                <m:r>
                  <w:rPr>
                    <w:rFonts w:ascii="Cambria Math" w:hAnsi="Cambria Math" w:cs="Times New Roman"/>
                    <w:szCs w:val="24"/>
                  </w:rPr>
                  <m:t>20</m:t>
                </m:r>
              </m:e>
              <m:sup>
                <m:r>
                  <w:rPr>
                    <w:rFonts w:ascii="Cambria Math" w:hAnsi="Cambria Math" w:cs="Times New Roman"/>
                    <w:szCs w:val="24"/>
                  </w:rPr>
                  <m:t>4</m:t>
                </m:r>
              </m:sup>
            </m:sSup>
            <m:r>
              <w:rPr>
                <w:rFonts w:ascii="Cambria Math" w:hAnsi="Cambria Math" w:cs="Times New Roman"/>
                <w:szCs w:val="24"/>
              </w:rPr>
              <m:t>.450</m:t>
            </m:r>
          </m:den>
        </m:f>
      </m:oMath>
    </w:p>
    <w:p w14:paraId="09EDDFA1" w14:textId="77777777" w:rsidR="00B820D2" w:rsidRPr="00DC075D" w:rsidRDefault="00B820D2" w:rsidP="00B820D2">
      <w:pPr>
        <w:tabs>
          <w:tab w:val="left" w:pos="1418"/>
          <w:tab w:val="left" w:leader="dot" w:pos="6237"/>
        </w:tabs>
        <w:spacing w:line="480" w:lineRule="auto"/>
        <w:ind w:left="159" w:right="154" w:firstLine="709"/>
        <w:jc w:val="both"/>
        <w:rPr>
          <w:rFonts w:cs="Times New Roman"/>
          <w:szCs w:val="24"/>
          <w:lang w:val="en-US"/>
        </w:rPr>
      </w:pPr>
      <w:r>
        <w:rPr>
          <w:rFonts w:cs="Times New Roman"/>
          <w:szCs w:val="24"/>
          <w:lang w:val="en-US"/>
        </w:rPr>
        <w:tab/>
      </w:r>
      <w:r w:rsidRPr="00C36387">
        <w:rPr>
          <w:rFonts w:cs="Times New Roman"/>
          <w:szCs w:val="24"/>
          <w:lang w:val="en-US"/>
        </w:rPr>
        <w:t>Y = 0,0766 mm/m</w:t>
      </w:r>
      <w:r>
        <w:rPr>
          <w:rFonts w:cs="Times New Roman"/>
          <w:szCs w:val="24"/>
          <w:lang w:val="en-US"/>
        </w:rPr>
        <w:t xml:space="preserve"> ( aman)</w:t>
      </w:r>
    </w:p>
    <w:p w14:paraId="05A8CA61" w14:textId="77777777" w:rsidR="00B820D2" w:rsidRDefault="00B820D2" w:rsidP="00B820D2">
      <w:pPr>
        <w:spacing w:line="480" w:lineRule="auto"/>
        <w:ind w:left="720"/>
        <w:jc w:val="both"/>
        <w:rPr>
          <w:lang w:val="en-US"/>
        </w:rPr>
      </w:pPr>
      <w:r>
        <w:rPr>
          <w:lang w:val="en-US"/>
        </w:rPr>
        <w:t>Menentukan Putaran kritis</w:t>
      </w:r>
    </w:p>
    <w:p w14:paraId="3768A921" w14:textId="77777777" w:rsidR="00B820D2" w:rsidRDefault="00B820D2" w:rsidP="00B820D2">
      <w:pPr>
        <w:tabs>
          <w:tab w:val="left" w:pos="1418"/>
          <w:tab w:val="left" w:leader="dot" w:pos="6237"/>
        </w:tabs>
        <w:spacing w:line="480" w:lineRule="auto"/>
        <w:ind w:left="720" w:hanging="11"/>
        <w:jc w:val="both"/>
        <w:rPr>
          <w:lang w:val="en-US"/>
        </w:rPr>
      </w:pPr>
      <w:r>
        <w:rPr>
          <w:sz w:val="28"/>
          <w:lang w:val="en-US"/>
        </w:rPr>
        <w:tab/>
      </w:r>
      <w:r>
        <w:rPr>
          <w:sz w:val="28"/>
          <w:lang w:val="en-US"/>
        </w:rPr>
        <w:tab/>
      </w:r>
      <m:oMath>
        <m:sSub>
          <m:sSubPr>
            <m:ctrlPr>
              <w:rPr>
                <w:rFonts w:ascii="Cambria Math" w:hAnsi="Cambria Math"/>
                <w:i/>
                <w:sz w:val="28"/>
                <w:lang w:val="en-US"/>
              </w:rPr>
            </m:ctrlPr>
          </m:sSubPr>
          <m:e>
            <m:r>
              <w:rPr>
                <w:rFonts w:ascii="Cambria Math" w:hAnsi="Cambria Math"/>
                <w:sz w:val="28"/>
                <w:lang w:val="en-US"/>
              </w:rPr>
              <m:t>N</m:t>
            </m:r>
          </m:e>
          <m:sub>
            <m:r>
              <w:rPr>
                <w:rFonts w:ascii="Cambria Math" w:hAnsi="Cambria Math"/>
                <w:sz w:val="28"/>
                <w:lang w:val="en-US"/>
              </w:rPr>
              <m:t>c1</m:t>
            </m:r>
          </m:sub>
        </m:sSub>
        <m:r>
          <w:rPr>
            <w:rFonts w:ascii="Cambria Math" w:hAnsi="Cambria Math"/>
            <w:sz w:val="28"/>
            <w:lang w:val="en-US"/>
          </w:rPr>
          <m:t xml:space="preserve">= </m:t>
        </m:r>
        <m:f>
          <m:fPr>
            <m:ctrlPr>
              <w:rPr>
                <w:rFonts w:ascii="Cambria Math" w:hAnsi="Cambria Math"/>
                <w:i/>
                <w:sz w:val="28"/>
                <w:lang w:val="en-US"/>
              </w:rPr>
            </m:ctrlPr>
          </m:fPr>
          <m:num>
            <m:sSubSup>
              <m:sSubSupPr>
                <m:ctrlPr>
                  <w:rPr>
                    <w:rFonts w:ascii="Cambria Math" w:hAnsi="Cambria Math"/>
                    <w:i/>
                    <w:sz w:val="28"/>
                    <w:lang w:val="en-US"/>
                  </w:rPr>
                </m:ctrlPr>
              </m:sSubSupPr>
              <m:e>
                <m:r>
                  <w:rPr>
                    <w:rFonts w:ascii="Cambria Math" w:hAnsi="Cambria Math"/>
                    <w:sz w:val="28"/>
                    <w:lang w:val="en-US"/>
                  </w:rPr>
                  <m:t>d</m:t>
                </m:r>
              </m:e>
              <m:sub>
                <m:r>
                  <w:rPr>
                    <w:rFonts w:ascii="Cambria Math" w:hAnsi="Cambria Math"/>
                    <w:sz w:val="28"/>
                    <w:lang w:val="en-US"/>
                  </w:rPr>
                  <m:t>s</m:t>
                </m:r>
              </m:sub>
              <m:sup>
                <m:r>
                  <w:rPr>
                    <w:rFonts w:ascii="Cambria Math" w:hAnsi="Cambria Math"/>
                    <w:sz w:val="28"/>
                    <w:lang w:val="en-US"/>
                  </w:rPr>
                  <m:t>2</m:t>
                </m:r>
              </m:sup>
            </m:sSubSup>
            <m:r>
              <w:rPr>
                <w:rFonts w:ascii="Cambria Math" w:hAnsi="Cambria Math"/>
                <w:sz w:val="28"/>
                <w:lang w:val="en-US"/>
              </w:rPr>
              <m:t xml:space="preserve"> </m:t>
            </m:r>
            <m:rad>
              <m:radPr>
                <m:degHide m:val="1"/>
                <m:ctrlPr>
                  <w:rPr>
                    <w:rFonts w:ascii="Cambria Math" w:hAnsi="Cambria Math"/>
                    <w:i/>
                    <w:sz w:val="28"/>
                    <w:lang w:val="en-US"/>
                  </w:rPr>
                </m:ctrlPr>
              </m:radPr>
              <m:deg/>
              <m:e>
                <m:f>
                  <m:fPr>
                    <m:ctrlPr>
                      <w:rPr>
                        <w:rFonts w:ascii="Cambria Math" w:hAnsi="Cambria Math"/>
                        <w:i/>
                        <w:sz w:val="28"/>
                        <w:lang w:val="en-US"/>
                      </w:rPr>
                    </m:ctrlPr>
                  </m:fPr>
                  <m:num>
                    <m:r>
                      <w:rPr>
                        <w:rFonts w:ascii="Cambria Math" w:hAnsi="Cambria Math"/>
                        <w:sz w:val="28"/>
                        <w:lang w:val="en-US"/>
                      </w:rPr>
                      <m:t>l</m:t>
                    </m:r>
                  </m:num>
                  <m:den>
                    <m:r>
                      <w:rPr>
                        <w:rFonts w:ascii="Cambria Math" w:hAnsi="Cambria Math"/>
                        <w:sz w:val="28"/>
                        <w:lang w:val="en-US"/>
                      </w:rPr>
                      <m:t>W</m:t>
                    </m:r>
                  </m:den>
                </m:f>
              </m:e>
            </m:rad>
          </m:num>
          <m:den>
            <m:sSub>
              <m:sSubPr>
                <m:ctrlPr>
                  <w:rPr>
                    <w:rFonts w:ascii="Cambria Math" w:hAnsi="Cambria Math"/>
                    <w:i/>
                    <w:sz w:val="28"/>
                    <w:lang w:val="en-US"/>
                  </w:rPr>
                </m:ctrlPr>
              </m:sSubPr>
              <m:e>
                <m:r>
                  <w:rPr>
                    <w:rFonts w:ascii="Cambria Math" w:hAnsi="Cambria Math"/>
                    <w:sz w:val="28"/>
                    <w:lang w:val="en-US"/>
                  </w:rPr>
                  <m:t>l</m:t>
                </m:r>
              </m:e>
              <m:sub>
                <m:r>
                  <w:rPr>
                    <w:rFonts w:ascii="Cambria Math" w:hAnsi="Cambria Math"/>
                    <w:sz w:val="28"/>
                    <w:lang w:val="en-US"/>
                  </w:rPr>
                  <m:t>1</m:t>
                </m:r>
              </m:sub>
            </m:sSub>
            <m:sSub>
              <m:sSubPr>
                <m:ctrlPr>
                  <w:rPr>
                    <w:rFonts w:ascii="Cambria Math" w:hAnsi="Cambria Math"/>
                    <w:i/>
                    <w:sz w:val="28"/>
                    <w:lang w:val="en-US"/>
                  </w:rPr>
                </m:ctrlPr>
              </m:sSubPr>
              <m:e>
                <m:r>
                  <w:rPr>
                    <w:rFonts w:ascii="Cambria Math" w:hAnsi="Cambria Math"/>
                    <w:sz w:val="28"/>
                    <w:lang w:val="en-US"/>
                  </w:rPr>
                  <m:t>l</m:t>
                </m:r>
              </m:e>
              <m:sub>
                <m:r>
                  <w:rPr>
                    <w:rFonts w:ascii="Cambria Math" w:hAnsi="Cambria Math"/>
                    <w:sz w:val="28"/>
                    <w:lang w:val="en-US"/>
                  </w:rPr>
                  <m:t>2</m:t>
                </m:r>
              </m:sub>
            </m:sSub>
          </m:den>
        </m:f>
      </m:oMath>
      <w:r>
        <w:rPr>
          <w:sz w:val="28"/>
          <w:lang w:val="en-US"/>
        </w:rPr>
        <w:tab/>
      </w:r>
      <w:r>
        <w:rPr>
          <w:lang w:val="en-US"/>
        </w:rPr>
        <w:t xml:space="preserve"> (2.34)</w:t>
      </w:r>
    </w:p>
    <w:p w14:paraId="452D322D" w14:textId="77777777" w:rsidR="00B820D2" w:rsidRPr="00FE6300" w:rsidRDefault="00000000" w:rsidP="00B820D2">
      <w:pPr>
        <w:tabs>
          <w:tab w:val="left" w:pos="709"/>
          <w:tab w:val="left" w:pos="1418"/>
          <w:tab w:val="left" w:leader="dot" w:pos="6237"/>
        </w:tabs>
        <w:spacing w:line="480" w:lineRule="auto"/>
        <w:jc w:val="both"/>
        <w:rPr>
          <w:lang w:val="en-US"/>
        </w:rPr>
      </w:pPr>
      <w:sdt>
        <w:sdtPr>
          <w:rPr>
            <w:lang w:val="en-US"/>
          </w:rPr>
          <w:id w:val="562290187"/>
          <w:citation/>
        </w:sdtPr>
        <w:sdtContent>
          <w:r w:rsidR="00B820D2">
            <w:rPr>
              <w:lang w:val="en-US"/>
            </w:rPr>
            <w:fldChar w:fldCharType="begin"/>
          </w:r>
          <m:oMath>
            <m:r>
              <m:rPr>
                <m:sty m:val="p"/>
              </m:rPr>
              <w:rPr>
                <w:rFonts w:ascii="Cambria Math" w:hAnsi="Cambria Math"/>
                <w:sz w:val="28"/>
                <w:lang w:val="en-US"/>
              </w:rPr>
              <m:t xml:space="preserve"> CITATION Sul04 \l 1033 </m:t>
            </m:r>
          </m:oMath>
          <w:r w:rsidR="00B820D2">
            <w:rPr>
              <w:lang w:val="en-US"/>
            </w:rPr>
            <w:fldChar w:fldCharType="separate"/>
          </w:r>
          <m:oMath>
            <m:r>
              <m:rPr>
                <m:sty m:val="p"/>
              </m:rPr>
              <w:rPr>
                <w:rFonts w:ascii="Cambria Math" w:hAnsi="Cambria Math"/>
                <w:noProof/>
                <w:sz w:val="28"/>
                <w:lang w:val="en-US"/>
              </w:rPr>
              <m:t>(Sularso, 2004)</m:t>
            </m:r>
          </m:oMath>
          <w:r w:rsidR="00B820D2">
            <w:rPr>
              <w:lang w:val="en-US"/>
            </w:rPr>
            <w:fldChar w:fldCharType="end"/>
          </w:r>
        </w:sdtContent>
      </w:sdt>
    </w:p>
    <w:p w14:paraId="71EAC45B" w14:textId="77777777" w:rsidR="00B820D2" w:rsidRPr="005B75A6" w:rsidRDefault="00000000" w:rsidP="00B820D2">
      <w:pPr>
        <w:spacing w:line="480" w:lineRule="auto"/>
        <w:ind w:left="1440" w:firstLine="720"/>
        <w:jc w:val="both"/>
        <w:rPr>
          <w:lang w:val="en-US"/>
        </w:rPr>
      </w:pPr>
      <m:oMathPara>
        <m:oMathParaPr>
          <m:jc m:val="left"/>
        </m:oMathParaPr>
        <m:oMath>
          <m:sSub>
            <m:sSubPr>
              <m:ctrlPr>
                <w:rPr>
                  <w:rFonts w:ascii="Cambria Math" w:hAnsi="Cambria Math"/>
                  <w:i/>
                  <w:lang w:val="en-US"/>
                </w:rPr>
              </m:ctrlPr>
            </m:sSubPr>
            <m:e>
              <m:r>
                <w:rPr>
                  <w:rFonts w:ascii="Cambria Math" w:hAnsi="Cambria Math"/>
                  <w:lang w:val="en-US"/>
                </w:rPr>
                <m:t>N</m:t>
              </m:r>
            </m:e>
            <m:sub>
              <m:r>
                <w:rPr>
                  <w:rFonts w:ascii="Cambria Math" w:hAnsi="Cambria Math"/>
                  <w:lang w:val="en-US"/>
                </w:rPr>
                <m:t>c1</m:t>
              </m:r>
            </m:sub>
          </m:sSub>
          <m:r>
            <w:rPr>
              <w:rFonts w:ascii="Cambria Math" w:hAnsi="Cambria Math"/>
              <w:lang w:val="en-US"/>
            </w:rPr>
            <m:t xml:space="preserve">= </m:t>
          </m:r>
          <m:f>
            <m:fPr>
              <m:ctrlPr>
                <w:rPr>
                  <w:rFonts w:ascii="Cambria Math" w:hAnsi="Cambria Math"/>
                  <w:i/>
                  <w:lang w:val="en-US"/>
                </w:rPr>
              </m:ctrlPr>
            </m:fPr>
            <m:num>
              <m:sSup>
                <m:sSupPr>
                  <m:ctrlPr>
                    <w:rPr>
                      <w:rFonts w:ascii="Cambria Math" w:hAnsi="Cambria Math"/>
                      <w:i/>
                      <w:lang w:val="en-US"/>
                    </w:rPr>
                  </m:ctrlPr>
                </m:sSupPr>
                <m:e>
                  <m:r>
                    <w:rPr>
                      <w:rFonts w:ascii="Cambria Math" w:hAnsi="Cambria Math"/>
                      <w:lang w:val="en-US"/>
                    </w:rPr>
                    <m:t>20</m:t>
                  </m:r>
                </m:e>
                <m:sup>
                  <m:r>
                    <w:rPr>
                      <w:rFonts w:ascii="Cambria Math" w:hAnsi="Cambria Math"/>
                      <w:lang w:val="en-US"/>
                    </w:rPr>
                    <m:t>2</m:t>
                  </m:r>
                </m:sup>
              </m:sSup>
              <m:r>
                <w:rPr>
                  <w:rFonts w:ascii="Cambria Math" w:hAnsi="Cambria Math"/>
                  <w:lang w:val="en-US"/>
                </w:rPr>
                <m:t xml:space="preserve"> </m:t>
              </m:r>
              <m:rad>
                <m:radPr>
                  <m:degHide m:val="1"/>
                  <m:ctrlPr>
                    <w:rPr>
                      <w:rFonts w:ascii="Cambria Math" w:hAnsi="Cambria Math"/>
                      <w:i/>
                      <w:lang w:val="en-US"/>
                    </w:rPr>
                  </m:ctrlPr>
                </m:radPr>
                <m:deg/>
                <m:e>
                  <m:f>
                    <m:fPr>
                      <m:ctrlPr>
                        <w:rPr>
                          <w:rFonts w:ascii="Cambria Math" w:hAnsi="Cambria Math"/>
                          <w:i/>
                          <w:lang w:val="en-US"/>
                        </w:rPr>
                      </m:ctrlPr>
                    </m:fPr>
                    <m:num>
                      <m:r>
                        <w:rPr>
                          <w:rFonts w:ascii="Cambria Math" w:hAnsi="Cambria Math"/>
                          <w:lang w:val="en-US"/>
                        </w:rPr>
                        <m:t>450</m:t>
                      </m:r>
                    </m:num>
                    <m:den>
                      <m:r>
                        <w:rPr>
                          <w:rFonts w:ascii="Cambria Math" w:hAnsi="Cambria Math"/>
                          <w:lang w:val="en-US"/>
                        </w:rPr>
                        <m:t>0,75</m:t>
                      </m:r>
                    </m:den>
                  </m:f>
                </m:e>
              </m:rad>
            </m:num>
            <m:den>
              <m:r>
                <w:rPr>
                  <w:rFonts w:ascii="Cambria Math" w:hAnsi="Cambria Math"/>
                  <w:lang w:val="en-US"/>
                </w:rPr>
                <m:t>150 x 300</m:t>
              </m:r>
            </m:den>
          </m:f>
        </m:oMath>
      </m:oMathPara>
    </w:p>
    <w:p w14:paraId="567BD95C" w14:textId="77777777" w:rsidR="00B820D2" w:rsidRDefault="00000000" w:rsidP="00B820D2">
      <w:pPr>
        <w:spacing w:line="480" w:lineRule="auto"/>
        <w:ind w:firstLine="720"/>
        <w:jc w:val="both"/>
        <w:rPr>
          <w:lang w:val="en-US"/>
        </w:rPr>
      </w:pPr>
      <m:oMath>
        <m:sSub>
          <m:sSubPr>
            <m:ctrlPr>
              <w:rPr>
                <w:rFonts w:ascii="Cambria Math" w:hAnsi="Cambria Math"/>
                <w:i/>
                <w:lang w:val="en-US"/>
              </w:rPr>
            </m:ctrlPr>
          </m:sSubPr>
          <m:e>
            <m:r>
              <w:rPr>
                <w:rFonts w:ascii="Cambria Math" w:hAnsi="Cambria Math"/>
                <w:lang w:val="en-US"/>
              </w:rPr>
              <m:t>N</m:t>
            </m:r>
          </m:e>
          <m:sub>
            <m:r>
              <w:rPr>
                <w:rFonts w:ascii="Cambria Math" w:hAnsi="Cambria Math"/>
                <w:lang w:val="en-US"/>
              </w:rPr>
              <m:t>c1</m:t>
            </m:r>
          </m:sub>
        </m:sSub>
        <m:r>
          <w:rPr>
            <w:rFonts w:ascii="Cambria Math" w:hAnsi="Cambria Math"/>
            <w:lang w:val="en-US"/>
          </w:rPr>
          <m:t xml:space="preserve">=11474,5 </m:t>
        </m:r>
      </m:oMath>
      <w:r w:rsidR="00B820D2">
        <w:rPr>
          <w:lang w:val="en-US"/>
        </w:rPr>
        <w:t>rpm</w:t>
      </w:r>
    </w:p>
    <w:p w14:paraId="684E7377" w14:textId="77777777" w:rsidR="00B820D2" w:rsidRDefault="00000000" w:rsidP="00B820D2">
      <w:pPr>
        <w:spacing w:line="480" w:lineRule="auto"/>
        <w:ind w:firstLine="720"/>
        <w:jc w:val="both"/>
        <w:rPr>
          <w:lang w:val="en-US"/>
        </w:rPr>
      </w:pPr>
      <m:oMath>
        <m:sSub>
          <m:sSubPr>
            <m:ctrlPr>
              <w:rPr>
                <w:rFonts w:ascii="Cambria Math" w:hAnsi="Cambria Math"/>
                <w:i/>
                <w:lang w:val="en-US"/>
              </w:rPr>
            </m:ctrlPr>
          </m:sSubPr>
          <m:e>
            <m:r>
              <w:rPr>
                <w:rFonts w:ascii="Cambria Math" w:hAnsi="Cambria Math"/>
                <w:lang w:val="en-US"/>
              </w:rPr>
              <m:t>N</m:t>
            </m:r>
          </m:e>
          <m:sub>
            <m:r>
              <w:rPr>
                <w:rFonts w:ascii="Cambria Math" w:hAnsi="Cambria Math"/>
                <w:lang w:val="en-US"/>
              </w:rPr>
              <m:t>c2</m:t>
            </m:r>
          </m:sub>
        </m:sSub>
        <m:r>
          <w:rPr>
            <w:rFonts w:ascii="Cambria Math" w:hAnsi="Cambria Math"/>
            <w:lang w:val="en-US"/>
          </w:rPr>
          <m:t xml:space="preserve">=11474,5 </m:t>
        </m:r>
      </m:oMath>
      <w:r w:rsidR="00B820D2">
        <w:rPr>
          <w:lang w:val="en-US"/>
        </w:rPr>
        <w:t>rpm</w:t>
      </w:r>
    </w:p>
    <w:p w14:paraId="24B07C4A" w14:textId="77777777" w:rsidR="00B820D2" w:rsidRDefault="00000000" w:rsidP="00B820D2">
      <w:pPr>
        <w:spacing w:line="480" w:lineRule="auto"/>
        <w:ind w:firstLine="720"/>
        <w:jc w:val="both"/>
        <w:rPr>
          <w:lang w:val="en-US"/>
        </w:rPr>
      </w:pPr>
      <m:oMath>
        <m:f>
          <m:fPr>
            <m:ctrlPr>
              <w:rPr>
                <w:rFonts w:ascii="Cambria Math" w:hAnsi="Cambria Math"/>
                <w:i/>
                <w:lang w:val="en-US"/>
              </w:rPr>
            </m:ctrlPr>
          </m:fPr>
          <m:num>
            <m:r>
              <w:rPr>
                <w:rFonts w:ascii="Cambria Math" w:hAnsi="Cambria Math"/>
                <w:lang w:val="en-US"/>
              </w:rPr>
              <m:t>1</m:t>
            </m:r>
          </m:num>
          <m:den>
            <m:sSubSup>
              <m:sSubSupPr>
                <m:ctrlPr>
                  <w:rPr>
                    <w:rFonts w:ascii="Cambria Math" w:hAnsi="Cambria Math"/>
                    <w:i/>
                    <w:lang w:val="en-US"/>
                  </w:rPr>
                </m:ctrlPr>
              </m:sSubSupPr>
              <m:e>
                <m:r>
                  <w:rPr>
                    <w:rFonts w:ascii="Cambria Math" w:hAnsi="Cambria Math"/>
                    <w:lang w:val="en-US"/>
                  </w:rPr>
                  <m:t>Nc</m:t>
                </m:r>
              </m:e>
              <m:sub>
                <m:r>
                  <w:rPr>
                    <w:rFonts w:ascii="Cambria Math" w:hAnsi="Cambria Math"/>
                    <w:lang w:val="en-US"/>
                  </w:rPr>
                  <m:t>0</m:t>
                </m:r>
              </m:sub>
              <m:sup>
                <m:r>
                  <w:rPr>
                    <w:rFonts w:ascii="Cambria Math" w:hAnsi="Cambria Math"/>
                    <w:lang w:val="en-US"/>
                  </w:rPr>
                  <m:t>2</m:t>
                </m:r>
              </m:sup>
            </m:sSubSup>
          </m:den>
        </m:f>
        <m:r>
          <w:rPr>
            <w:rFonts w:ascii="Cambria Math" w:hAnsi="Cambria Math"/>
            <w:lang w:val="en-US"/>
          </w:rPr>
          <m:t xml:space="preserve">   = </m:t>
        </m:r>
        <m:f>
          <m:fPr>
            <m:ctrlPr>
              <w:rPr>
                <w:rFonts w:ascii="Cambria Math" w:hAnsi="Cambria Math"/>
                <w:i/>
                <w:lang w:val="en-US"/>
              </w:rPr>
            </m:ctrlPr>
          </m:fPr>
          <m:num>
            <m:r>
              <w:rPr>
                <w:rFonts w:ascii="Cambria Math" w:hAnsi="Cambria Math"/>
                <w:lang w:val="en-US"/>
              </w:rPr>
              <m:t>1</m:t>
            </m:r>
          </m:num>
          <m:den>
            <m:sSubSup>
              <m:sSubSupPr>
                <m:ctrlPr>
                  <w:rPr>
                    <w:rFonts w:ascii="Cambria Math" w:hAnsi="Cambria Math"/>
                    <w:i/>
                    <w:lang w:val="en-US"/>
                  </w:rPr>
                </m:ctrlPr>
              </m:sSubSupPr>
              <m:e>
                <m:r>
                  <w:rPr>
                    <w:rFonts w:ascii="Cambria Math" w:hAnsi="Cambria Math"/>
                    <w:lang w:val="en-US"/>
                  </w:rPr>
                  <m:t>Nc</m:t>
                </m:r>
              </m:e>
              <m:sub>
                <m:r>
                  <w:rPr>
                    <w:rFonts w:ascii="Cambria Math" w:hAnsi="Cambria Math"/>
                    <w:lang w:val="en-US"/>
                  </w:rPr>
                  <m:t>1</m:t>
                </m:r>
              </m:sub>
              <m:sup>
                <m:r>
                  <w:rPr>
                    <w:rFonts w:ascii="Cambria Math" w:hAnsi="Cambria Math"/>
                    <w:lang w:val="en-US"/>
                  </w:rPr>
                  <m:t>2</m:t>
                </m:r>
              </m:sup>
            </m:sSubSup>
          </m:den>
        </m:f>
        <m:r>
          <w:rPr>
            <w:rFonts w:ascii="Cambria Math" w:hAnsi="Cambria Math"/>
            <w:lang w:val="en-US"/>
          </w:rPr>
          <m:t xml:space="preserve">+ </m:t>
        </m:r>
        <m:f>
          <m:fPr>
            <m:ctrlPr>
              <w:rPr>
                <w:rFonts w:ascii="Cambria Math" w:hAnsi="Cambria Math"/>
                <w:i/>
                <w:lang w:val="en-US"/>
              </w:rPr>
            </m:ctrlPr>
          </m:fPr>
          <m:num>
            <m:r>
              <w:rPr>
                <w:rFonts w:ascii="Cambria Math" w:hAnsi="Cambria Math"/>
                <w:lang w:val="en-US"/>
              </w:rPr>
              <m:t>1</m:t>
            </m:r>
          </m:num>
          <m:den>
            <m:sSubSup>
              <m:sSubSupPr>
                <m:ctrlPr>
                  <w:rPr>
                    <w:rFonts w:ascii="Cambria Math" w:hAnsi="Cambria Math"/>
                    <w:i/>
                    <w:lang w:val="en-US"/>
                  </w:rPr>
                </m:ctrlPr>
              </m:sSubSupPr>
              <m:e>
                <m:r>
                  <w:rPr>
                    <w:rFonts w:ascii="Cambria Math" w:hAnsi="Cambria Math"/>
                    <w:lang w:val="en-US"/>
                  </w:rPr>
                  <m:t>Nc</m:t>
                </m:r>
              </m:e>
              <m:sub>
                <m:r>
                  <w:rPr>
                    <w:rFonts w:ascii="Cambria Math" w:hAnsi="Cambria Math"/>
                    <w:lang w:val="en-US"/>
                  </w:rPr>
                  <m:t>2</m:t>
                </m:r>
              </m:sub>
              <m:sup>
                <m:r>
                  <w:rPr>
                    <w:rFonts w:ascii="Cambria Math" w:hAnsi="Cambria Math"/>
                    <w:lang w:val="en-US"/>
                  </w:rPr>
                  <m:t>2</m:t>
                </m:r>
              </m:sup>
            </m:sSubSup>
          </m:den>
        </m:f>
      </m:oMath>
      <w:r w:rsidR="00B820D2">
        <w:rPr>
          <w:lang w:val="en-US"/>
        </w:rPr>
        <w:t xml:space="preserve"> </w:t>
      </w:r>
    </w:p>
    <w:p w14:paraId="219CF77B" w14:textId="77777777" w:rsidR="00B820D2" w:rsidRPr="009622B9" w:rsidRDefault="00000000" w:rsidP="00B820D2">
      <w:pPr>
        <w:spacing w:line="480" w:lineRule="auto"/>
        <w:ind w:left="720" w:firstLine="720"/>
        <w:jc w:val="both"/>
        <w:rPr>
          <w:lang w:val="en-US"/>
        </w:rPr>
      </w:pPr>
      <m:oMathPara>
        <m:oMathParaPr>
          <m:jc m:val="left"/>
        </m:oMathParaPr>
        <m:oMath>
          <m:sSub>
            <m:sSubPr>
              <m:ctrlPr>
                <w:rPr>
                  <w:rFonts w:ascii="Cambria Math" w:hAnsi="Cambria Math"/>
                  <w:i/>
                  <w:lang w:val="en-US"/>
                </w:rPr>
              </m:ctrlPr>
            </m:sSubPr>
            <m:e>
              <m:r>
                <w:rPr>
                  <w:rFonts w:ascii="Cambria Math" w:hAnsi="Cambria Math"/>
                  <w:lang w:val="en-US"/>
                </w:rPr>
                <m:t>N</m:t>
              </m:r>
            </m:e>
            <m:sub>
              <m:r>
                <w:rPr>
                  <w:rFonts w:ascii="Cambria Math" w:hAnsi="Cambria Math"/>
                  <w:lang w:val="en-US"/>
                </w:rPr>
                <m:t>c0</m:t>
              </m:r>
            </m:sub>
          </m:sSub>
          <m:r>
            <w:rPr>
              <w:rFonts w:ascii="Cambria Math" w:hAnsi="Cambria Math"/>
              <w:lang w:val="en-US"/>
            </w:rPr>
            <m:t xml:space="preserve">= 8113,6 rpm </m:t>
          </m:r>
        </m:oMath>
      </m:oMathPara>
    </w:p>
    <w:p w14:paraId="1DCEDFEF" w14:textId="77777777" w:rsidR="00B820D2" w:rsidRDefault="00B820D2" w:rsidP="00B820D2">
      <w:pPr>
        <w:spacing w:line="480" w:lineRule="auto"/>
        <w:jc w:val="both"/>
        <w:rPr>
          <w:lang w:val="en-US"/>
        </w:rPr>
      </w:pPr>
      <w:r>
        <w:rPr>
          <w:lang w:val="en-US"/>
        </w:rPr>
        <w:t>Putaran maksimum motor =  1480 / 8113,6 &lt; 0,6-0,7 , baik</w:t>
      </w:r>
    </w:p>
    <w:p w14:paraId="24719AC9" w14:textId="77777777" w:rsidR="00B820D2" w:rsidRPr="00497979" w:rsidRDefault="00B820D2" w:rsidP="00B820D2">
      <w:pPr>
        <w:spacing w:line="480" w:lineRule="auto"/>
        <w:jc w:val="both"/>
        <w:rPr>
          <w:lang w:val="en-US"/>
        </w:rPr>
      </w:pPr>
      <w:r>
        <w:rPr>
          <w:lang w:val="en-US"/>
        </w:rPr>
        <w:t>Dengan demikian ditentukan poros ukuran 20 mm.</w:t>
      </w:r>
    </w:p>
    <w:p w14:paraId="354BC505" w14:textId="4561E76C" w:rsidR="00B820D2" w:rsidRDefault="00B820D2" w:rsidP="00B820D2">
      <w:pPr>
        <w:pStyle w:val="311"/>
        <w:ind w:left="1287"/>
      </w:pPr>
      <w:bookmarkStart w:id="240" w:name="_Toc107363745"/>
      <w:r>
        <w:t>Kalkulasi Kopling</w:t>
      </w:r>
      <w:bookmarkEnd w:id="240"/>
    </w:p>
    <w:p w14:paraId="36D22CE7" w14:textId="5B794452" w:rsidR="00B820D2" w:rsidRDefault="00B820D2" w:rsidP="00B820D2">
      <w:pPr>
        <w:spacing w:line="480" w:lineRule="auto"/>
        <w:ind w:firstLine="709"/>
        <w:jc w:val="both"/>
        <w:rPr>
          <w:lang w:val="en-US"/>
        </w:rPr>
      </w:pPr>
      <w:r>
        <w:rPr>
          <w:lang w:val="en-US"/>
        </w:rPr>
        <w:t xml:space="preserve">Kopling adalah komponen yang berfungsi untuk meneruskan daya dan putaran dari poros penggerak ke poros yang digerakkan secara pasti (tanpa terjadi slip), dimana sumbu kedua poros tersebut terletak pada satu garis lurus atau dapat sedikit berbeda sumbunya </w:t>
      </w:r>
      <w:sdt>
        <w:sdtPr>
          <w:rPr>
            <w:lang w:val="en-US"/>
          </w:rPr>
          <w:id w:val="587663925"/>
          <w:citation/>
        </w:sdtPr>
        <w:sdtContent>
          <w:r>
            <w:rPr>
              <w:lang w:val="en-US"/>
            </w:rPr>
            <w:fldChar w:fldCharType="begin"/>
          </w:r>
          <w:r>
            <w:rPr>
              <w:lang w:val="en-US"/>
            </w:rPr>
            <w:instrText xml:space="preserve"> CITATION Sul04 \l 1033 </w:instrText>
          </w:r>
          <w:r>
            <w:rPr>
              <w:lang w:val="en-US"/>
            </w:rPr>
            <w:fldChar w:fldCharType="separate"/>
          </w:r>
          <w:r>
            <w:rPr>
              <w:noProof/>
              <w:lang w:val="en-US"/>
            </w:rPr>
            <w:t>(Sularso, 2004)</w:t>
          </w:r>
          <w:r>
            <w:rPr>
              <w:lang w:val="en-US"/>
            </w:rPr>
            <w:fldChar w:fldCharType="end"/>
          </w:r>
        </w:sdtContent>
      </w:sdt>
      <w:r>
        <w:rPr>
          <w:lang w:val="en-US"/>
        </w:rPr>
        <w:t xml:space="preserve">.  Perencanaan kopling untuk benda uji </w:t>
      </w:r>
      <w:r w:rsidR="00C67256" w:rsidRPr="00C67256">
        <w:rPr>
          <w:i/>
          <w:lang w:val="en-US"/>
        </w:rPr>
        <w:t>balancing</w:t>
      </w:r>
      <w:r>
        <w:rPr>
          <w:lang w:val="en-US"/>
        </w:rPr>
        <w:t xml:space="preserve"> dimulai dengan :</w:t>
      </w:r>
    </w:p>
    <w:p w14:paraId="703031A4" w14:textId="77777777" w:rsidR="00A8729F" w:rsidRDefault="00A8729F" w:rsidP="00A8729F">
      <w:pPr>
        <w:rPr>
          <w:lang w:val="en-US"/>
        </w:rPr>
      </w:pPr>
      <w:r>
        <w:rPr>
          <w:lang w:val="en-US"/>
        </w:rPr>
        <w:t>Dengan poros sebesar 20 mm, maka untuk menentukan diameter kopling</w:t>
      </w:r>
    </w:p>
    <w:p w14:paraId="03ED54CC" w14:textId="77777777" w:rsidR="00A8729F" w:rsidRDefault="00A8729F" w:rsidP="00A8729F">
      <w:pPr>
        <w:ind w:firstLine="720"/>
        <w:rPr>
          <w:lang w:val="en-US"/>
        </w:rPr>
      </w:pPr>
      <w:r>
        <w:rPr>
          <w:lang w:val="en-US"/>
        </w:rPr>
        <w:t>D = 2 x ds</w:t>
      </w:r>
    </w:p>
    <w:p w14:paraId="42DABF18" w14:textId="77777777" w:rsidR="00A8729F" w:rsidRDefault="00A8729F" w:rsidP="00A8729F">
      <w:pPr>
        <w:ind w:firstLine="720"/>
        <w:rPr>
          <w:lang w:val="en-US"/>
        </w:rPr>
      </w:pPr>
      <w:r>
        <w:rPr>
          <w:lang w:val="en-US"/>
        </w:rPr>
        <w:t>D = 40</w:t>
      </w:r>
    </w:p>
    <w:p w14:paraId="5CE1E345" w14:textId="77777777" w:rsidR="00A8729F" w:rsidRDefault="00A8729F" w:rsidP="00A8729F">
      <w:pPr>
        <w:rPr>
          <w:lang w:val="en-US"/>
        </w:rPr>
      </w:pPr>
      <w:r>
        <w:rPr>
          <w:lang w:val="en-US"/>
        </w:rPr>
        <w:t>Dipilih kopling dengan spesifikasi sebagai berikut ;</w:t>
      </w:r>
    </w:p>
    <w:p w14:paraId="60D8A8F4" w14:textId="77777777" w:rsidR="00A8729F" w:rsidRDefault="00A8729F" w:rsidP="00A8729F">
      <w:pPr>
        <w:ind w:firstLine="720"/>
        <w:rPr>
          <w:lang w:val="en-US"/>
        </w:rPr>
      </w:pPr>
      <w:r>
        <w:rPr>
          <w:lang w:val="en-US"/>
        </w:rPr>
        <w:t>D = 53,58 mm</w:t>
      </w:r>
    </w:p>
    <w:p w14:paraId="72D67F24" w14:textId="77777777" w:rsidR="00A8729F" w:rsidRDefault="00A8729F" w:rsidP="00A8729F">
      <w:pPr>
        <w:ind w:firstLine="720"/>
        <w:rPr>
          <w:lang w:val="en-US"/>
        </w:rPr>
      </w:pPr>
      <w:r>
        <w:rPr>
          <w:lang w:val="en-US"/>
        </w:rPr>
        <w:t>L = 63,56 mm</w:t>
      </w:r>
    </w:p>
    <w:p w14:paraId="29D87480" w14:textId="77777777" w:rsidR="00A8729F" w:rsidRDefault="00A8729F" w:rsidP="00A8729F">
      <w:pPr>
        <w:ind w:firstLine="720"/>
        <w:rPr>
          <w:lang w:val="en-US"/>
        </w:rPr>
      </w:pPr>
      <w:r>
        <w:rPr>
          <w:lang w:val="en-US"/>
        </w:rPr>
        <w:t>L2 = 11,9 mm</w:t>
      </w:r>
    </w:p>
    <w:p w14:paraId="6FFA260B" w14:textId="77777777" w:rsidR="00A8729F" w:rsidRPr="003123FA" w:rsidRDefault="00A8729F" w:rsidP="00A8729F">
      <w:pPr>
        <w:ind w:firstLine="720"/>
        <w:rPr>
          <w:vertAlign w:val="superscript"/>
          <w:lang w:val="en-US"/>
        </w:rPr>
      </w:pPr>
      <w:r>
        <w:rPr>
          <w:lang w:val="en-US"/>
        </w:rPr>
        <w:t>Material : Cast Iron, Kekuatan tarik 15kg/mm</w:t>
      </w:r>
      <w:r>
        <w:rPr>
          <w:vertAlign w:val="superscript"/>
          <w:lang w:val="en-US"/>
        </w:rPr>
        <w:t>2</w:t>
      </w:r>
    </w:p>
    <w:p w14:paraId="6A926223" w14:textId="77777777" w:rsidR="00A8729F" w:rsidRDefault="00A8729F" w:rsidP="00A8729F">
      <w:pPr>
        <w:ind w:firstLine="720"/>
        <w:rPr>
          <w:lang w:val="en-US"/>
        </w:rPr>
      </w:pPr>
      <w:r>
        <w:rPr>
          <w:lang w:val="en-US"/>
        </w:rPr>
        <w:t>Dengan faktor koreksi , Kt = 3, dan faktor keamanan, Sf = 6</w:t>
      </w:r>
    </w:p>
    <w:p w14:paraId="2BB3990C" w14:textId="77777777" w:rsidR="00175D68" w:rsidRPr="0040316C" w:rsidRDefault="00175D68" w:rsidP="00175D68">
      <w:pPr>
        <w:spacing w:line="480" w:lineRule="auto"/>
        <w:jc w:val="both"/>
        <w:rPr>
          <w:lang w:val="en-GB"/>
        </w:rPr>
      </w:pPr>
      <w:r w:rsidRPr="0040316C">
        <w:rPr>
          <w:lang w:val="en-GB"/>
        </w:rPr>
        <w:t xml:space="preserve">Daya rencana : </w:t>
      </w:r>
    </w:p>
    <w:p w14:paraId="24032BFD" w14:textId="77777777" w:rsidR="00175D68" w:rsidRPr="009E5DB6" w:rsidRDefault="00175D68" w:rsidP="00175D68">
      <w:pPr>
        <w:tabs>
          <w:tab w:val="left" w:pos="1418"/>
          <w:tab w:val="left" w:leader="dot" w:pos="6237"/>
        </w:tabs>
        <w:spacing w:line="480" w:lineRule="auto"/>
        <w:jc w:val="both"/>
        <w:rPr>
          <w:lang w:val="en-US"/>
        </w:rPr>
      </w:pPr>
      <w:r>
        <w:rPr>
          <w:lang w:val="en-GB"/>
        </w:rPr>
        <w:tab/>
      </w:r>
      <w:r w:rsidRPr="009E5DB6">
        <w:rPr>
          <w:lang w:val="en-GB"/>
        </w:rPr>
        <w:t>P</w:t>
      </w:r>
      <w:r w:rsidRPr="009E5DB6">
        <w:rPr>
          <w:vertAlign w:val="subscript"/>
          <w:lang w:val="en-GB"/>
        </w:rPr>
        <w:t xml:space="preserve">d </w:t>
      </w:r>
      <w:r>
        <w:rPr>
          <w:lang w:val="en-US"/>
        </w:rPr>
        <w:t>= Fc x P</w:t>
      </w:r>
      <w:r>
        <w:rPr>
          <w:lang w:val="en-US"/>
        </w:rPr>
        <w:tab/>
      </w:r>
      <w:r>
        <w:rPr>
          <w:rFonts w:eastAsiaTheme="minorEastAsia"/>
          <w:lang w:val="en-US"/>
        </w:rPr>
        <w:t>(2.24</w:t>
      </w:r>
      <w:r w:rsidRPr="009E5DB6">
        <w:rPr>
          <w:rFonts w:eastAsiaTheme="minorEastAsia"/>
          <w:lang w:val="en-US"/>
        </w:rPr>
        <w:t>)</w:t>
      </w:r>
    </w:p>
    <w:p w14:paraId="28BB5F74" w14:textId="77777777" w:rsidR="00175D68" w:rsidRDefault="00000000" w:rsidP="00175D68">
      <w:pPr>
        <w:spacing w:line="480" w:lineRule="auto"/>
        <w:ind w:left="720" w:firstLine="720"/>
        <w:jc w:val="both"/>
        <w:rPr>
          <w:lang w:val="en-US"/>
        </w:rPr>
      </w:pPr>
      <w:sdt>
        <w:sdtPr>
          <w:rPr>
            <w:lang w:val="en-US"/>
          </w:rPr>
          <w:id w:val="-1461263576"/>
          <w:citation/>
        </w:sdtPr>
        <w:sdtContent>
          <w:r w:rsidR="00175D68" w:rsidRPr="009E5DB6">
            <w:rPr>
              <w:lang w:val="en-US"/>
            </w:rPr>
            <w:fldChar w:fldCharType="begin"/>
          </w:r>
          <w:r w:rsidR="00175D68" w:rsidRPr="009E5DB6">
            <w:rPr>
              <w:lang w:val="en-US"/>
            </w:rPr>
            <w:instrText xml:space="preserve"> CITATION Sul04 \l 1033 </w:instrText>
          </w:r>
          <w:r w:rsidR="00175D68" w:rsidRPr="009E5DB6">
            <w:rPr>
              <w:lang w:val="en-US"/>
            </w:rPr>
            <w:fldChar w:fldCharType="separate"/>
          </w:r>
          <w:r w:rsidR="00175D68">
            <w:rPr>
              <w:noProof/>
              <w:lang w:val="en-US"/>
            </w:rPr>
            <w:t>(Sularso, 2004)</w:t>
          </w:r>
          <w:r w:rsidR="00175D68" w:rsidRPr="009E5DB6">
            <w:rPr>
              <w:lang w:val="en-US"/>
            </w:rPr>
            <w:fldChar w:fldCharType="end"/>
          </w:r>
        </w:sdtContent>
      </w:sdt>
    </w:p>
    <w:p w14:paraId="3749B71D" w14:textId="77777777" w:rsidR="00175D68" w:rsidRDefault="00175D68" w:rsidP="00175D68">
      <w:pPr>
        <w:spacing w:line="480" w:lineRule="auto"/>
        <w:ind w:left="720" w:firstLine="720"/>
        <w:jc w:val="both"/>
        <w:rPr>
          <w:lang w:val="en-US"/>
        </w:rPr>
      </w:pPr>
      <w:r>
        <w:rPr>
          <w:lang w:val="en-US"/>
        </w:rPr>
        <w:t>Pd =  1 x 734 W</w:t>
      </w:r>
    </w:p>
    <w:p w14:paraId="2202A270" w14:textId="77777777" w:rsidR="00175D68" w:rsidRPr="009E5DB6" w:rsidRDefault="00175D68" w:rsidP="00175D68">
      <w:pPr>
        <w:spacing w:line="480" w:lineRule="auto"/>
        <w:ind w:left="720" w:firstLine="720"/>
        <w:jc w:val="both"/>
        <w:rPr>
          <w:lang w:val="en-US"/>
        </w:rPr>
      </w:pPr>
      <w:r>
        <w:rPr>
          <w:lang w:val="en-US"/>
        </w:rPr>
        <w:t>Pd = 734 W</w:t>
      </w:r>
    </w:p>
    <w:p w14:paraId="5A1E606D" w14:textId="77777777" w:rsidR="00175D68" w:rsidRPr="0040316C" w:rsidRDefault="00175D68" w:rsidP="00175D68">
      <w:pPr>
        <w:spacing w:line="480" w:lineRule="auto"/>
        <w:jc w:val="both"/>
        <w:rPr>
          <w:lang w:val="en-US"/>
        </w:rPr>
      </w:pPr>
      <w:r w:rsidRPr="0040316C">
        <w:rPr>
          <w:lang w:val="en-US"/>
        </w:rPr>
        <w:t>Momen rencana :</w:t>
      </w:r>
    </w:p>
    <w:p w14:paraId="5A662936" w14:textId="77777777" w:rsidR="00175D68" w:rsidRPr="009E5DB6" w:rsidRDefault="00175D68" w:rsidP="00175D68">
      <w:pPr>
        <w:tabs>
          <w:tab w:val="left" w:pos="1418"/>
          <w:tab w:val="left" w:leader="dot" w:pos="6237"/>
        </w:tabs>
        <w:spacing w:line="480" w:lineRule="auto"/>
        <w:jc w:val="both"/>
        <w:rPr>
          <w:lang w:val="en-US"/>
        </w:rPr>
      </w:pPr>
      <w:r>
        <w:rPr>
          <w:lang w:val="en-US"/>
        </w:rPr>
        <w:tab/>
      </w:r>
      <w:r w:rsidRPr="009E5DB6">
        <w:rPr>
          <w:lang w:val="en-US"/>
        </w:rPr>
        <w:t>T = (9,74 x 10</w:t>
      </w:r>
      <w:r w:rsidRPr="009E5DB6">
        <w:rPr>
          <w:vertAlign w:val="superscript"/>
          <w:lang w:val="en-US"/>
        </w:rPr>
        <w:t>5</w:t>
      </w:r>
      <w:r w:rsidRPr="009E5DB6">
        <w:rPr>
          <w:lang w:val="en-US"/>
        </w:rPr>
        <w:t xml:space="preserve"> x Pd ) / n </w:t>
      </w:r>
      <w:r>
        <w:rPr>
          <w:rFonts w:eastAsiaTheme="minorEastAsia"/>
          <w:lang w:val="en-US"/>
        </w:rPr>
        <w:tab/>
        <w:t xml:space="preserve"> (2.25</w:t>
      </w:r>
      <w:r w:rsidRPr="009E5DB6">
        <w:rPr>
          <w:rFonts w:eastAsiaTheme="minorEastAsia"/>
          <w:lang w:val="en-US"/>
        </w:rPr>
        <w:t>)</w:t>
      </w:r>
    </w:p>
    <w:p w14:paraId="1C47E0E0" w14:textId="77777777" w:rsidR="00175D68" w:rsidRDefault="00175D68" w:rsidP="00175D68">
      <w:pPr>
        <w:spacing w:line="480" w:lineRule="auto"/>
        <w:jc w:val="both"/>
        <w:rPr>
          <w:lang w:val="en-US"/>
        </w:rPr>
      </w:pPr>
      <w:r w:rsidRPr="009E5DB6">
        <w:rPr>
          <w:lang w:val="en-US"/>
        </w:rPr>
        <w:tab/>
      </w:r>
      <w:r w:rsidRPr="009E5DB6">
        <w:rPr>
          <w:lang w:val="en-US"/>
        </w:rPr>
        <w:tab/>
      </w:r>
      <w:sdt>
        <w:sdtPr>
          <w:rPr>
            <w:lang w:val="en-US"/>
          </w:rPr>
          <w:id w:val="-527406168"/>
          <w:citation/>
        </w:sdtPr>
        <w:sdtContent>
          <w:r w:rsidRPr="009E5DB6">
            <w:rPr>
              <w:lang w:val="en-US"/>
            </w:rPr>
            <w:fldChar w:fldCharType="begin"/>
          </w:r>
          <w:r w:rsidRPr="009E5DB6">
            <w:rPr>
              <w:lang w:val="en-US"/>
            </w:rPr>
            <w:instrText xml:space="preserve"> CITATION Sul04 \l 1033 </w:instrText>
          </w:r>
          <w:r w:rsidRPr="009E5DB6">
            <w:rPr>
              <w:lang w:val="en-US"/>
            </w:rPr>
            <w:fldChar w:fldCharType="separate"/>
          </w:r>
          <w:r>
            <w:rPr>
              <w:noProof/>
              <w:lang w:val="en-US"/>
            </w:rPr>
            <w:t>(Sularso, 2004)</w:t>
          </w:r>
          <w:r w:rsidRPr="009E5DB6">
            <w:rPr>
              <w:lang w:val="en-US"/>
            </w:rPr>
            <w:fldChar w:fldCharType="end"/>
          </w:r>
        </w:sdtContent>
      </w:sdt>
    </w:p>
    <w:p w14:paraId="0C8AA634" w14:textId="77777777" w:rsidR="00175D68" w:rsidRDefault="00175D68" w:rsidP="00175D68">
      <w:pPr>
        <w:spacing w:line="480" w:lineRule="auto"/>
        <w:jc w:val="both"/>
        <w:rPr>
          <w:lang w:val="en-US"/>
        </w:rPr>
      </w:pPr>
      <w:r>
        <w:rPr>
          <w:lang w:val="en-US"/>
        </w:rPr>
        <w:tab/>
      </w:r>
      <w:r>
        <w:rPr>
          <w:lang w:val="en-US"/>
        </w:rPr>
        <w:tab/>
        <w:t xml:space="preserve">T = </w:t>
      </w:r>
      <w:r w:rsidRPr="009E5DB6">
        <w:rPr>
          <w:lang w:val="en-US"/>
        </w:rPr>
        <w:t>(9,74 x 10</w:t>
      </w:r>
      <w:r w:rsidRPr="009E5DB6">
        <w:rPr>
          <w:vertAlign w:val="superscript"/>
          <w:lang w:val="en-US"/>
        </w:rPr>
        <w:t>5</w:t>
      </w:r>
      <w:r w:rsidRPr="009E5DB6">
        <w:rPr>
          <w:lang w:val="en-US"/>
        </w:rPr>
        <w:t xml:space="preserve"> x </w:t>
      </w:r>
      <w:r>
        <w:rPr>
          <w:lang w:val="en-US"/>
        </w:rPr>
        <w:t>0,734</w:t>
      </w:r>
      <w:r w:rsidRPr="009E5DB6">
        <w:rPr>
          <w:lang w:val="en-US"/>
        </w:rPr>
        <w:t xml:space="preserve"> ) / </w:t>
      </w:r>
      <w:r>
        <w:rPr>
          <w:lang w:val="en-US"/>
        </w:rPr>
        <w:t>1480</w:t>
      </w:r>
    </w:p>
    <w:p w14:paraId="3E16CE8A" w14:textId="77777777" w:rsidR="00175D68" w:rsidRPr="009E5DB6" w:rsidRDefault="00175D68" w:rsidP="00175D68">
      <w:pPr>
        <w:spacing w:line="480" w:lineRule="auto"/>
        <w:jc w:val="both"/>
        <w:rPr>
          <w:lang w:val="en-US"/>
        </w:rPr>
      </w:pPr>
      <w:r>
        <w:rPr>
          <w:lang w:val="en-US"/>
        </w:rPr>
        <w:tab/>
      </w:r>
      <w:r>
        <w:rPr>
          <w:lang w:val="en-US"/>
        </w:rPr>
        <w:tab/>
        <w:t>T =  483,05 Kg.mm</w:t>
      </w:r>
    </w:p>
    <w:p w14:paraId="5530BBF6" w14:textId="7330A79A" w:rsidR="00B820D2" w:rsidRDefault="00175D68" w:rsidP="00B820D2">
      <w:pPr>
        <w:rPr>
          <w:lang w:val="en-US"/>
        </w:rPr>
      </w:pPr>
      <w:r>
        <w:rPr>
          <w:lang w:val="en-US"/>
        </w:rPr>
        <w:t>Dengan poros sebesar 20 mm, maka untuk menentukan diameter kopling</w:t>
      </w:r>
    </w:p>
    <w:p w14:paraId="2C9AC37F" w14:textId="38696217" w:rsidR="00175D68" w:rsidRDefault="00175D68" w:rsidP="00B21202">
      <w:pPr>
        <w:ind w:firstLine="720"/>
        <w:rPr>
          <w:lang w:val="en-US"/>
        </w:rPr>
      </w:pPr>
      <w:r>
        <w:rPr>
          <w:lang w:val="en-US"/>
        </w:rPr>
        <w:t>D = 2 x ds</w:t>
      </w:r>
    </w:p>
    <w:p w14:paraId="3DE4CDD8" w14:textId="60D9F580" w:rsidR="00175D68" w:rsidRDefault="00175D68" w:rsidP="00B21202">
      <w:pPr>
        <w:ind w:firstLine="720"/>
        <w:rPr>
          <w:lang w:val="en-US"/>
        </w:rPr>
      </w:pPr>
      <w:r>
        <w:rPr>
          <w:lang w:val="en-US"/>
        </w:rPr>
        <w:t>D = 40</w:t>
      </w:r>
    </w:p>
    <w:p w14:paraId="24AC090B" w14:textId="378180CB" w:rsidR="00175D68" w:rsidRDefault="00175D68" w:rsidP="00B820D2">
      <w:pPr>
        <w:rPr>
          <w:lang w:val="en-US"/>
        </w:rPr>
      </w:pPr>
      <w:r>
        <w:rPr>
          <w:lang w:val="en-US"/>
        </w:rPr>
        <w:t>Dipilih kopling dengan spesifikasi sebagai berikut ;</w:t>
      </w:r>
    </w:p>
    <w:p w14:paraId="7E36AE94" w14:textId="4E62B55F" w:rsidR="00175D68" w:rsidRDefault="00175D68" w:rsidP="00B21202">
      <w:pPr>
        <w:ind w:firstLine="720"/>
        <w:rPr>
          <w:lang w:val="en-US"/>
        </w:rPr>
      </w:pPr>
      <w:r>
        <w:rPr>
          <w:lang w:val="en-US"/>
        </w:rPr>
        <w:t>D = 53,58 mm</w:t>
      </w:r>
    </w:p>
    <w:p w14:paraId="0C59D97B" w14:textId="58F71258" w:rsidR="00175D68" w:rsidRDefault="00175D68" w:rsidP="00B21202">
      <w:pPr>
        <w:ind w:firstLine="720"/>
        <w:rPr>
          <w:lang w:val="en-US"/>
        </w:rPr>
      </w:pPr>
      <w:r>
        <w:rPr>
          <w:lang w:val="en-US"/>
        </w:rPr>
        <w:t>L = 63,56 mm</w:t>
      </w:r>
    </w:p>
    <w:p w14:paraId="1987AFFC" w14:textId="0FF9F3BE" w:rsidR="00175D68" w:rsidRDefault="00175D68" w:rsidP="00B21202">
      <w:pPr>
        <w:ind w:firstLine="720"/>
        <w:rPr>
          <w:lang w:val="en-US"/>
        </w:rPr>
      </w:pPr>
      <w:r>
        <w:rPr>
          <w:lang w:val="en-US"/>
        </w:rPr>
        <w:t>L2 = 11,9 mm</w:t>
      </w:r>
    </w:p>
    <w:p w14:paraId="03086FD5" w14:textId="49D38DE0" w:rsidR="003123FA" w:rsidRPr="003123FA" w:rsidRDefault="003123FA" w:rsidP="00B21202">
      <w:pPr>
        <w:ind w:firstLine="720"/>
        <w:rPr>
          <w:vertAlign w:val="superscript"/>
          <w:lang w:val="en-US"/>
        </w:rPr>
      </w:pPr>
      <w:r>
        <w:rPr>
          <w:lang w:val="en-US"/>
        </w:rPr>
        <w:t>Material : Cast Iron, Kekuatan tarik 15kg/mm</w:t>
      </w:r>
      <w:r>
        <w:rPr>
          <w:vertAlign w:val="superscript"/>
          <w:lang w:val="en-US"/>
        </w:rPr>
        <w:t>2</w:t>
      </w:r>
    </w:p>
    <w:p w14:paraId="3C6F730D" w14:textId="341153EC" w:rsidR="00175D68" w:rsidRDefault="00175D68" w:rsidP="00B21202">
      <w:pPr>
        <w:ind w:firstLine="720"/>
        <w:rPr>
          <w:lang w:val="en-US"/>
        </w:rPr>
      </w:pPr>
      <w:r>
        <w:rPr>
          <w:lang w:val="en-US"/>
        </w:rPr>
        <w:t xml:space="preserve">Dengan faktor koreksi , Kt = </w:t>
      </w:r>
      <w:r w:rsidR="00FB1CD6">
        <w:rPr>
          <w:lang w:val="en-US"/>
        </w:rPr>
        <w:t>3</w:t>
      </w:r>
      <w:r>
        <w:rPr>
          <w:lang w:val="en-US"/>
        </w:rPr>
        <w:t>, dan faktor keamanan, Sf = 6</w:t>
      </w:r>
    </w:p>
    <w:p w14:paraId="17CD670B" w14:textId="1943FC38" w:rsidR="00B21202" w:rsidRDefault="00B21202" w:rsidP="00B21202">
      <w:pPr>
        <w:rPr>
          <w:lang w:val="en-US"/>
        </w:rPr>
      </w:pPr>
      <w:r>
        <w:rPr>
          <w:lang w:val="en-US"/>
        </w:rPr>
        <w:t>Menentukan tegangan geser ijin</w:t>
      </w:r>
    </w:p>
    <w:p w14:paraId="786B6615" w14:textId="602FAC5C" w:rsidR="00175D68" w:rsidRDefault="003123FA" w:rsidP="00B21202">
      <w:pPr>
        <w:ind w:firstLine="720"/>
        <w:rPr>
          <w:szCs w:val="24"/>
          <w:vertAlign w:val="superscript"/>
          <w:lang w:val="en-US"/>
        </w:rPr>
      </w:pPr>
      <w:r w:rsidRPr="00FB1CD6">
        <w:rPr>
          <w:szCs w:val="24"/>
          <w:lang w:val="en-US"/>
        </w:rPr>
        <w:sym w:font="Symbol" w:char="F074"/>
      </w:r>
      <w:r w:rsidRPr="00FB1CD6">
        <w:rPr>
          <w:szCs w:val="24"/>
          <w:vertAlign w:val="subscript"/>
          <w:lang w:val="en-US"/>
        </w:rPr>
        <w:t xml:space="preserve">ba </w:t>
      </w:r>
      <w:r w:rsidRPr="00FB1CD6">
        <w:rPr>
          <w:szCs w:val="24"/>
          <w:lang w:val="en-US"/>
        </w:rPr>
        <w:t xml:space="preserve">= </w:t>
      </w:r>
      <w:r w:rsidRPr="00FB1CD6">
        <w:rPr>
          <w:szCs w:val="24"/>
          <w:vertAlign w:val="subscript"/>
          <w:lang w:val="en-US"/>
        </w:rPr>
        <w:t xml:space="preserve"> </w:t>
      </w:r>
      <w:r w:rsidR="00FB1CD6" w:rsidRPr="00FB1CD6">
        <w:rPr>
          <w:szCs w:val="24"/>
          <w:lang w:val="en-US"/>
        </w:rPr>
        <w:t>15 / (6 x 3) = 0,83 kg/mm</w:t>
      </w:r>
      <w:r w:rsidR="00FB1CD6" w:rsidRPr="00FB1CD6">
        <w:rPr>
          <w:szCs w:val="24"/>
          <w:vertAlign w:val="superscript"/>
          <w:lang w:val="en-US"/>
        </w:rPr>
        <w:t>2</w:t>
      </w:r>
    </w:p>
    <w:p w14:paraId="1FF43238" w14:textId="43708C25" w:rsidR="00B21202" w:rsidRPr="00B21202" w:rsidRDefault="00B21202" w:rsidP="00B820D2">
      <w:pPr>
        <w:rPr>
          <w:szCs w:val="24"/>
          <w:lang w:val="en-US"/>
        </w:rPr>
      </w:pPr>
      <w:r>
        <w:rPr>
          <w:szCs w:val="24"/>
          <w:lang w:val="en-US"/>
        </w:rPr>
        <w:t>Menentukan tegangan geser kopling</w:t>
      </w:r>
    </w:p>
    <w:p w14:paraId="67E21B7F" w14:textId="59A8DADF" w:rsidR="00FB1CD6" w:rsidRDefault="00FB1CD6" w:rsidP="00B21202">
      <w:pPr>
        <w:ind w:firstLine="720"/>
        <w:rPr>
          <w:szCs w:val="24"/>
          <w:lang w:val="en-US"/>
        </w:rPr>
      </w:pPr>
      <w:r w:rsidRPr="00FB1CD6">
        <w:rPr>
          <w:szCs w:val="24"/>
          <w:lang w:val="en-US"/>
        </w:rPr>
        <w:sym w:font="Symbol" w:char="F074"/>
      </w:r>
      <w:r>
        <w:rPr>
          <w:szCs w:val="24"/>
          <w:vertAlign w:val="subscript"/>
          <w:lang w:val="en-US"/>
        </w:rPr>
        <w:t>c</w:t>
      </w:r>
      <w:r>
        <w:rPr>
          <w:szCs w:val="24"/>
          <w:lang w:val="en-US"/>
        </w:rPr>
        <w:t xml:space="preserve"> = 2 x 483,05 / ( 3,14 x 53,58</w:t>
      </w:r>
      <w:r>
        <w:rPr>
          <w:szCs w:val="24"/>
          <w:vertAlign w:val="superscript"/>
          <w:lang w:val="en-US"/>
        </w:rPr>
        <w:t>2</w:t>
      </w:r>
      <w:r>
        <w:rPr>
          <w:szCs w:val="24"/>
          <w:lang w:val="en-US"/>
        </w:rPr>
        <w:t xml:space="preserve"> x 11,9) </w:t>
      </w:r>
    </w:p>
    <w:p w14:paraId="3DE1828A" w14:textId="58AE088E" w:rsidR="00FB1CD6" w:rsidRDefault="00FB1CD6" w:rsidP="00B21202">
      <w:pPr>
        <w:ind w:firstLine="720"/>
        <w:rPr>
          <w:szCs w:val="24"/>
          <w:lang w:val="en-US"/>
        </w:rPr>
      </w:pPr>
      <w:r w:rsidRPr="00FB1CD6">
        <w:rPr>
          <w:szCs w:val="24"/>
          <w:lang w:val="en-US"/>
        </w:rPr>
        <w:sym w:font="Symbol" w:char="F074"/>
      </w:r>
      <w:r>
        <w:rPr>
          <w:szCs w:val="24"/>
          <w:vertAlign w:val="subscript"/>
          <w:lang w:val="en-US"/>
        </w:rPr>
        <w:t xml:space="preserve">c </w:t>
      </w:r>
      <w:r w:rsidRPr="00FB1CD6">
        <w:rPr>
          <w:szCs w:val="24"/>
          <w:lang w:val="en-US"/>
        </w:rPr>
        <w:t>=</w:t>
      </w:r>
      <w:r>
        <w:rPr>
          <w:szCs w:val="24"/>
          <w:lang w:val="en-US"/>
        </w:rPr>
        <w:t xml:space="preserve"> 9,06 x 10</w:t>
      </w:r>
      <w:r>
        <w:rPr>
          <w:szCs w:val="24"/>
          <w:vertAlign w:val="superscript"/>
          <w:lang w:val="en-US"/>
        </w:rPr>
        <w:t>-3</w:t>
      </w:r>
      <w:r>
        <w:rPr>
          <w:szCs w:val="24"/>
          <w:lang w:val="en-US"/>
        </w:rPr>
        <w:t xml:space="preserve"> kg/mm</w:t>
      </w:r>
      <w:r>
        <w:rPr>
          <w:szCs w:val="24"/>
          <w:vertAlign w:val="superscript"/>
          <w:lang w:val="en-US"/>
        </w:rPr>
        <w:t>2</w:t>
      </w:r>
    </w:p>
    <w:p w14:paraId="278B078E" w14:textId="293A971C" w:rsidR="00FB1CD6" w:rsidRDefault="00FB1CD6" w:rsidP="00B21202">
      <w:pPr>
        <w:ind w:firstLine="720"/>
        <w:rPr>
          <w:szCs w:val="24"/>
          <w:lang w:val="en-US"/>
        </w:rPr>
      </w:pPr>
      <w:r>
        <w:rPr>
          <w:szCs w:val="24"/>
          <w:lang w:val="en-US"/>
        </w:rPr>
        <w:t>9,06 x 10</w:t>
      </w:r>
      <w:r>
        <w:rPr>
          <w:szCs w:val="24"/>
          <w:vertAlign w:val="superscript"/>
          <w:lang w:val="en-US"/>
        </w:rPr>
        <w:t xml:space="preserve">-3 </w:t>
      </w:r>
      <w:r>
        <w:rPr>
          <w:szCs w:val="24"/>
          <w:lang w:val="en-US"/>
        </w:rPr>
        <w:t>x 3 = 0,027 kg/mm</w:t>
      </w:r>
      <w:r>
        <w:rPr>
          <w:szCs w:val="24"/>
          <w:vertAlign w:val="superscript"/>
          <w:lang w:val="en-US"/>
        </w:rPr>
        <w:t xml:space="preserve">2 </w:t>
      </w:r>
      <w:r>
        <w:rPr>
          <w:rFonts w:cs="Times New Roman"/>
          <w:szCs w:val="24"/>
          <w:lang w:val="en-US"/>
        </w:rPr>
        <w:t>≤</w:t>
      </w:r>
      <w:r>
        <w:rPr>
          <w:szCs w:val="24"/>
          <w:lang w:val="en-US"/>
        </w:rPr>
        <w:t xml:space="preserve"> 0,83 </w:t>
      </w:r>
      <w:r w:rsidR="00B21202">
        <w:rPr>
          <w:szCs w:val="24"/>
          <w:lang w:val="en-US"/>
        </w:rPr>
        <w:t>kg/mm</w:t>
      </w:r>
      <w:r w:rsidR="00B21202">
        <w:rPr>
          <w:szCs w:val="24"/>
          <w:vertAlign w:val="superscript"/>
          <w:lang w:val="en-US"/>
        </w:rPr>
        <w:t>2</w:t>
      </w:r>
    </w:p>
    <w:p w14:paraId="47C3E79C" w14:textId="0CCBD985" w:rsidR="00B21202" w:rsidRDefault="00B21202" w:rsidP="00B820D2">
      <w:pPr>
        <w:rPr>
          <w:szCs w:val="24"/>
          <w:lang w:val="en-US"/>
        </w:rPr>
      </w:pPr>
      <w:r>
        <w:rPr>
          <w:szCs w:val="24"/>
          <w:lang w:val="en-US"/>
        </w:rPr>
        <w:t>Maka dengan demikian kopling aman digunakan.</w:t>
      </w:r>
    </w:p>
    <w:p w14:paraId="03648003" w14:textId="77777777" w:rsidR="00A8729F" w:rsidRPr="00B21202" w:rsidRDefault="00A8729F" w:rsidP="00B820D2">
      <w:pPr>
        <w:rPr>
          <w:szCs w:val="24"/>
          <w:lang w:val="en-US"/>
        </w:rPr>
      </w:pPr>
    </w:p>
    <w:p w14:paraId="18207437" w14:textId="433F3488" w:rsidR="00FB4617" w:rsidRPr="009E5DB6" w:rsidRDefault="00FB4617" w:rsidP="00FB3922">
      <w:pPr>
        <w:pStyle w:val="Heading2"/>
        <w:spacing w:line="480" w:lineRule="auto"/>
        <w:rPr>
          <w:lang w:val="en-US"/>
        </w:rPr>
      </w:pPr>
      <w:bookmarkStart w:id="241" w:name="_Toc107363746"/>
      <w:r w:rsidRPr="009E5DB6">
        <w:rPr>
          <w:lang w:val="en-US"/>
        </w:rPr>
        <w:t>Desain</w:t>
      </w:r>
      <w:r w:rsidR="00E45B41">
        <w:rPr>
          <w:lang w:val="en-US"/>
        </w:rPr>
        <w:t xml:space="preserve"> </w:t>
      </w:r>
      <w:r w:rsidRPr="009E5DB6">
        <w:rPr>
          <w:lang w:val="en-US"/>
        </w:rPr>
        <w:t xml:space="preserve">Mesin Uji </w:t>
      </w:r>
      <w:r w:rsidR="00C67256" w:rsidRPr="00C67256">
        <w:rPr>
          <w:i/>
          <w:lang w:val="en-US"/>
        </w:rPr>
        <w:t>Balancing</w:t>
      </w:r>
      <w:bookmarkEnd w:id="241"/>
    </w:p>
    <w:p w14:paraId="29A4BE46" w14:textId="77777777" w:rsidR="00FB4617" w:rsidRPr="009E5DB6" w:rsidRDefault="00FB4617" w:rsidP="00D90D6F">
      <w:pPr>
        <w:tabs>
          <w:tab w:val="left" w:pos="709"/>
        </w:tabs>
        <w:spacing w:line="480" w:lineRule="auto"/>
        <w:ind w:left="709"/>
        <w:jc w:val="both"/>
        <w:rPr>
          <w:bCs/>
          <w:szCs w:val="24"/>
          <w:lang w:val="en-US"/>
        </w:rPr>
      </w:pPr>
      <w:r w:rsidRPr="009E5DB6">
        <w:rPr>
          <w:bCs/>
          <w:szCs w:val="24"/>
          <w:lang w:val="en-US"/>
        </w:rPr>
        <w:t xml:space="preserve">    </w:t>
      </w:r>
      <w:bookmarkStart w:id="242" w:name="_Toc100361732"/>
      <w:r w:rsidRPr="009E5DB6">
        <w:rPr>
          <w:bCs/>
          <w:szCs w:val="24"/>
        </w:rPr>
        <w:t>Gambar Sketsa Modifikasi Rancangan</w:t>
      </w:r>
      <w:r w:rsidRPr="009E5DB6">
        <w:rPr>
          <w:bCs/>
          <w:szCs w:val="24"/>
          <w:lang w:val="en-US"/>
        </w:rPr>
        <w:t xml:space="preserve"> Mesin Uji Balance</w:t>
      </w:r>
      <w:bookmarkEnd w:id="242"/>
    </w:p>
    <w:p w14:paraId="30245913" w14:textId="189BCE55" w:rsidR="00FB4617" w:rsidRPr="009E5DB6" w:rsidRDefault="00670B2E" w:rsidP="00FB4617">
      <w:pPr>
        <w:keepNext/>
        <w:spacing w:line="240" w:lineRule="auto"/>
        <w:jc w:val="center"/>
      </w:pPr>
      <w:r w:rsidRPr="00670B2E">
        <w:rPr>
          <w:noProof/>
        </w:rPr>
        <w:drawing>
          <wp:inline distT="0" distB="0" distL="0" distR="0" wp14:anchorId="2C47598A" wp14:editId="158ABA75">
            <wp:extent cx="5040630" cy="3556635"/>
            <wp:effectExtent l="0" t="0" r="7620" b="5715"/>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6"/>
                    <a:stretch>
                      <a:fillRect/>
                    </a:stretch>
                  </pic:blipFill>
                  <pic:spPr>
                    <a:xfrm>
                      <a:off x="0" y="0"/>
                      <a:ext cx="5040630" cy="3556635"/>
                    </a:xfrm>
                    <a:prstGeom prst="rect">
                      <a:avLst/>
                    </a:prstGeom>
                  </pic:spPr>
                </pic:pic>
              </a:graphicData>
            </a:graphic>
          </wp:inline>
        </w:drawing>
      </w:r>
    </w:p>
    <w:p w14:paraId="7D79F8FA" w14:textId="5357EE0B" w:rsidR="00FB4617" w:rsidRPr="009E5DB6" w:rsidRDefault="006764D4" w:rsidP="006764D4">
      <w:pPr>
        <w:pStyle w:val="Caption"/>
        <w:jc w:val="center"/>
        <w:rPr>
          <w:iCs w:val="0"/>
        </w:rPr>
      </w:pPr>
      <w:bookmarkStart w:id="243" w:name="_Toc100619852"/>
      <w:bookmarkStart w:id="244" w:name="_Toc106834312"/>
      <w:bookmarkStart w:id="245" w:name="_Toc106837290"/>
      <w:r w:rsidRPr="006764D4">
        <w:rPr>
          <w:b w:val="0"/>
        </w:rPr>
        <w:t xml:space="preserve">Gambar 3. </w:t>
      </w:r>
      <w:r w:rsidRPr="006764D4">
        <w:rPr>
          <w:b w:val="0"/>
        </w:rPr>
        <w:fldChar w:fldCharType="begin"/>
      </w:r>
      <w:r w:rsidRPr="006764D4">
        <w:rPr>
          <w:b w:val="0"/>
        </w:rPr>
        <w:instrText xml:space="preserve"> SEQ Gambar_3. \* ARABIC </w:instrText>
      </w:r>
      <w:r w:rsidRPr="006764D4">
        <w:rPr>
          <w:b w:val="0"/>
        </w:rPr>
        <w:fldChar w:fldCharType="separate"/>
      </w:r>
      <w:r w:rsidR="00CE5B8D">
        <w:rPr>
          <w:b w:val="0"/>
          <w:noProof/>
        </w:rPr>
        <w:t>3</w:t>
      </w:r>
      <w:r w:rsidRPr="006764D4">
        <w:rPr>
          <w:b w:val="0"/>
        </w:rPr>
        <w:fldChar w:fldCharType="end"/>
      </w:r>
      <w:r w:rsidR="00FB4617" w:rsidRPr="009E5DB6">
        <w:t xml:space="preserve">. </w:t>
      </w:r>
      <w:r w:rsidR="00FB4617" w:rsidRPr="006764D4">
        <w:rPr>
          <w:b w:val="0"/>
        </w:rPr>
        <w:t xml:space="preserve">Sketsa Modifikasi Rancangan Mesin Uji </w:t>
      </w:r>
      <w:r w:rsidR="00C67256" w:rsidRPr="00C67256">
        <w:rPr>
          <w:b w:val="0"/>
          <w:i/>
        </w:rPr>
        <w:t>Balancing</w:t>
      </w:r>
      <w:bookmarkEnd w:id="243"/>
      <w:bookmarkEnd w:id="244"/>
      <w:bookmarkEnd w:id="245"/>
    </w:p>
    <w:p w14:paraId="4B518F2C" w14:textId="178A2587" w:rsidR="00FB4617" w:rsidRPr="009E5DB6" w:rsidRDefault="0046752A" w:rsidP="00FB4617">
      <w:pPr>
        <w:spacing w:line="240" w:lineRule="auto"/>
        <w:ind w:firstLine="567"/>
        <w:jc w:val="center"/>
        <w:rPr>
          <w:lang w:val="en-US"/>
        </w:rPr>
      </w:pPr>
      <w:r w:rsidRPr="0046752A">
        <w:rPr>
          <w:noProof/>
          <w:lang w:val="en-US"/>
        </w:rPr>
        <w:drawing>
          <wp:inline distT="0" distB="0" distL="0" distR="0" wp14:anchorId="29CE7C85" wp14:editId="4E4DB596">
            <wp:extent cx="4678680" cy="3354881"/>
            <wp:effectExtent l="0" t="0" r="7620" b="0"/>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7"/>
                    <a:stretch>
                      <a:fillRect/>
                    </a:stretch>
                  </pic:blipFill>
                  <pic:spPr>
                    <a:xfrm>
                      <a:off x="0" y="0"/>
                      <a:ext cx="4680296" cy="3356040"/>
                    </a:xfrm>
                    <a:prstGeom prst="rect">
                      <a:avLst/>
                    </a:prstGeom>
                  </pic:spPr>
                </pic:pic>
              </a:graphicData>
            </a:graphic>
          </wp:inline>
        </w:drawing>
      </w:r>
    </w:p>
    <w:p w14:paraId="12EE6AAC" w14:textId="77777777" w:rsidR="00FB4617" w:rsidRPr="009E5DB6" w:rsidRDefault="00FB4617" w:rsidP="00FB4617">
      <w:pPr>
        <w:spacing w:line="240" w:lineRule="auto"/>
        <w:ind w:firstLine="567"/>
        <w:jc w:val="center"/>
        <w:rPr>
          <w:lang w:val="en-US"/>
        </w:rPr>
      </w:pPr>
    </w:p>
    <w:p w14:paraId="21CF52B5" w14:textId="44C8D827" w:rsidR="00FB4617" w:rsidRPr="006764D4" w:rsidRDefault="00114CD4" w:rsidP="00114CD4">
      <w:pPr>
        <w:pStyle w:val="Caption"/>
        <w:jc w:val="center"/>
        <w:rPr>
          <w:b w:val="0"/>
        </w:rPr>
      </w:pPr>
      <w:bookmarkStart w:id="246" w:name="_Toc100619855"/>
      <w:bookmarkStart w:id="247" w:name="_Toc106834313"/>
      <w:bookmarkStart w:id="248" w:name="_Toc106837291"/>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4</w:t>
      </w:r>
      <w:r w:rsidRPr="00114CD4">
        <w:rPr>
          <w:b w:val="0"/>
        </w:rPr>
        <w:fldChar w:fldCharType="end"/>
      </w:r>
      <w:r w:rsidRPr="00114CD4">
        <w:rPr>
          <w:b w:val="0"/>
          <w:lang w:val="en-US"/>
        </w:rPr>
        <w:t xml:space="preserve">. </w:t>
      </w:r>
      <w:r w:rsidR="00FB4617" w:rsidRPr="00114CD4">
        <w:rPr>
          <w:b w:val="0"/>
        </w:rPr>
        <w:t>Gambar</w:t>
      </w:r>
      <w:r w:rsidR="00FB4617" w:rsidRPr="006764D4">
        <w:rPr>
          <w:b w:val="0"/>
        </w:rPr>
        <w:t xml:space="preserve">  Spesim</w:t>
      </w:r>
      <w:bookmarkEnd w:id="246"/>
      <w:r w:rsidR="00FB4617" w:rsidRPr="006764D4">
        <w:rPr>
          <w:b w:val="0"/>
        </w:rPr>
        <w:t>en</w:t>
      </w:r>
      <w:bookmarkEnd w:id="247"/>
      <w:bookmarkEnd w:id="248"/>
    </w:p>
    <w:p w14:paraId="73B91F70" w14:textId="77777777" w:rsidR="0040316C" w:rsidRPr="009E5DB6" w:rsidRDefault="0040316C" w:rsidP="0040316C">
      <w:pPr>
        <w:pStyle w:val="Heading4"/>
        <w:numPr>
          <w:ilvl w:val="0"/>
          <w:numId w:val="26"/>
        </w:numPr>
        <w:ind w:left="1276" w:hanging="567"/>
        <w:rPr>
          <w:lang w:val="en-GB"/>
        </w:rPr>
      </w:pPr>
      <w:r w:rsidRPr="009E5DB6">
        <w:t>Bearing</w:t>
      </w:r>
      <w:r w:rsidRPr="009E5DB6">
        <w:rPr>
          <w:lang w:val="en-GB"/>
        </w:rPr>
        <w:t xml:space="preserve"> </w:t>
      </w:r>
    </w:p>
    <w:p w14:paraId="1FF7F976" w14:textId="6F6708A2" w:rsidR="0040316C" w:rsidRPr="009E5DB6" w:rsidRDefault="0040316C" w:rsidP="0040316C">
      <w:pPr>
        <w:spacing w:line="480" w:lineRule="auto"/>
        <w:ind w:left="709" w:firstLine="567"/>
        <w:jc w:val="both"/>
        <w:rPr>
          <w:rFonts w:cs="Times New Roman"/>
          <w:color w:val="222222"/>
          <w:szCs w:val="24"/>
          <w:shd w:val="clear" w:color="auto" w:fill="FFFFFF"/>
          <w:lang w:val="en-US"/>
        </w:rPr>
      </w:pPr>
      <w:r w:rsidRPr="009E5DB6">
        <w:rPr>
          <w:lang w:val="en-GB"/>
        </w:rPr>
        <w:t xml:space="preserve">Bearing pada alat uji </w:t>
      </w:r>
      <w:r w:rsidR="00C67256" w:rsidRPr="00C67256">
        <w:rPr>
          <w:i/>
          <w:lang w:val="en-GB"/>
        </w:rPr>
        <w:t>balancing</w:t>
      </w:r>
      <w:r w:rsidRPr="009E5DB6">
        <w:rPr>
          <w:lang w:val="en-GB"/>
        </w:rPr>
        <w:t xml:space="preserve"> ini </w:t>
      </w:r>
      <w:r w:rsidRPr="009E5DB6">
        <w:rPr>
          <w:rFonts w:cs="Times New Roman"/>
          <w:color w:val="222222"/>
          <w:szCs w:val="24"/>
          <w:shd w:val="clear" w:color="auto" w:fill="FFFFFF"/>
        </w:rPr>
        <w:t xml:space="preserve">berfungsi </w:t>
      </w:r>
      <w:r w:rsidRPr="009E5DB6">
        <w:rPr>
          <w:rFonts w:cs="Times New Roman"/>
          <w:color w:val="222222"/>
          <w:szCs w:val="24"/>
          <w:shd w:val="clear" w:color="auto" w:fill="FFFFFF"/>
          <w:lang w:val="en-US"/>
        </w:rPr>
        <w:t xml:space="preserve">sebagai bantalan shaft rotor serta </w:t>
      </w:r>
      <w:r w:rsidRPr="009E5DB6">
        <w:rPr>
          <w:rFonts w:cs="Times New Roman"/>
          <w:color w:val="222222"/>
          <w:szCs w:val="24"/>
          <w:shd w:val="clear" w:color="auto" w:fill="FFFFFF"/>
        </w:rPr>
        <w:t xml:space="preserve">untuk membatasi </w:t>
      </w:r>
      <w:r w:rsidRPr="009E5DB6">
        <w:rPr>
          <w:rFonts w:cs="Times New Roman"/>
          <w:color w:val="222222"/>
          <w:szCs w:val="24"/>
          <w:shd w:val="clear" w:color="auto" w:fill="FFFFFF"/>
          <w:lang w:val="en-US"/>
        </w:rPr>
        <w:t xml:space="preserve">shaft tersebut agar shaft </w:t>
      </w:r>
      <w:r w:rsidRPr="009E5DB6">
        <w:rPr>
          <w:rFonts w:cs="Times New Roman"/>
          <w:color w:val="222222"/>
          <w:szCs w:val="24"/>
          <w:shd w:val="clear" w:color="auto" w:fill="FFFFFF"/>
        </w:rPr>
        <w:t>bergerak pada arah yang diinginkan</w:t>
      </w:r>
      <w:r w:rsidRPr="009E5DB6">
        <w:rPr>
          <w:rFonts w:cs="Times New Roman"/>
          <w:color w:val="222222"/>
          <w:szCs w:val="24"/>
          <w:shd w:val="clear" w:color="auto" w:fill="FFFFFF"/>
          <w:lang w:val="en-US"/>
        </w:rPr>
        <w:t xml:space="preserve">. Bearing yang digunakan berjenis pillow block bearing dengan diameter lubang </w:t>
      </w:r>
      <w:r w:rsidR="00E55E1D">
        <w:rPr>
          <w:rFonts w:cs="Times New Roman"/>
          <w:color w:val="222222"/>
          <w:szCs w:val="24"/>
          <w:shd w:val="clear" w:color="auto" w:fill="FFFFFF"/>
          <w:lang w:val="en-US"/>
        </w:rPr>
        <w:t xml:space="preserve">20 </w:t>
      </w:r>
      <w:r w:rsidRPr="009E5DB6">
        <w:rPr>
          <w:rFonts w:cs="Times New Roman"/>
          <w:color w:val="222222"/>
          <w:szCs w:val="24"/>
          <w:shd w:val="clear" w:color="auto" w:fill="FFFFFF"/>
          <w:lang w:val="en-US"/>
        </w:rPr>
        <w:t xml:space="preserve"> mm.</w:t>
      </w:r>
    </w:p>
    <w:p w14:paraId="10CB6FE6" w14:textId="43929AED" w:rsidR="006764D4" w:rsidRPr="006764D4" w:rsidRDefault="0040316C" w:rsidP="006764D4">
      <w:pPr>
        <w:spacing w:line="480" w:lineRule="auto"/>
        <w:ind w:firstLine="709"/>
        <w:jc w:val="center"/>
        <w:rPr>
          <w:lang w:val="en-GB"/>
        </w:rPr>
      </w:pPr>
      <w:r w:rsidRPr="009E5DB6">
        <w:rPr>
          <w:noProof/>
          <w:lang w:val="en-US"/>
        </w:rPr>
        <w:drawing>
          <wp:inline distT="0" distB="0" distL="0" distR="0" wp14:anchorId="120C93DC" wp14:editId="079120F0">
            <wp:extent cx="2220686" cy="1946366"/>
            <wp:effectExtent l="0" t="0" r="8255"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pic:cNvPicPr/>
                  </pic:nvPicPr>
                  <pic:blipFill rotWithShape="1">
                    <a:blip r:embed="rId48" cstate="print">
                      <a:extLst>
                        <a:ext uri="{28A0092B-C50C-407E-A947-70E740481C1C}">
                          <a14:useLocalDpi xmlns:a14="http://schemas.microsoft.com/office/drawing/2010/main" val="0"/>
                        </a:ext>
                      </a:extLst>
                    </a:blip>
                    <a:srcRect b="12353"/>
                    <a:stretch/>
                  </pic:blipFill>
                  <pic:spPr bwMode="auto">
                    <a:xfrm>
                      <a:off x="0" y="0"/>
                      <a:ext cx="2218167" cy="1944158"/>
                    </a:xfrm>
                    <a:prstGeom prst="rect">
                      <a:avLst/>
                    </a:prstGeom>
                    <a:ln>
                      <a:noFill/>
                    </a:ln>
                    <a:extLst>
                      <a:ext uri="{53640926-AAD7-44D8-BBD7-CCE9431645EC}">
                        <a14:shadowObscured xmlns:a14="http://schemas.microsoft.com/office/drawing/2010/main"/>
                      </a:ext>
                    </a:extLst>
                  </pic:spPr>
                </pic:pic>
              </a:graphicData>
            </a:graphic>
          </wp:inline>
        </w:drawing>
      </w:r>
    </w:p>
    <w:p w14:paraId="330610CC" w14:textId="640A47C7" w:rsidR="006764D4" w:rsidRDefault="00114CD4" w:rsidP="00114CD4">
      <w:pPr>
        <w:pStyle w:val="Caption"/>
        <w:jc w:val="center"/>
        <w:rPr>
          <w:b w:val="0"/>
          <w:lang w:val="en-US"/>
        </w:rPr>
      </w:pPr>
      <w:bookmarkStart w:id="249" w:name="_Toc106834314"/>
      <w:bookmarkStart w:id="250" w:name="_Toc106837292"/>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5</w:t>
      </w:r>
      <w:r w:rsidRPr="00114CD4">
        <w:rPr>
          <w:b w:val="0"/>
        </w:rPr>
        <w:fldChar w:fldCharType="end"/>
      </w:r>
      <w:r w:rsidRPr="00114CD4">
        <w:rPr>
          <w:b w:val="0"/>
          <w:lang w:val="en-US"/>
        </w:rPr>
        <w:t xml:space="preserve">. </w:t>
      </w:r>
      <w:r w:rsidR="006764D4" w:rsidRPr="00114CD4">
        <w:rPr>
          <w:b w:val="0"/>
          <w:lang w:val="en-US"/>
        </w:rPr>
        <w:t>P</w:t>
      </w:r>
      <w:r w:rsidR="0040316C" w:rsidRPr="00114CD4">
        <w:rPr>
          <w:b w:val="0"/>
        </w:rPr>
        <w:t>illow</w:t>
      </w:r>
      <w:r w:rsidR="0040316C" w:rsidRPr="006764D4">
        <w:rPr>
          <w:b w:val="0"/>
        </w:rPr>
        <w:t xml:space="preserve"> Block Bearing</w:t>
      </w:r>
      <w:bookmarkEnd w:id="249"/>
      <w:bookmarkEnd w:id="250"/>
    </w:p>
    <w:p w14:paraId="7F2CEF0F" w14:textId="0ABF26AC" w:rsidR="0040316C" w:rsidRPr="006764D4" w:rsidRDefault="0040316C" w:rsidP="006764D4">
      <w:pPr>
        <w:pStyle w:val="Caption"/>
        <w:jc w:val="center"/>
        <w:rPr>
          <w:rStyle w:val="Hyperlink"/>
          <w:b w:val="0"/>
          <w:color w:val="000000"/>
          <w:u w:val="none"/>
        </w:rPr>
      </w:pPr>
      <w:r w:rsidRPr="006764D4">
        <w:rPr>
          <w:b w:val="0"/>
          <w:lang w:val="en-GB"/>
        </w:rPr>
        <w:t xml:space="preserve">Sumber : </w:t>
      </w:r>
      <w:hyperlink r:id="rId49" w:history="1">
        <w:r w:rsidRPr="006764D4">
          <w:rPr>
            <w:rStyle w:val="Hyperlink"/>
            <w:b w:val="0"/>
            <w:color w:val="auto"/>
            <w:u w:val="none"/>
            <w:lang w:val="en-GB"/>
          </w:rPr>
          <w:t>https://www.skf.com</w:t>
        </w:r>
      </w:hyperlink>
    </w:p>
    <w:p w14:paraId="68B7710D" w14:textId="072E216D" w:rsidR="00527935" w:rsidRDefault="00527935" w:rsidP="0040316C">
      <w:pPr>
        <w:spacing w:line="240" w:lineRule="auto"/>
        <w:ind w:left="709"/>
        <w:jc w:val="center"/>
        <w:rPr>
          <w:rStyle w:val="Hyperlink"/>
          <w:color w:val="auto"/>
          <w:u w:val="none"/>
          <w:lang w:val="en-GB"/>
        </w:rPr>
      </w:pPr>
    </w:p>
    <w:p w14:paraId="0FC51271" w14:textId="31E94031" w:rsidR="00527935" w:rsidRPr="00527935" w:rsidRDefault="009001E7" w:rsidP="0040316C">
      <w:pPr>
        <w:spacing w:line="240" w:lineRule="auto"/>
        <w:ind w:left="709"/>
        <w:jc w:val="center"/>
        <w:rPr>
          <w:rStyle w:val="Hyperlink"/>
          <w:color w:val="auto"/>
          <w:u w:val="none"/>
          <w:lang w:val="en-GB"/>
        </w:rPr>
      </w:pPr>
      <w:r>
        <w:rPr>
          <w:rStyle w:val="Hyperlink"/>
          <w:color w:val="auto"/>
          <w:u w:val="none"/>
          <w:lang w:val="en-GB"/>
        </w:rPr>
        <w:t xml:space="preserve">Tabel 3.1. </w:t>
      </w:r>
      <w:r w:rsidR="00527935">
        <w:rPr>
          <w:rStyle w:val="Hyperlink"/>
          <w:color w:val="auto"/>
          <w:u w:val="none"/>
          <w:lang w:val="en-GB"/>
        </w:rPr>
        <w:t>Spesifikasi Bearing</w:t>
      </w:r>
      <w:r>
        <w:rPr>
          <w:rStyle w:val="Hyperlink"/>
          <w:color w:val="auto"/>
          <w:u w:val="none"/>
          <w:lang w:val="en-GB"/>
        </w:rPr>
        <w:t xml:space="preserve"> Terpasang</w:t>
      </w:r>
    </w:p>
    <w:tbl>
      <w:tblPr>
        <w:tblStyle w:val="TableGrid"/>
        <w:tblW w:w="0" w:type="auto"/>
        <w:tblInd w:w="709" w:type="dxa"/>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722"/>
        <w:gridCol w:w="3723"/>
      </w:tblGrid>
      <w:tr w:rsidR="00527935" w14:paraId="5E4510D2" w14:textId="77777777" w:rsidTr="00A8729F">
        <w:tc>
          <w:tcPr>
            <w:tcW w:w="3722" w:type="dxa"/>
          </w:tcPr>
          <w:p w14:paraId="39D58991" w14:textId="1E090C0F" w:rsidR="00527935" w:rsidRDefault="006861CC" w:rsidP="0040316C">
            <w:pPr>
              <w:spacing w:line="240" w:lineRule="auto"/>
              <w:jc w:val="center"/>
              <w:rPr>
                <w:lang w:val="en-GB"/>
              </w:rPr>
            </w:pPr>
            <w:r>
              <w:rPr>
                <w:lang w:val="en-GB"/>
              </w:rPr>
              <w:t>Seri</w:t>
            </w:r>
          </w:p>
        </w:tc>
        <w:tc>
          <w:tcPr>
            <w:tcW w:w="3723" w:type="dxa"/>
          </w:tcPr>
          <w:p w14:paraId="500B583E" w14:textId="3FB391D0" w:rsidR="00527935" w:rsidRDefault="006861CC" w:rsidP="0040316C">
            <w:pPr>
              <w:spacing w:line="240" w:lineRule="auto"/>
              <w:jc w:val="center"/>
              <w:rPr>
                <w:lang w:val="en-GB"/>
              </w:rPr>
            </w:pPr>
            <w:r>
              <w:rPr>
                <w:lang w:val="en-GB"/>
              </w:rPr>
              <w:t>FYH UCP20</w:t>
            </w:r>
            <w:r w:rsidR="00A8729F">
              <w:rPr>
                <w:lang w:val="en-GB"/>
              </w:rPr>
              <w:t>4</w:t>
            </w:r>
          </w:p>
        </w:tc>
      </w:tr>
      <w:tr w:rsidR="00527935" w14:paraId="6C6E3230" w14:textId="77777777" w:rsidTr="00A8729F">
        <w:tc>
          <w:tcPr>
            <w:tcW w:w="3722" w:type="dxa"/>
          </w:tcPr>
          <w:p w14:paraId="1AA34160" w14:textId="5C5055B1" w:rsidR="00527935" w:rsidRDefault="006861CC" w:rsidP="0040316C">
            <w:pPr>
              <w:spacing w:line="240" w:lineRule="auto"/>
              <w:jc w:val="center"/>
              <w:rPr>
                <w:lang w:val="en-GB"/>
              </w:rPr>
            </w:pPr>
            <w:r>
              <w:rPr>
                <w:lang w:val="en-GB"/>
              </w:rPr>
              <w:t>Di</w:t>
            </w:r>
            <w:r w:rsidR="009001E7">
              <w:rPr>
                <w:lang w:val="en-GB"/>
              </w:rPr>
              <w:t>ameter</w:t>
            </w:r>
          </w:p>
        </w:tc>
        <w:tc>
          <w:tcPr>
            <w:tcW w:w="3723" w:type="dxa"/>
          </w:tcPr>
          <w:p w14:paraId="040FC7BC" w14:textId="3F96E511" w:rsidR="00527935" w:rsidRDefault="00A8729F" w:rsidP="0040316C">
            <w:pPr>
              <w:spacing w:line="240" w:lineRule="auto"/>
              <w:jc w:val="center"/>
              <w:rPr>
                <w:lang w:val="en-GB"/>
              </w:rPr>
            </w:pPr>
            <w:r>
              <w:rPr>
                <w:lang w:val="en-GB"/>
              </w:rPr>
              <w:t>20</w:t>
            </w:r>
            <w:r w:rsidR="006861CC">
              <w:rPr>
                <w:lang w:val="en-GB"/>
              </w:rPr>
              <w:t xml:space="preserve"> mm</w:t>
            </w:r>
          </w:p>
        </w:tc>
      </w:tr>
      <w:tr w:rsidR="00527935" w14:paraId="5576A569" w14:textId="77777777" w:rsidTr="00A8729F">
        <w:tc>
          <w:tcPr>
            <w:tcW w:w="3722" w:type="dxa"/>
          </w:tcPr>
          <w:p w14:paraId="5A8852CC" w14:textId="247BC75B" w:rsidR="00527935" w:rsidRDefault="005B0053" w:rsidP="0040316C">
            <w:pPr>
              <w:spacing w:line="240" w:lineRule="auto"/>
              <w:jc w:val="center"/>
              <w:rPr>
                <w:lang w:val="en-GB"/>
              </w:rPr>
            </w:pPr>
            <w:r>
              <w:rPr>
                <w:lang w:val="en-GB"/>
              </w:rPr>
              <w:t>Material Housing</w:t>
            </w:r>
          </w:p>
        </w:tc>
        <w:tc>
          <w:tcPr>
            <w:tcW w:w="3723" w:type="dxa"/>
          </w:tcPr>
          <w:p w14:paraId="3ADD4396" w14:textId="2D3C3E69" w:rsidR="00527935" w:rsidRDefault="005B0053" w:rsidP="0040316C">
            <w:pPr>
              <w:spacing w:line="240" w:lineRule="auto"/>
              <w:jc w:val="center"/>
              <w:rPr>
                <w:lang w:val="en-GB"/>
              </w:rPr>
            </w:pPr>
            <w:r>
              <w:rPr>
                <w:lang w:val="en-GB"/>
              </w:rPr>
              <w:t>Besi Cor</w:t>
            </w:r>
          </w:p>
        </w:tc>
      </w:tr>
    </w:tbl>
    <w:p w14:paraId="79DC1B57" w14:textId="77777777" w:rsidR="0040316C" w:rsidRPr="009E5DB6" w:rsidRDefault="0040316C" w:rsidP="009001E7">
      <w:pPr>
        <w:spacing w:line="240" w:lineRule="auto"/>
        <w:rPr>
          <w:lang w:val="en-GB"/>
        </w:rPr>
      </w:pPr>
    </w:p>
    <w:p w14:paraId="0C11D36B" w14:textId="77777777" w:rsidR="0040316C" w:rsidRPr="009E5DB6" w:rsidRDefault="0040316C" w:rsidP="0040316C">
      <w:pPr>
        <w:pStyle w:val="Heading4"/>
        <w:numPr>
          <w:ilvl w:val="0"/>
          <w:numId w:val="26"/>
        </w:numPr>
        <w:spacing w:line="480" w:lineRule="auto"/>
        <w:ind w:left="1276" w:hanging="567"/>
        <w:rPr>
          <w:lang w:val="en-GB"/>
        </w:rPr>
      </w:pPr>
      <w:r w:rsidRPr="009E5DB6">
        <w:rPr>
          <w:lang w:val="en-GB"/>
        </w:rPr>
        <w:t>Motor listrik</w:t>
      </w:r>
    </w:p>
    <w:p w14:paraId="22E85842" w14:textId="37F15C33" w:rsidR="0040316C" w:rsidRPr="009E5DB6" w:rsidRDefault="0040316C" w:rsidP="0040316C">
      <w:pPr>
        <w:spacing w:line="480" w:lineRule="auto"/>
        <w:ind w:left="709" w:firstLine="567"/>
        <w:jc w:val="both"/>
        <w:rPr>
          <w:lang w:val="en-GB"/>
        </w:rPr>
      </w:pPr>
      <w:r w:rsidRPr="009E5DB6">
        <w:rPr>
          <w:lang w:val="en-GB"/>
        </w:rPr>
        <w:t xml:space="preserve">Motor listrik pada alat uji </w:t>
      </w:r>
      <w:r w:rsidR="00C67256" w:rsidRPr="00C67256">
        <w:rPr>
          <w:i/>
          <w:lang w:val="en-GB"/>
        </w:rPr>
        <w:t>balancing</w:t>
      </w:r>
      <w:r w:rsidRPr="009E5DB6">
        <w:rPr>
          <w:lang w:val="en-GB"/>
        </w:rPr>
        <w:t xml:space="preserve"> ini berfungsi untuk menggerakan poros rotor benda uji.</w:t>
      </w:r>
    </w:p>
    <w:p w14:paraId="468EB225" w14:textId="77777777" w:rsidR="0040316C" w:rsidRPr="009E5DB6" w:rsidRDefault="0040316C" w:rsidP="0040316C">
      <w:pPr>
        <w:jc w:val="center"/>
        <w:rPr>
          <w:lang w:val="en-GB"/>
        </w:rPr>
      </w:pPr>
      <w:r w:rsidRPr="009E5DB6">
        <w:rPr>
          <w:noProof/>
          <w:lang w:val="en-US"/>
        </w:rPr>
        <w:drawing>
          <wp:inline distT="0" distB="0" distL="0" distR="0" wp14:anchorId="65A94BA3" wp14:editId="70FB67A5">
            <wp:extent cx="3028208" cy="1709032"/>
            <wp:effectExtent l="0" t="0" r="1270" b="5715"/>
            <wp:docPr id="37" name="Picture 37" descr="Prinsip Kerja Motor Induksi 3 Fas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rinsip Kerja Motor Induksi 3 Fasa"/>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3036244" cy="1713567"/>
                    </a:xfrm>
                    <a:prstGeom prst="rect">
                      <a:avLst/>
                    </a:prstGeom>
                    <a:noFill/>
                    <a:ln>
                      <a:noFill/>
                    </a:ln>
                  </pic:spPr>
                </pic:pic>
              </a:graphicData>
            </a:graphic>
          </wp:inline>
        </w:drawing>
      </w:r>
    </w:p>
    <w:p w14:paraId="6B550AEF" w14:textId="240703CD" w:rsidR="0040316C" w:rsidRPr="00114CD4" w:rsidRDefault="00114CD4" w:rsidP="00114CD4">
      <w:pPr>
        <w:pStyle w:val="Caption"/>
        <w:jc w:val="center"/>
        <w:rPr>
          <w:b w:val="0"/>
          <w:color w:val="000000" w:themeColor="text1"/>
        </w:rPr>
      </w:pPr>
      <w:bookmarkStart w:id="251" w:name="_Toc106834315"/>
      <w:bookmarkStart w:id="252" w:name="_Toc106837293"/>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6</w:t>
      </w:r>
      <w:r w:rsidRPr="00114CD4">
        <w:rPr>
          <w:b w:val="0"/>
        </w:rPr>
        <w:fldChar w:fldCharType="end"/>
      </w:r>
      <w:r>
        <w:rPr>
          <w:b w:val="0"/>
          <w:lang w:val="en-US"/>
        </w:rPr>
        <w:t xml:space="preserve">. </w:t>
      </w:r>
      <w:r w:rsidR="0040316C" w:rsidRPr="00114CD4">
        <w:rPr>
          <w:b w:val="0"/>
          <w:color w:val="000000" w:themeColor="text1"/>
        </w:rPr>
        <w:t>Motor Listrik</w:t>
      </w:r>
      <w:bookmarkEnd w:id="251"/>
      <w:bookmarkEnd w:id="252"/>
    </w:p>
    <w:p w14:paraId="38915654" w14:textId="1DB9EFE1" w:rsidR="0040316C" w:rsidRDefault="0040316C" w:rsidP="0040316C">
      <w:pPr>
        <w:spacing w:line="240" w:lineRule="auto"/>
        <w:ind w:left="709" w:firstLine="567"/>
        <w:jc w:val="center"/>
        <w:rPr>
          <w:rStyle w:val="Hyperlink"/>
          <w:color w:val="000000" w:themeColor="text1"/>
          <w:u w:val="none"/>
          <w:lang w:val="en-GB"/>
        </w:rPr>
      </w:pPr>
      <w:r w:rsidRPr="009E5DB6">
        <w:rPr>
          <w:color w:val="000000" w:themeColor="text1"/>
          <w:lang w:val="en-GB"/>
        </w:rPr>
        <w:t xml:space="preserve">Sumber : </w:t>
      </w:r>
      <w:hyperlink r:id="rId51" w:history="1">
        <w:r w:rsidRPr="009E5DB6">
          <w:rPr>
            <w:rStyle w:val="Hyperlink"/>
            <w:color w:val="000000" w:themeColor="text1"/>
            <w:u w:val="none"/>
            <w:lang w:val="en-GB"/>
          </w:rPr>
          <w:t>https://www.insinyoer.com/</w:t>
        </w:r>
      </w:hyperlink>
    </w:p>
    <w:p w14:paraId="013449D5" w14:textId="4E01219B" w:rsidR="009109C1" w:rsidRDefault="009109C1" w:rsidP="0040316C">
      <w:pPr>
        <w:spacing w:line="240" w:lineRule="auto"/>
        <w:ind w:left="709" w:firstLine="567"/>
        <w:jc w:val="center"/>
        <w:rPr>
          <w:color w:val="000000" w:themeColor="text1"/>
          <w:lang w:val="en-GB"/>
        </w:rPr>
      </w:pPr>
    </w:p>
    <w:p w14:paraId="1C731E1D" w14:textId="1B592D93" w:rsidR="009109C1" w:rsidRPr="009109C1" w:rsidRDefault="009109C1" w:rsidP="0040316C">
      <w:pPr>
        <w:spacing w:line="240" w:lineRule="auto"/>
        <w:ind w:left="709" w:firstLine="567"/>
        <w:jc w:val="center"/>
        <w:rPr>
          <w:color w:val="000000" w:themeColor="text1"/>
          <w:lang w:val="en-US"/>
        </w:rPr>
      </w:pPr>
      <w:r>
        <w:rPr>
          <w:color w:val="000000" w:themeColor="text1"/>
        </w:rPr>
        <w:t>Tabel</w:t>
      </w:r>
      <w:r w:rsidR="009001E7">
        <w:rPr>
          <w:color w:val="000000" w:themeColor="text1"/>
          <w:lang w:val="en-US"/>
        </w:rPr>
        <w:t xml:space="preserve"> 3.2.</w:t>
      </w:r>
      <w:r>
        <w:rPr>
          <w:color w:val="000000" w:themeColor="text1"/>
        </w:rPr>
        <w:t xml:space="preserve"> Spesifikasi Motor Lis</w:t>
      </w:r>
      <w:r>
        <w:rPr>
          <w:color w:val="000000" w:themeColor="text1"/>
          <w:lang w:val="en-US"/>
        </w:rPr>
        <w:t>trik</w:t>
      </w:r>
      <w:r w:rsidR="009001E7">
        <w:rPr>
          <w:color w:val="000000" w:themeColor="text1"/>
          <w:lang w:val="en-US"/>
        </w:rPr>
        <w:t xml:space="preserve"> Terpasang</w:t>
      </w:r>
    </w:p>
    <w:tbl>
      <w:tblPr>
        <w:tblStyle w:val="TableGrid"/>
        <w:tblW w:w="0" w:type="auto"/>
        <w:tblInd w:w="709" w:type="dxa"/>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739"/>
        <w:gridCol w:w="3706"/>
      </w:tblGrid>
      <w:tr w:rsidR="009109C1" w14:paraId="1DFDD837" w14:textId="77777777" w:rsidTr="001552B7">
        <w:tc>
          <w:tcPr>
            <w:tcW w:w="3964" w:type="dxa"/>
          </w:tcPr>
          <w:p w14:paraId="3C3C2D42" w14:textId="3E7C3446" w:rsidR="009109C1" w:rsidRDefault="009109C1" w:rsidP="00330759">
            <w:pPr>
              <w:spacing w:line="240" w:lineRule="auto"/>
              <w:jc w:val="center"/>
              <w:rPr>
                <w:lang w:val="en-GB"/>
              </w:rPr>
            </w:pPr>
            <w:r>
              <w:rPr>
                <w:lang w:val="en-GB"/>
              </w:rPr>
              <w:t>Daya</w:t>
            </w:r>
          </w:p>
        </w:tc>
        <w:tc>
          <w:tcPr>
            <w:tcW w:w="3964" w:type="dxa"/>
          </w:tcPr>
          <w:p w14:paraId="6BA1170A" w14:textId="5674277F" w:rsidR="009109C1" w:rsidRDefault="009109C1" w:rsidP="00330759">
            <w:pPr>
              <w:spacing w:line="240" w:lineRule="auto"/>
              <w:jc w:val="center"/>
              <w:rPr>
                <w:lang w:val="en-GB"/>
              </w:rPr>
            </w:pPr>
            <w:r>
              <w:rPr>
                <w:lang w:val="en-GB"/>
              </w:rPr>
              <w:t>1 hp</w:t>
            </w:r>
          </w:p>
        </w:tc>
      </w:tr>
      <w:tr w:rsidR="009109C1" w14:paraId="320CBAAF" w14:textId="77777777" w:rsidTr="001552B7">
        <w:tc>
          <w:tcPr>
            <w:tcW w:w="3964" w:type="dxa"/>
          </w:tcPr>
          <w:p w14:paraId="2E5C79F1" w14:textId="337E9E8F" w:rsidR="009109C1" w:rsidRDefault="009109C1" w:rsidP="00330759">
            <w:pPr>
              <w:spacing w:line="240" w:lineRule="auto"/>
              <w:jc w:val="center"/>
              <w:rPr>
                <w:lang w:val="en-GB"/>
              </w:rPr>
            </w:pPr>
            <w:r>
              <w:rPr>
                <w:lang w:val="en-GB"/>
              </w:rPr>
              <w:t>Ampere</w:t>
            </w:r>
          </w:p>
        </w:tc>
        <w:tc>
          <w:tcPr>
            <w:tcW w:w="3964" w:type="dxa"/>
          </w:tcPr>
          <w:p w14:paraId="2CBEE2BA" w14:textId="59BC7E67" w:rsidR="009109C1" w:rsidRDefault="002E6AA0" w:rsidP="00330759">
            <w:pPr>
              <w:spacing w:line="240" w:lineRule="auto"/>
              <w:jc w:val="center"/>
              <w:rPr>
                <w:lang w:val="en-GB"/>
              </w:rPr>
            </w:pPr>
            <w:r>
              <w:rPr>
                <w:lang w:val="en-GB"/>
              </w:rPr>
              <w:t>3.5 A/ 2.1 A</w:t>
            </w:r>
          </w:p>
        </w:tc>
      </w:tr>
      <w:tr w:rsidR="009109C1" w14:paraId="40C301BD" w14:textId="77777777" w:rsidTr="001552B7">
        <w:tc>
          <w:tcPr>
            <w:tcW w:w="3964" w:type="dxa"/>
          </w:tcPr>
          <w:p w14:paraId="2D629F7F" w14:textId="590777E3" w:rsidR="009109C1" w:rsidRDefault="009109C1" w:rsidP="00330759">
            <w:pPr>
              <w:spacing w:line="240" w:lineRule="auto"/>
              <w:jc w:val="center"/>
              <w:rPr>
                <w:lang w:val="en-GB"/>
              </w:rPr>
            </w:pPr>
            <w:r>
              <w:rPr>
                <w:lang w:val="en-GB"/>
              </w:rPr>
              <w:t>Voltase</w:t>
            </w:r>
          </w:p>
        </w:tc>
        <w:tc>
          <w:tcPr>
            <w:tcW w:w="3964" w:type="dxa"/>
          </w:tcPr>
          <w:p w14:paraId="3B8D8F66" w14:textId="04CD277B" w:rsidR="009109C1" w:rsidRDefault="009109C1" w:rsidP="00330759">
            <w:pPr>
              <w:spacing w:line="240" w:lineRule="auto"/>
              <w:jc w:val="center"/>
              <w:rPr>
                <w:lang w:val="en-GB"/>
              </w:rPr>
            </w:pPr>
            <w:r>
              <w:rPr>
                <w:lang w:val="en-GB"/>
              </w:rPr>
              <w:t>220 V/380 V</w:t>
            </w:r>
          </w:p>
        </w:tc>
      </w:tr>
      <w:tr w:rsidR="009109C1" w14:paraId="53A64A87" w14:textId="77777777" w:rsidTr="001552B7">
        <w:tc>
          <w:tcPr>
            <w:tcW w:w="3964" w:type="dxa"/>
          </w:tcPr>
          <w:p w14:paraId="142686A8" w14:textId="03A91E54" w:rsidR="009109C1" w:rsidRDefault="009109C1" w:rsidP="00330759">
            <w:pPr>
              <w:spacing w:line="240" w:lineRule="auto"/>
              <w:jc w:val="center"/>
              <w:rPr>
                <w:lang w:val="en-GB"/>
              </w:rPr>
            </w:pPr>
            <w:r>
              <w:rPr>
                <w:lang w:val="en-GB"/>
              </w:rPr>
              <w:t>Pole</w:t>
            </w:r>
          </w:p>
        </w:tc>
        <w:tc>
          <w:tcPr>
            <w:tcW w:w="3964" w:type="dxa"/>
          </w:tcPr>
          <w:p w14:paraId="25088A17" w14:textId="4D703D46" w:rsidR="009109C1" w:rsidRDefault="009109C1" w:rsidP="00330759">
            <w:pPr>
              <w:spacing w:line="240" w:lineRule="auto"/>
              <w:jc w:val="center"/>
              <w:rPr>
                <w:lang w:val="en-GB"/>
              </w:rPr>
            </w:pPr>
            <w:r>
              <w:rPr>
                <w:lang w:val="en-GB"/>
              </w:rPr>
              <w:t>3</w:t>
            </w:r>
          </w:p>
        </w:tc>
      </w:tr>
      <w:tr w:rsidR="009109C1" w14:paraId="07D55210" w14:textId="77777777" w:rsidTr="001552B7">
        <w:tc>
          <w:tcPr>
            <w:tcW w:w="3964" w:type="dxa"/>
          </w:tcPr>
          <w:p w14:paraId="2D860365" w14:textId="5D2A61BC" w:rsidR="009109C1" w:rsidRDefault="009109C1" w:rsidP="00330759">
            <w:pPr>
              <w:spacing w:line="240" w:lineRule="auto"/>
              <w:jc w:val="center"/>
              <w:rPr>
                <w:lang w:val="en-GB"/>
              </w:rPr>
            </w:pPr>
            <w:r>
              <w:rPr>
                <w:lang w:val="en-GB"/>
              </w:rPr>
              <w:t>Fase</w:t>
            </w:r>
          </w:p>
        </w:tc>
        <w:tc>
          <w:tcPr>
            <w:tcW w:w="3964" w:type="dxa"/>
          </w:tcPr>
          <w:p w14:paraId="093D182E" w14:textId="45279EF5" w:rsidR="009109C1" w:rsidRDefault="009109C1" w:rsidP="00330759">
            <w:pPr>
              <w:spacing w:line="240" w:lineRule="auto"/>
              <w:jc w:val="center"/>
              <w:rPr>
                <w:lang w:val="en-GB"/>
              </w:rPr>
            </w:pPr>
            <w:r>
              <w:rPr>
                <w:lang w:val="en-GB"/>
              </w:rPr>
              <w:t>3 Fase</w:t>
            </w:r>
          </w:p>
        </w:tc>
      </w:tr>
      <w:tr w:rsidR="009109C1" w14:paraId="555182C5" w14:textId="77777777" w:rsidTr="001552B7">
        <w:tc>
          <w:tcPr>
            <w:tcW w:w="3964" w:type="dxa"/>
          </w:tcPr>
          <w:p w14:paraId="650F768E" w14:textId="0C940E9B" w:rsidR="009109C1" w:rsidRDefault="009109C1" w:rsidP="00330759">
            <w:pPr>
              <w:spacing w:line="240" w:lineRule="auto"/>
              <w:jc w:val="center"/>
              <w:rPr>
                <w:lang w:val="en-GB"/>
              </w:rPr>
            </w:pPr>
            <w:r>
              <w:rPr>
                <w:lang w:val="en-GB"/>
              </w:rPr>
              <w:t>Kecepatan</w:t>
            </w:r>
          </w:p>
        </w:tc>
        <w:tc>
          <w:tcPr>
            <w:tcW w:w="3964" w:type="dxa"/>
          </w:tcPr>
          <w:p w14:paraId="1D4403C6" w14:textId="48417482" w:rsidR="009109C1" w:rsidRDefault="009109C1" w:rsidP="00330759">
            <w:pPr>
              <w:spacing w:line="240" w:lineRule="auto"/>
              <w:jc w:val="center"/>
              <w:rPr>
                <w:lang w:val="en-GB"/>
              </w:rPr>
            </w:pPr>
            <w:r>
              <w:rPr>
                <w:lang w:val="en-GB"/>
              </w:rPr>
              <w:t>1390 Rpm</w:t>
            </w:r>
          </w:p>
        </w:tc>
      </w:tr>
    </w:tbl>
    <w:p w14:paraId="3AA9B6BF" w14:textId="77777777" w:rsidR="0040316C" w:rsidRPr="009E5DB6" w:rsidRDefault="0040316C" w:rsidP="0040316C">
      <w:pPr>
        <w:spacing w:line="240" w:lineRule="auto"/>
        <w:ind w:firstLine="709"/>
        <w:jc w:val="center"/>
        <w:rPr>
          <w:lang w:val="en-GB"/>
        </w:rPr>
      </w:pPr>
    </w:p>
    <w:p w14:paraId="1BD49C40" w14:textId="77777777" w:rsidR="0040316C" w:rsidRPr="009E5DB6" w:rsidRDefault="0040316C" w:rsidP="0040316C">
      <w:pPr>
        <w:pStyle w:val="Heading4"/>
        <w:numPr>
          <w:ilvl w:val="0"/>
          <w:numId w:val="26"/>
        </w:numPr>
        <w:ind w:left="1276" w:hanging="567"/>
        <w:rPr>
          <w:lang w:val="en-GB"/>
        </w:rPr>
      </w:pPr>
      <w:r w:rsidRPr="009E5DB6">
        <w:rPr>
          <w:lang w:val="en-GB"/>
        </w:rPr>
        <w:t>Inverter</w:t>
      </w:r>
    </w:p>
    <w:p w14:paraId="467AF514" w14:textId="77777777" w:rsidR="0040316C" w:rsidRPr="009E5DB6" w:rsidRDefault="0040316C" w:rsidP="0040316C">
      <w:pPr>
        <w:spacing w:line="480" w:lineRule="auto"/>
        <w:ind w:left="709" w:firstLine="567"/>
        <w:jc w:val="both"/>
        <w:rPr>
          <w:lang w:val="en-US"/>
        </w:rPr>
      </w:pPr>
      <w:r w:rsidRPr="009E5DB6">
        <w:rPr>
          <w:lang w:val="en-US"/>
        </w:rPr>
        <w:t>Inverter digunakan untuk mengatur frekuensi sehingga kecepatan putaran motor dapat diatur sesuai putaran yang diinginkan.</w:t>
      </w:r>
    </w:p>
    <w:p w14:paraId="7618D216" w14:textId="77777777" w:rsidR="0040316C" w:rsidRPr="009E5DB6" w:rsidRDefault="0040316C" w:rsidP="0040316C">
      <w:pPr>
        <w:spacing w:line="480" w:lineRule="auto"/>
        <w:ind w:left="360"/>
        <w:jc w:val="center"/>
        <w:rPr>
          <w:lang w:val="en-US"/>
        </w:rPr>
      </w:pPr>
      <w:r w:rsidRPr="009E5DB6">
        <w:rPr>
          <w:noProof/>
          <w:lang w:val="en-US"/>
        </w:rPr>
        <w:drawing>
          <wp:inline distT="0" distB="0" distL="0" distR="0" wp14:anchorId="44490EEE" wp14:editId="41CE938E">
            <wp:extent cx="2419350" cy="2419350"/>
            <wp:effectExtent l="0" t="0" r="0" b="0"/>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2419350" cy="2419350"/>
                    </a:xfrm>
                    <a:prstGeom prst="rect">
                      <a:avLst/>
                    </a:prstGeom>
                    <a:noFill/>
                    <a:ln>
                      <a:noFill/>
                    </a:ln>
                  </pic:spPr>
                </pic:pic>
              </a:graphicData>
            </a:graphic>
          </wp:inline>
        </w:drawing>
      </w:r>
    </w:p>
    <w:p w14:paraId="31407D52" w14:textId="01E724E0" w:rsidR="0040316C" w:rsidRPr="00114CD4" w:rsidRDefault="00114CD4" w:rsidP="00114CD4">
      <w:pPr>
        <w:pStyle w:val="Caption"/>
        <w:jc w:val="center"/>
        <w:rPr>
          <w:b w:val="0"/>
        </w:rPr>
      </w:pPr>
      <w:bookmarkStart w:id="253" w:name="_Toc106834316"/>
      <w:bookmarkStart w:id="254" w:name="_Toc106837294"/>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7</w:t>
      </w:r>
      <w:r w:rsidRPr="00114CD4">
        <w:rPr>
          <w:b w:val="0"/>
        </w:rPr>
        <w:fldChar w:fldCharType="end"/>
      </w:r>
      <w:r w:rsidRPr="00114CD4">
        <w:rPr>
          <w:b w:val="0"/>
          <w:lang w:val="en-US"/>
        </w:rPr>
        <w:t xml:space="preserve">. </w:t>
      </w:r>
      <w:r w:rsidR="0040316C" w:rsidRPr="00114CD4">
        <w:rPr>
          <w:b w:val="0"/>
        </w:rPr>
        <w:t>Inverter</w:t>
      </w:r>
      <w:bookmarkEnd w:id="253"/>
      <w:bookmarkEnd w:id="254"/>
    </w:p>
    <w:p w14:paraId="121478DA" w14:textId="52AD0D7E" w:rsidR="0040316C" w:rsidRDefault="0040316C" w:rsidP="0040316C">
      <w:pPr>
        <w:pStyle w:val="ListParagraph"/>
        <w:spacing w:line="240" w:lineRule="auto"/>
        <w:jc w:val="center"/>
        <w:rPr>
          <w:rStyle w:val="Hyperlink"/>
          <w:color w:val="000000" w:themeColor="text1"/>
          <w:u w:val="none"/>
          <w:lang w:val="en-US"/>
        </w:rPr>
      </w:pPr>
      <w:r w:rsidRPr="009E5DB6">
        <w:rPr>
          <w:color w:val="000000" w:themeColor="text1"/>
          <w:lang w:val="en-US"/>
        </w:rPr>
        <w:t xml:space="preserve">Sumber : </w:t>
      </w:r>
      <w:hyperlink r:id="rId53" w:history="1">
        <w:r w:rsidRPr="009E5DB6">
          <w:rPr>
            <w:rStyle w:val="Hyperlink"/>
            <w:color w:val="000000" w:themeColor="text1"/>
            <w:u w:val="none"/>
            <w:lang w:val="en-US"/>
          </w:rPr>
          <w:t>http://www.vsdrive.com/single-phase-vfd.html</w:t>
        </w:r>
      </w:hyperlink>
    </w:p>
    <w:p w14:paraId="53EB8D0A" w14:textId="77777777" w:rsidR="009109C1" w:rsidRDefault="009109C1" w:rsidP="0040316C">
      <w:pPr>
        <w:pStyle w:val="ListParagraph"/>
        <w:spacing w:line="240" w:lineRule="auto"/>
        <w:jc w:val="center"/>
        <w:rPr>
          <w:rStyle w:val="Hyperlink"/>
          <w:color w:val="000000" w:themeColor="text1"/>
          <w:u w:val="none"/>
          <w:lang w:val="en-US"/>
        </w:rPr>
      </w:pPr>
    </w:p>
    <w:p w14:paraId="1D1DA563" w14:textId="596E450A" w:rsidR="009109C1" w:rsidRPr="002E6AA0" w:rsidRDefault="009109C1" w:rsidP="009109C1">
      <w:pPr>
        <w:spacing w:line="240" w:lineRule="auto"/>
        <w:ind w:left="709" w:firstLine="567"/>
        <w:jc w:val="center"/>
        <w:rPr>
          <w:color w:val="000000" w:themeColor="text1"/>
          <w:lang w:val="en-US"/>
        </w:rPr>
      </w:pPr>
      <w:r>
        <w:rPr>
          <w:color w:val="000000" w:themeColor="text1"/>
        </w:rPr>
        <w:t xml:space="preserve">Tabel </w:t>
      </w:r>
      <w:r w:rsidR="009001E7">
        <w:rPr>
          <w:color w:val="000000" w:themeColor="text1"/>
          <w:lang w:val="en-US"/>
        </w:rPr>
        <w:t xml:space="preserve">3.3. </w:t>
      </w:r>
      <w:r>
        <w:rPr>
          <w:color w:val="000000" w:themeColor="text1"/>
        </w:rPr>
        <w:t xml:space="preserve">Spesifikasi </w:t>
      </w:r>
      <w:r w:rsidR="002E6AA0">
        <w:rPr>
          <w:color w:val="000000" w:themeColor="text1"/>
          <w:lang w:val="en-US"/>
        </w:rPr>
        <w:t>Inverter</w:t>
      </w:r>
      <w:r w:rsidR="009001E7">
        <w:rPr>
          <w:color w:val="000000" w:themeColor="text1"/>
          <w:lang w:val="en-US"/>
        </w:rPr>
        <w:t xml:space="preserve"> Terpasang</w:t>
      </w:r>
    </w:p>
    <w:tbl>
      <w:tblPr>
        <w:tblStyle w:val="TableGrid"/>
        <w:tblW w:w="0" w:type="auto"/>
        <w:tblInd w:w="709" w:type="dxa"/>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82"/>
        <w:gridCol w:w="3637"/>
      </w:tblGrid>
      <w:tr w:rsidR="00366DA9" w14:paraId="3F06CD6B" w14:textId="77777777" w:rsidTr="001552B7">
        <w:tc>
          <w:tcPr>
            <w:tcW w:w="3582" w:type="dxa"/>
          </w:tcPr>
          <w:p w14:paraId="155E8A54" w14:textId="779AE547" w:rsidR="009109C1" w:rsidRDefault="00366DA9" w:rsidP="00330759">
            <w:pPr>
              <w:spacing w:line="240" w:lineRule="auto"/>
              <w:jc w:val="center"/>
              <w:rPr>
                <w:lang w:val="en-GB"/>
              </w:rPr>
            </w:pPr>
            <w:r>
              <w:rPr>
                <w:lang w:val="en-GB"/>
              </w:rPr>
              <w:t>Seri</w:t>
            </w:r>
          </w:p>
        </w:tc>
        <w:tc>
          <w:tcPr>
            <w:tcW w:w="3637" w:type="dxa"/>
          </w:tcPr>
          <w:p w14:paraId="66ED774E" w14:textId="715A8B4F" w:rsidR="009109C1" w:rsidRDefault="00366DA9" w:rsidP="00330759">
            <w:pPr>
              <w:spacing w:line="240" w:lineRule="auto"/>
              <w:jc w:val="center"/>
              <w:rPr>
                <w:lang w:val="en-GB"/>
              </w:rPr>
            </w:pPr>
            <w:r>
              <w:rPr>
                <w:lang w:val="en-GB"/>
              </w:rPr>
              <w:t>CV20-2S-0015G-YN</w:t>
            </w:r>
          </w:p>
        </w:tc>
      </w:tr>
      <w:tr w:rsidR="00366DA9" w14:paraId="73A13CCF" w14:textId="77777777" w:rsidTr="001552B7">
        <w:tc>
          <w:tcPr>
            <w:tcW w:w="3582" w:type="dxa"/>
          </w:tcPr>
          <w:p w14:paraId="436C8203" w14:textId="194C1323" w:rsidR="00366DA9" w:rsidRDefault="00366DA9" w:rsidP="00330759">
            <w:pPr>
              <w:spacing w:line="240" w:lineRule="auto"/>
              <w:jc w:val="center"/>
              <w:rPr>
                <w:lang w:val="en-GB"/>
              </w:rPr>
            </w:pPr>
            <w:r>
              <w:rPr>
                <w:lang w:val="en-GB"/>
              </w:rPr>
              <w:t>Daya</w:t>
            </w:r>
          </w:p>
        </w:tc>
        <w:tc>
          <w:tcPr>
            <w:tcW w:w="3637" w:type="dxa"/>
          </w:tcPr>
          <w:p w14:paraId="34C48EA6" w14:textId="0F117506" w:rsidR="00366DA9" w:rsidRDefault="00366DA9" w:rsidP="00330759">
            <w:pPr>
              <w:spacing w:line="240" w:lineRule="auto"/>
              <w:jc w:val="center"/>
              <w:rPr>
                <w:lang w:val="en-GB"/>
              </w:rPr>
            </w:pPr>
            <w:r>
              <w:rPr>
                <w:lang w:val="en-GB"/>
              </w:rPr>
              <w:t>2 hp</w:t>
            </w:r>
          </w:p>
        </w:tc>
      </w:tr>
      <w:tr w:rsidR="00366DA9" w14:paraId="663BB3C9" w14:textId="77777777" w:rsidTr="001552B7">
        <w:tc>
          <w:tcPr>
            <w:tcW w:w="3582" w:type="dxa"/>
          </w:tcPr>
          <w:p w14:paraId="030352CC" w14:textId="30647221" w:rsidR="009109C1" w:rsidRDefault="00366DA9" w:rsidP="00330759">
            <w:pPr>
              <w:spacing w:line="240" w:lineRule="auto"/>
              <w:jc w:val="center"/>
              <w:rPr>
                <w:lang w:val="en-GB"/>
              </w:rPr>
            </w:pPr>
            <w:r>
              <w:rPr>
                <w:lang w:val="en-GB"/>
              </w:rPr>
              <w:t>Input</w:t>
            </w:r>
          </w:p>
        </w:tc>
        <w:tc>
          <w:tcPr>
            <w:tcW w:w="3637" w:type="dxa"/>
          </w:tcPr>
          <w:p w14:paraId="318C162E" w14:textId="0309862C" w:rsidR="009109C1" w:rsidRDefault="00366DA9" w:rsidP="00330759">
            <w:pPr>
              <w:spacing w:line="240" w:lineRule="auto"/>
              <w:jc w:val="center"/>
              <w:rPr>
                <w:lang w:val="en-GB"/>
              </w:rPr>
            </w:pPr>
            <w:r>
              <w:rPr>
                <w:lang w:val="en-GB"/>
              </w:rPr>
              <w:t>AC1Ph 220V 14 A 50Hz/60Hz</w:t>
            </w:r>
          </w:p>
        </w:tc>
      </w:tr>
      <w:tr w:rsidR="00366DA9" w14:paraId="416D6710" w14:textId="77777777" w:rsidTr="001552B7">
        <w:tc>
          <w:tcPr>
            <w:tcW w:w="3582" w:type="dxa"/>
          </w:tcPr>
          <w:p w14:paraId="1B6D0508" w14:textId="745EA909" w:rsidR="009109C1" w:rsidRDefault="00366DA9" w:rsidP="00330759">
            <w:pPr>
              <w:spacing w:line="240" w:lineRule="auto"/>
              <w:jc w:val="center"/>
              <w:rPr>
                <w:lang w:val="en-GB"/>
              </w:rPr>
            </w:pPr>
            <w:r>
              <w:rPr>
                <w:lang w:val="en-GB"/>
              </w:rPr>
              <w:t>Output</w:t>
            </w:r>
          </w:p>
        </w:tc>
        <w:tc>
          <w:tcPr>
            <w:tcW w:w="3637" w:type="dxa"/>
          </w:tcPr>
          <w:p w14:paraId="4066C3AC" w14:textId="28763AC2" w:rsidR="009109C1" w:rsidRDefault="00366DA9" w:rsidP="00330759">
            <w:pPr>
              <w:spacing w:line="240" w:lineRule="auto"/>
              <w:jc w:val="center"/>
              <w:rPr>
                <w:lang w:val="en-GB"/>
              </w:rPr>
            </w:pPr>
            <w:r>
              <w:rPr>
                <w:lang w:val="en-GB"/>
              </w:rPr>
              <w:t>AC3Ph 220V 7.5 A 50Hz/60Hz</w:t>
            </w:r>
          </w:p>
        </w:tc>
      </w:tr>
    </w:tbl>
    <w:p w14:paraId="75F6EE37" w14:textId="77777777" w:rsidR="009109C1" w:rsidRPr="002E6AA0" w:rsidRDefault="009109C1" w:rsidP="002E6AA0">
      <w:pPr>
        <w:spacing w:line="240" w:lineRule="auto"/>
        <w:rPr>
          <w:color w:val="000000" w:themeColor="text1"/>
          <w:lang w:val="en-US"/>
        </w:rPr>
      </w:pPr>
    </w:p>
    <w:p w14:paraId="366CF04E" w14:textId="77777777" w:rsidR="0040316C" w:rsidRPr="009E5DB6" w:rsidRDefault="0040316C" w:rsidP="0040316C">
      <w:pPr>
        <w:pStyle w:val="ListParagraph"/>
        <w:spacing w:line="240" w:lineRule="auto"/>
        <w:jc w:val="center"/>
        <w:rPr>
          <w:lang w:val="en-US"/>
        </w:rPr>
      </w:pPr>
    </w:p>
    <w:p w14:paraId="0C4BA127" w14:textId="77777777" w:rsidR="0040316C" w:rsidRPr="009E5DB6" w:rsidRDefault="0040316C" w:rsidP="0040316C">
      <w:pPr>
        <w:pStyle w:val="Heading4"/>
        <w:numPr>
          <w:ilvl w:val="0"/>
          <w:numId w:val="26"/>
        </w:numPr>
        <w:spacing w:line="480" w:lineRule="auto"/>
        <w:ind w:left="1276" w:hanging="567"/>
        <w:rPr>
          <w:lang w:val="en-GB"/>
        </w:rPr>
      </w:pPr>
      <w:r w:rsidRPr="009E5DB6">
        <w:t>Vibration</w:t>
      </w:r>
      <w:r w:rsidRPr="009E5DB6">
        <w:rPr>
          <w:lang w:val="en-GB"/>
        </w:rPr>
        <w:t xml:space="preserve"> Meter</w:t>
      </w:r>
    </w:p>
    <w:p w14:paraId="4C720D37" w14:textId="77777777" w:rsidR="0040316C" w:rsidRPr="009E5DB6" w:rsidRDefault="0040316C" w:rsidP="0040316C">
      <w:pPr>
        <w:spacing w:line="480" w:lineRule="auto"/>
        <w:ind w:left="709" w:firstLine="567"/>
        <w:jc w:val="both"/>
        <w:rPr>
          <w:rFonts w:cs="Times New Roman"/>
          <w:szCs w:val="24"/>
          <w:lang w:val="en-US"/>
        </w:rPr>
      </w:pPr>
      <w:r w:rsidRPr="009E5DB6">
        <w:rPr>
          <w:rFonts w:cs="Times New Roman"/>
          <w:szCs w:val="24"/>
          <w:bdr w:val="none" w:sz="0" w:space="0" w:color="auto" w:frame="1"/>
          <w:shd w:val="clear" w:color="auto" w:fill="FFFFFF"/>
          <w:lang w:val="en-US"/>
        </w:rPr>
        <w:t>Vibration Meter pada pengujian berfungsi untuk mengukur nilai getaran poros saat berputar atau sedang dilakukan pengujian.</w:t>
      </w:r>
    </w:p>
    <w:p w14:paraId="4E71CBB9" w14:textId="13FEA68F" w:rsidR="0040316C" w:rsidRPr="009E5DB6" w:rsidRDefault="000C2A7B" w:rsidP="0040316C">
      <w:pPr>
        <w:keepNext/>
        <w:spacing w:line="480" w:lineRule="auto"/>
        <w:ind w:firstLine="720"/>
        <w:jc w:val="center"/>
        <w:rPr>
          <w:b/>
          <w:lang w:val="en-US"/>
        </w:rPr>
      </w:pPr>
      <w:r>
        <w:rPr>
          <w:b/>
          <w:noProof/>
          <w:lang w:val="en-US"/>
        </w:rPr>
        <w:drawing>
          <wp:inline distT="0" distB="0" distL="0" distR="0" wp14:anchorId="2B486982" wp14:editId="74810653">
            <wp:extent cx="2151376" cy="3362619"/>
            <wp:effectExtent l="3810" t="0" r="5715" b="5715"/>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tsApp Image 2022-06-09 at 2.32.48 AM.jpeg"/>
                    <pic:cNvPicPr/>
                  </pic:nvPicPr>
                  <pic:blipFill>
                    <a:blip r:embed="rId54" cstate="print">
                      <a:extLst>
                        <a:ext uri="{28A0092B-C50C-407E-A947-70E740481C1C}">
                          <a14:useLocalDpi xmlns:a14="http://schemas.microsoft.com/office/drawing/2010/main" val="0"/>
                        </a:ext>
                      </a:extLst>
                    </a:blip>
                    <a:stretch>
                      <a:fillRect/>
                    </a:stretch>
                  </pic:blipFill>
                  <pic:spPr>
                    <a:xfrm rot="16200000">
                      <a:off x="0" y="0"/>
                      <a:ext cx="2158913" cy="3374400"/>
                    </a:xfrm>
                    <a:prstGeom prst="rect">
                      <a:avLst/>
                    </a:prstGeom>
                  </pic:spPr>
                </pic:pic>
              </a:graphicData>
            </a:graphic>
          </wp:inline>
        </w:drawing>
      </w:r>
    </w:p>
    <w:p w14:paraId="7EA162C0" w14:textId="59EB9C8A" w:rsidR="0040316C" w:rsidRPr="00114CD4" w:rsidRDefault="00114CD4" w:rsidP="00114CD4">
      <w:pPr>
        <w:pStyle w:val="Caption"/>
        <w:jc w:val="center"/>
        <w:rPr>
          <w:b w:val="0"/>
        </w:rPr>
      </w:pPr>
      <w:bookmarkStart w:id="255" w:name="_Toc100619853"/>
      <w:bookmarkStart w:id="256" w:name="_Toc106834317"/>
      <w:bookmarkStart w:id="257" w:name="_Toc106837295"/>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8</w:t>
      </w:r>
      <w:r w:rsidRPr="00114CD4">
        <w:rPr>
          <w:b w:val="0"/>
        </w:rPr>
        <w:fldChar w:fldCharType="end"/>
      </w:r>
      <w:r w:rsidRPr="00114CD4">
        <w:rPr>
          <w:b w:val="0"/>
          <w:lang w:val="en-US"/>
        </w:rPr>
        <w:t xml:space="preserve">. </w:t>
      </w:r>
      <w:r w:rsidR="0040316C" w:rsidRPr="00114CD4">
        <w:rPr>
          <w:b w:val="0"/>
          <w:lang w:val="en-US"/>
        </w:rPr>
        <w:t>Vibrasi meter</w:t>
      </w:r>
      <w:bookmarkEnd w:id="255"/>
      <w:bookmarkEnd w:id="256"/>
      <w:bookmarkEnd w:id="257"/>
    </w:p>
    <w:p w14:paraId="10566B32" w14:textId="77777777" w:rsidR="0040316C" w:rsidRPr="009E5DB6" w:rsidRDefault="0040316C" w:rsidP="0040316C">
      <w:pPr>
        <w:spacing w:line="240" w:lineRule="auto"/>
        <w:ind w:left="426" w:firstLine="720"/>
        <w:jc w:val="center"/>
        <w:rPr>
          <w:rFonts w:cs="Times New Roman"/>
          <w:szCs w:val="24"/>
          <w:lang w:val="en-ID" w:eastAsia="en-ID"/>
        </w:rPr>
      </w:pPr>
      <w:r w:rsidRPr="009E5DB6">
        <w:rPr>
          <w:rFonts w:cs="Times New Roman"/>
          <w:szCs w:val="24"/>
          <w:lang w:val="en-ID" w:eastAsia="en-ID"/>
        </w:rPr>
        <w:t xml:space="preserve">          Sumber : </w:t>
      </w:r>
      <w:hyperlink r:id="rId55" w:history="1">
        <w:r w:rsidRPr="009E5DB6">
          <w:rPr>
            <w:rStyle w:val="Hyperlink"/>
            <w:rFonts w:cs="Times New Roman"/>
            <w:color w:val="auto"/>
            <w:szCs w:val="24"/>
            <w:u w:val="none"/>
            <w:lang w:val="en-ID" w:eastAsia="en-ID"/>
          </w:rPr>
          <w:t>https://testingindonesia.co.id/</w:t>
        </w:r>
      </w:hyperlink>
    </w:p>
    <w:p w14:paraId="5E5B11FD" w14:textId="77777777" w:rsidR="0040316C" w:rsidRPr="009E5DB6" w:rsidRDefault="0040316C" w:rsidP="0040316C">
      <w:pPr>
        <w:spacing w:line="240" w:lineRule="auto"/>
        <w:ind w:left="426" w:firstLine="720"/>
        <w:jc w:val="center"/>
        <w:rPr>
          <w:rFonts w:cs="Times New Roman"/>
          <w:szCs w:val="24"/>
          <w:lang w:val="en-ID" w:eastAsia="en-ID"/>
        </w:rPr>
      </w:pPr>
    </w:p>
    <w:p w14:paraId="0E98DD81" w14:textId="2A52FF4A" w:rsidR="009109C1" w:rsidRDefault="009109C1" w:rsidP="0040316C">
      <w:pPr>
        <w:pStyle w:val="Heading4"/>
        <w:numPr>
          <w:ilvl w:val="0"/>
          <w:numId w:val="26"/>
        </w:numPr>
        <w:ind w:left="1276" w:hanging="567"/>
        <w:rPr>
          <w:lang w:val="en-GB"/>
        </w:rPr>
      </w:pPr>
      <w:r>
        <w:rPr>
          <w:lang w:val="en-GB"/>
        </w:rPr>
        <w:t>Timbangan Digital</w:t>
      </w:r>
    </w:p>
    <w:p w14:paraId="6BAD6A77" w14:textId="0A1F77CE" w:rsidR="005B0053" w:rsidRPr="005B0053" w:rsidRDefault="005B0053" w:rsidP="006046D6">
      <w:pPr>
        <w:spacing w:line="480" w:lineRule="auto"/>
        <w:ind w:left="720" w:firstLine="556"/>
        <w:jc w:val="both"/>
        <w:rPr>
          <w:lang w:val="en-GB"/>
        </w:rPr>
      </w:pPr>
      <w:r>
        <w:rPr>
          <w:lang w:val="en-GB"/>
        </w:rPr>
        <w:t xml:space="preserve">Pada pengujian </w:t>
      </w:r>
      <w:r w:rsidR="00C67256" w:rsidRPr="00C67256">
        <w:rPr>
          <w:i/>
          <w:lang w:val="en-GB"/>
        </w:rPr>
        <w:t>balancing</w:t>
      </w:r>
      <w:r>
        <w:rPr>
          <w:lang w:val="en-GB"/>
        </w:rPr>
        <w:t>, timbangan digital digunakan untu</w:t>
      </w:r>
      <w:r w:rsidR="006046D6">
        <w:rPr>
          <w:lang w:val="en-GB"/>
        </w:rPr>
        <w:t xml:space="preserve">k </w:t>
      </w:r>
      <w:r>
        <w:rPr>
          <w:lang w:val="en-GB"/>
        </w:rPr>
        <w:t xml:space="preserve">mengukur massa </w:t>
      </w:r>
      <w:r w:rsidR="00C67256" w:rsidRPr="00C67256">
        <w:rPr>
          <w:i/>
          <w:lang w:val="en-GB"/>
        </w:rPr>
        <w:t>unbalance</w:t>
      </w:r>
      <w:r>
        <w:rPr>
          <w:lang w:val="en-GB"/>
        </w:rPr>
        <w:t>, massa coba dan massa penyeimbang.</w:t>
      </w:r>
      <w:r w:rsidR="006046D6">
        <w:rPr>
          <w:lang w:val="en-GB"/>
        </w:rPr>
        <w:t xml:space="preserve"> </w:t>
      </w:r>
      <w:r>
        <w:rPr>
          <w:lang w:val="en-GB"/>
        </w:rPr>
        <w:t>Timbangan yang digunakan memiliki kapasitas 0-500 g.</w:t>
      </w:r>
    </w:p>
    <w:p w14:paraId="7104F864" w14:textId="3501C57E" w:rsidR="005B0053" w:rsidRDefault="000C2A7B" w:rsidP="00330759">
      <w:pPr>
        <w:ind w:firstLine="851"/>
        <w:jc w:val="center"/>
        <w:rPr>
          <w:lang w:val="en-GB"/>
        </w:rPr>
      </w:pPr>
      <w:r>
        <w:rPr>
          <w:noProof/>
          <w:lang w:val="en-US"/>
        </w:rPr>
        <w:drawing>
          <wp:inline distT="0" distB="0" distL="0" distR="0" wp14:anchorId="2002456C" wp14:editId="1A253FDE">
            <wp:extent cx="2125683" cy="3063834"/>
            <wp:effectExtent l="7303"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tsApp Image 2022-06-09 at 2.32.51 AM (1).jpeg"/>
                    <pic:cNvPicPr/>
                  </pic:nvPicPr>
                  <pic:blipFill rotWithShape="1">
                    <a:blip r:embed="rId56" cstate="print">
                      <a:extLst>
                        <a:ext uri="{28A0092B-C50C-407E-A947-70E740481C1C}">
                          <a14:useLocalDpi xmlns:a14="http://schemas.microsoft.com/office/drawing/2010/main" val="0"/>
                        </a:ext>
                      </a:extLst>
                    </a:blip>
                    <a:srcRect l="16666" t="12500" r="6838" b="4808"/>
                    <a:stretch/>
                  </pic:blipFill>
                  <pic:spPr bwMode="auto">
                    <a:xfrm rot="16200000">
                      <a:off x="0" y="0"/>
                      <a:ext cx="2123792" cy="3061108"/>
                    </a:xfrm>
                    <a:prstGeom prst="rect">
                      <a:avLst/>
                    </a:prstGeom>
                    <a:ln>
                      <a:noFill/>
                    </a:ln>
                    <a:extLst>
                      <a:ext uri="{53640926-AAD7-44D8-BBD7-CCE9431645EC}">
                        <a14:shadowObscured xmlns:a14="http://schemas.microsoft.com/office/drawing/2010/main"/>
                      </a:ext>
                    </a:extLst>
                  </pic:spPr>
                </pic:pic>
              </a:graphicData>
            </a:graphic>
          </wp:inline>
        </w:drawing>
      </w:r>
    </w:p>
    <w:p w14:paraId="220FDEB9" w14:textId="4EED8ACD" w:rsidR="000C2A7B" w:rsidRPr="00114CD4" w:rsidRDefault="00114CD4" w:rsidP="00114CD4">
      <w:pPr>
        <w:pStyle w:val="Caption"/>
        <w:jc w:val="center"/>
        <w:rPr>
          <w:b w:val="0"/>
          <w:lang w:val="en-GB"/>
        </w:rPr>
      </w:pPr>
      <w:bookmarkStart w:id="258" w:name="_Toc106834318"/>
      <w:bookmarkStart w:id="259" w:name="_Toc106837296"/>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9</w:t>
      </w:r>
      <w:r w:rsidRPr="00114CD4">
        <w:rPr>
          <w:b w:val="0"/>
        </w:rPr>
        <w:fldChar w:fldCharType="end"/>
      </w:r>
      <w:r w:rsidRPr="00114CD4">
        <w:rPr>
          <w:b w:val="0"/>
          <w:lang w:val="en-US"/>
        </w:rPr>
        <w:t xml:space="preserve">. </w:t>
      </w:r>
      <w:r w:rsidR="000C2A7B" w:rsidRPr="00114CD4">
        <w:rPr>
          <w:b w:val="0"/>
          <w:lang w:val="en-GB"/>
        </w:rPr>
        <w:t>Timbangan Digital</w:t>
      </w:r>
      <w:bookmarkEnd w:id="258"/>
      <w:bookmarkEnd w:id="259"/>
    </w:p>
    <w:p w14:paraId="66CDF2EC" w14:textId="0E8E928D" w:rsidR="0040316C" w:rsidRPr="009E5DB6" w:rsidRDefault="0040316C" w:rsidP="0040316C">
      <w:pPr>
        <w:pStyle w:val="Heading4"/>
        <w:numPr>
          <w:ilvl w:val="0"/>
          <w:numId w:val="26"/>
        </w:numPr>
        <w:ind w:left="1276" w:hanging="567"/>
        <w:rPr>
          <w:lang w:val="en-GB"/>
        </w:rPr>
      </w:pPr>
      <w:r w:rsidRPr="009E5DB6">
        <w:t>Tachometer</w:t>
      </w:r>
    </w:p>
    <w:p w14:paraId="757E5273" w14:textId="08AA4438" w:rsidR="0040316C" w:rsidRPr="000C2A7B" w:rsidRDefault="0040316C" w:rsidP="000C2A7B">
      <w:pPr>
        <w:spacing w:line="480" w:lineRule="auto"/>
        <w:ind w:left="709" w:firstLine="567"/>
        <w:jc w:val="both"/>
        <w:rPr>
          <w:lang w:val="en-GB"/>
        </w:rPr>
      </w:pPr>
      <w:r w:rsidRPr="009E5DB6">
        <w:rPr>
          <w:lang w:val="en-GB"/>
        </w:rPr>
        <w:t>Tachometer digunakan ntuk mengetahui nilai pasti dari kecepata</w:t>
      </w:r>
      <w:r w:rsidR="000C2A7B">
        <w:rPr>
          <w:lang w:val="en-GB"/>
        </w:rPr>
        <w:t>n putaran poros saat pengujian.</w:t>
      </w:r>
    </w:p>
    <w:p w14:paraId="0A2E053C" w14:textId="2702EB04" w:rsidR="0040316C" w:rsidRPr="009E5DB6" w:rsidRDefault="000C2A7B" w:rsidP="0040316C">
      <w:pPr>
        <w:keepNext/>
        <w:spacing w:line="480" w:lineRule="auto"/>
        <w:jc w:val="center"/>
      </w:pPr>
      <w:r>
        <w:rPr>
          <w:noProof/>
          <w:lang w:val="en-US"/>
        </w:rPr>
        <w:drawing>
          <wp:inline distT="0" distB="0" distL="0" distR="0" wp14:anchorId="35FEB1C6" wp14:editId="48790B04">
            <wp:extent cx="1943779" cy="3086652"/>
            <wp:effectExtent l="318" t="0" r="0"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tsApp Image 2022-06-09 at 2.32.50 AM.jpeg"/>
                    <pic:cNvPicPr/>
                  </pic:nvPicPr>
                  <pic:blipFill>
                    <a:blip r:embed="rId57" cstate="print">
                      <a:extLst>
                        <a:ext uri="{28A0092B-C50C-407E-A947-70E740481C1C}">
                          <a14:useLocalDpi xmlns:a14="http://schemas.microsoft.com/office/drawing/2010/main" val="0"/>
                        </a:ext>
                      </a:extLst>
                    </a:blip>
                    <a:stretch>
                      <a:fillRect/>
                    </a:stretch>
                  </pic:blipFill>
                  <pic:spPr>
                    <a:xfrm rot="16200000">
                      <a:off x="0" y="0"/>
                      <a:ext cx="1942116" cy="3084011"/>
                    </a:xfrm>
                    <a:prstGeom prst="rect">
                      <a:avLst/>
                    </a:prstGeom>
                  </pic:spPr>
                </pic:pic>
              </a:graphicData>
            </a:graphic>
          </wp:inline>
        </w:drawing>
      </w:r>
    </w:p>
    <w:p w14:paraId="228B813A" w14:textId="611DE73A" w:rsidR="0040316C" w:rsidRPr="00114CD4" w:rsidRDefault="00114CD4" w:rsidP="00114CD4">
      <w:pPr>
        <w:pStyle w:val="Caption"/>
        <w:jc w:val="center"/>
        <w:rPr>
          <w:b w:val="0"/>
          <w:lang w:val="en-US"/>
        </w:rPr>
      </w:pPr>
      <w:bookmarkStart w:id="260" w:name="_Toc100619854"/>
      <w:bookmarkStart w:id="261" w:name="_Toc106834319"/>
      <w:bookmarkStart w:id="262" w:name="_Toc106837297"/>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10</w:t>
      </w:r>
      <w:r w:rsidRPr="00114CD4">
        <w:rPr>
          <w:b w:val="0"/>
        </w:rPr>
        <w:fldChar w:fldCharType="end"/>
      </w:r>
      <w:r w:rsidRPr="00114CD4">
        <w:rPr>
          <w:b w:val="0"/>
          <w:lang w:val="en-US"/>
        </w:rPr>
        <w:t xml:space="preserve">. </w:t>
      </w:r>
      <w:r w:rsidR="0040316C" w:rsidRPr="00114CD4">
        <w:rPr>
          <w:b w:val="0"/>
          <w:lang w:val="en-US"/>
        </w:rPr>
        <w:t>Tachometer</w:t>
      </w:r>
      <w:bookmarkEnd w:id="260"/>
      <w:bookmarkEnd w:id="261"/>
      <w:bookmarkEnd w:id="262"/>
    </w:p>
    <w:p w14:paraId="7CEBB95D" w14:textId="77777777" w:rsidR="0040316C" w:rsidRPr="009E5DB6" w:rsidRDefault="0040316C" w:rsidP="000B472C">
      <w:pPr>
        <w:spacing w:line="240" w:lineRule="auto"/>
        <w:rPr>
          <w:lang w:val="en-US"/>
        </w:rPr>
      </w:pPr>
    </w:p>
    <w:p w14:paraId="7A331420" w14:textId="77777777" w:rsidR="0040316C" w:rsidRPr="009E5DB6" w:rsidRDefault="0040316C" w:rsidP="0040316C">
      <w:pPr>
        <w:pStyle w:val="Heading4"/>
        <w:numPr>
          <w:ilvl w:val="0"/>
          <w:numId w:val="26"/>
        </w:numPr>
        <w:ind w:left="1276" w:hanging="567"/>
        <w:rPr>
          <w:lang w:val="en-GB"/>
        </w:rPr>
      </w:pPr>
      <w:r w:rsidRPr="009E5DB6">
        <w:rPr>
          <w:lang w:val="en-GB"/>
        </w:rPr>
        <w:t>Kopling</w:t>
      </w:r>
    </w:p>
    <w:p w14:paraId="14980CD5" w14:textId="77777777" w:rsidR="0040316C" w:rsidRPr="009E5DB6" w:rsidRDefault="0040316C" w:rsidP="0040316C">
      <w:pPr>
        <w:spacing w:line="480" w:lineRule="auto"/>
        <w:ind w:left="709" w:firstLine="567"/>
        <w:jc w:val="both"/>
        <w:rPr>
          <w:lang w:val="en-GB"/>
        </w:rPr>
      </w:pPr>
      <w:r w:rsidRPr="009E5DB6">
        <w:rPr>
          <w:lang w:val="en-GB"/>
        </w:rPr>
        <w:t>.Kopling sebagai komponen penyambung antara shaft rotor dengan shaft motor. Dalam peralatan ini, kopling yang digunakan adalah kopling jenis sleeve..</w:t>
      </w:r>
    </w:p>
    <w:p w14:paraId="28310EF0" w14:textId="0F725D27" w:rsidR="0040316C" w:rsidRPr="009E5DB6" w:rsidRDefault="00F84787" w:rsidP="00114CD4">
      <w:pPr>
        <w:spacing w:line="240" w:lineRule="auto"/>
        <w:ind w:left="1247" w:firstLine="720"/>
        <w:rPr>
          <w:lang w:val="en-GB"/>
        </w:rPr>
      </w:pPr>
      <w:r>
        <w:rPr>
          <w:noProof/>
          <w:lang w:val="en-US"/>
        </w:rPr>
        <w:drawing>
          <wp:inline distT="0" distB="0" distL="0" distR="0" wp14:anchorId="316C50C0" wp14:editId="5642E9F0">
            <wp:extent cx="2335696" cy="2003308"/>
            <wp:effectExtent l="0" t="0" r="7620" b="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tsApp Image 2022-06-19 at 9.25.52 PM.jpeg"/>
                    <pic:cNvPicPr/>
                  </pic:nvPicPr>
                  <pic:blipFill>
                    <a:blip r:embed="rId58">
                      <a:extLst>
                        <a:ext uri="{28A0092B-C50C-407E-A947-70E740481C1C}">
                          <a14:useLocalDpi xmlns:a14="http://schemas.microsoft.com/office/drawing/2010/main" val="0"/>
                        </a:ext>
                      </a:extLst>
                    </a:blip>
                    <a:stretch>
                      <a:fillRect/>
                    </a:stretch>
                  </pic:blipFill>
                  <pic:spPr>
                    <a:xfrm>
                      <a:off x="0" y="0"/>
                      <a:ext cx="2335241" cy="2002918"/>
                    </a:xfrm>
                    <a:prstGeom prst="rect">
                      <a:avLst/>
                    </a:prstGeom>
                  </pic:spPr>
                </pic:pic>
              </a:graphicData>
            </a:graphic>
          </wp:inline>
        </w:drawing>
      </w:r>
    </w:p>
    <w:p w14:paraId="7D16D291" w14:textId="2A7D8EBD" w:rsidR="0040316C" w:rsidRPr="00114CD4" w:rsidRDefault="00114CD4" w:rsidP="00114CD4">
      <w:pPr>
        <w:pStyle w:val="Caption"/>
        <w:jc w:val="center"/>
        <w:rPr>
          <w:b w:val="0"/>
        </w:rPr>
      </w:pPr>
      <w:bookmarkStart w:id="263" w:name="_Toc106834320"/>
      <w:bookmarkStart w:id="264" w:name="_Toc106837298"/>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11</w:t>
      </w:r>
      <w:r w:rsidRPr="00114CD4">
        <w:rPr>
          <w:b w:val="0"/>
        </w:rPr>
        <w:fldChar w:fldCharType="end"/>
      </w:r>
      <w:r w:rsidRPr="00114CD4">
        <w:rPr>
          <w:b w:val="0"/>
          <w:lang w:val="en-US"/>
        </w:rPr>
        <w:t xml:space="preserve">. </w:t>
      </w:r>
      <w:r w:rsidR="0040316C" w:rsidRPr="00114CD4">
        <w:rPr>
          <w:b w:val="0"/>
        </w:rPr>
        <w:t>Sleeve Coupler</w:t>
      </w:r>
      <w:bookmarkEnd w:id="263"/>
      <w:bookmarkEnd w:id="264"/>
    </w:p>
    <w:p w14:paraId="5D82304B" w14:textId="6788510D" w:rsidR="0040316C" w:rsidRPr="009E5DB6" w:rsidRDefault="0040316C" w:rsidP="000D5450">
      <w:pPr>
        <w:pStyle w:val="Heading4"/>
        <w:numPr>
          <w:ilvl w:val="0"/>
          <w:numId w:val="26"/>
        </w:numPr>
        <w:spacing w:line="480" w:lineRule="auto"/>
        <w:rPr>
          <w:lang w:val="en-US"/>
        </w:rPr>
      </w:pPr>
      <w:r w:rsidRPr="009E5DB6">
        <w:rPr>
          <w:lang w:val="en-US"/>
        </w:rPr>
        <w:t>Besi Hollow</w:t>
      </w:r>
    </w:p>
    <w:p w14:paraId="66838F53" w14:textId="4CD87BBB" w:rsidR="0040316C" w:rsidRPr="009E5DB6" w:rsidRDefault="0040316C" w:rsidP="0040316C">
      <w:pPr>
        <w:spacing w:line="480" w:lineRule="auto"/>
        <w:ind w:left="709" w:firstLine="567"/>
        <w:rPr>
          <w:lang w:val="en-US"/>
        </w:rPr>
      </w:pPr>
      <w:r w:rsidRPr="009E5DB6">
        <w:rPr>
          <w:lang w:val="en-US"/>
        </w:rPr>
        <w:t>Besi hollow ukuran 4 x 4 cm digunakan untuk pembuatan rangka / fram</w:t>
      </w:r>
      <w:r w:rsidR="000D5450">
        <w:rPr>
          <w:lang w:val="en-US"/>
        </w:rPr>
        <w:t>e</w:t>
      </w:r>
      <w:r w:rsidRPr="009E5DB6">
        <w:rPr>
          <w:lang w:val="en-US"/>
        </w:rPr>
        <w:t xml:space="preserve"> dari mesin uji </w:t>
      </w:r>
      <w:r w:rsidR="00C67256" w:rsidRPr="00C67256">
        <w:rPr>
          <w:i/>
          <w:lang w:val="en-US"/>
        </w:rPr>
        <w:t>Balancing</w:t>
      </w:r>
      <w:r w:rsidRPr="009E5DB6">
        <w:rPr>
          <w:lang w:val="en-US"/>
        </w:rPr>
        <w:t xml:space="preserve"> dinamis.</w:t>
      </w:r>
    </w:p>
    <w:p w14:paraId="601E5A70" w14:textId="77777777" w:rsidR="0040316C" w:rsidRPr="009E5DB6" w:rsidRDefault="0040316C" w:rsidP="0040316C">
      <w:pPr>
        <w:ind w:left="1247" w:firstLine="720"/>
        <w:jc w:val="center"/>
        <w:rPr>
          <w:lang w:val="en-US"/>
        </w:rPr>
      </w:pPr>
      <w:r w:rsidRPr="009E5DB6">
        <w:rPr>
          <w:noProof/>
          <w:szCs w:val="24"/>
          <w:lang w:val="en-US"/>
        </w:rPr>
        <w:drawing>
          <wp:inline distT="0" distB="0" distL="0" distR="0" wp14:anchorId="197DCDB8" wp14:editId="0A49DCEB">
            <wp:extent cx="2501900" cy="1876425"/>
            <wp:effectExtent l="0" t="0" r="0" b="9525"/>
            <wp:docPr id="41" name="Picture 41" descr="downloa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ownload"/>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2503577" cy="1877683"/>
                    </a:xfrm>
                    <a:prstGeom prst="rect">
                      <a:avLst/>
                    </a:prstGeom>
                    <a:noFill/>
                    <a:ln>
                      <a:noFill/>
                    </a:ln>
                  </pic:spPr>
                </pic:pic>
              </a:graphicData>
            </a:graphic>
          </wp:inline>
        </w:drawing>
      </w:r>
    </w:p>
    <w:p w14:paraId="62348555" w14:textId="40E3025E" w:rsidR="0040316C" w:rsidRPr="00114CD4" w:rsidRDefault="00114CD4" w:rsidP="00114CD4">
      <w:pPr>
        <w:pStyle w:val="Caption"/>
        <w:jc w:val="center"/>
        <w:rPr>
          <w:b w:val="0"/>
        </w:rPr>
      </w:pPr>
      <w:bookmarkStart w:id="265" w:name="_Toc106834321"/>
      <w:bookmarkStart w:id="266" w:name="_Toc106837299"/>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12</w:t>
      </w:r>
      <w:r w:rsidRPr="00114CD4">
        <w:rPr>
          <w:b w:val="0"/>
        </w:rPr>
        <w:fldChar w:fldCharType="end"/>
      </w:r>
      <w:r w:rsidRPr="00114CD4">
        <w:rPr>
          <w:b w:val="0"/>
          <w:lang w:val="en-US"/>
        </w:rPr>
        <w:t xml:space="preserve">. </w:t>
      </w:r>
      <w:r w:rsidR="0040316C" w:rsidRPr="00114CD4">
        <w:rPr>
          <w:b w:val="0"/>
        </w:rPr>
        <w:t>Besi Hollow</w:t>
      </w:r>
      <w:bookmarkEnd w:id="265"/>
      <w:bookmarkEnd w:id="266"/>
    </w:p>
    <w:p w14:paraId="13EBFC40" w14:textId="77777777" w:rsidR="0040316C" w:rsidRPr="009E5DB6" w:rsidRDefault="0040316C" w:rsidP="000D5450">
      <w:pPr>
        <w:pStyle w:val="Heading4"/>
        <w:numPr>
          <w:ilvl w:val="0"/>
          <w:numId w:val="26"/>
        </w:numPr>
        <w:spacing w:line="480" w:lineRule="auto"/>
        <w:ind w:left="1276" w:hanging="567"/>
        <w:rPr>
          <w:lang w:val="en-US"/>
        </w:rPr>
      </w:pPr>
      <w:r w:rsidRPr="009E5DB6">
        <w:rPr>
          <w:lang w:val="en-US"/>
        </w:rPr>
        <w:t>Besi Plat</w:t>
      </w:r>
    </w:p>
    <w:p w14:paraId="5F38EC14" w14:textId="0DB98272" w:rsidR="0040316C" w:rsidRPr="009E5DB6" w:rsidRDefault="0040316C" w:rsidP="0040316C">
      <w:pPr>
        <w:spacing w:line="480" w:lineRule="auto"/>
        <w:ind w:left="709" w:firstLine="567"/>
        <w:rPr>
          <w:lang w:val="en-US"/>
        </w:rPr>
      </w:pPr>
      <w:r w:rsidRPr="009E5DB6">
        <w:rPr>
          <w:lang w:val="en-US"/>
        </w:rPr>
        <w:t>Besi plat de</w:t>
      </w:r>
      <w:r w:rsidR="000D5450">
        <w:rPr>
          <w:lang w:val="en-US"/>
        </w:rPr>
        <w:t>n</w:t>
      </w:r>
      <w:r w:rsidRPr="009E5DB6">
        <w:rPr>
          <w:lang w:val="en-US"/>
        </w:rPr>
        <w:t>gan tebal 1</w:t>
      </w:r>
      <w:r w:rsidR="000D5450">
        <w:rPr>
          <w:lang w:val="en-US"/>
        </w:rPr>
        <w:t>0</w:t>
      </w:r>
      <w:r w:rsidRPr="009E5DB6">
        <w:rPr>
          <w:lang w:val="en-US"/>
        </w:rPr>
        <w:t xml:space="preserve"> mm dingunakan untuk pembuatan benda uji</w:t>
      </w:r>
      <w:r w:rsidR="000D5450">
        <w:rPr>
          <w:lang w:val="en-US"/>
        </w:rPr>
        <w:t xml:space="preserve"> dan besi plat dengan tebal 1.2 mm digunakan untuk cover meja</w:t>
      </w:r>
    </w:p>
    <w:p w14:paraId="25C5AA63" w14:textId="77777777" w:rsidR="0040316C" w:rsidRPr="009E5DB6" w:rsidRDefault="0040316C" w:rsidP="0040316C">
      <w:pPr>
        <w:ind w:left="1440" w:firstLine="720"/>
        <w:jc w:val="center"/>
        <w:rPr>
          <w:lang w:val="en-US"/>
        </w:rPr>
      </w:pPr>
      <w:r w:rsidRPr="009E5DB6">
        <w:rPr>
          <w:noProof/>
          <w:lang w:val="en-US"/>
        </w:rPr>
        <w:drawing>
          <wp:inline distT="0" distB="0" distL="0" distR="0" wp14:anchorId="4EACEB60" wp14:editId="5ACEB111">
            <wp:extent cx="2625634" cy="1968888"/>
            <wp:effectExtent l="0" t="0" r="3810" b="0"/>
            <wp:docPr id="43" name="Picture 43" descr="Harga Plat Kapal Besi KS Per Kg | ASIA Toko Bes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Harga Plat Kapal Besi KS Per Kg | ASIA Toko Besi"/>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2636733" cy="1977211"/>
                    </a:xfrm>
                    <a:prstGeom prst="rect">
                      <a:avLst/>
                    </a:prstGeom>
                    <a:noFill/>
                    <a:ln>
                      <a:noFill/>
                    </a:ln>
                  </pic:spPr>
                </pic:pic>
              </a:graphicData>
            </a:graphic>
          </wp:inline>
        </w:drawing>
      </w:r>
    </w:p>
    <w:p w14:paraId="794E0705" w14:textId="5C98A148" w:rsidR="0040316C" w:rsidRPr="00114CD4" w:rsidRDefault="00114CD4" w:rsidP="00114CD4">
      <w:pPr>
        <w:pStyle w:val="Caption"/>
        <w:jc w:val="center"/>
        <w:rPr>
          <w:b w:val="0"/>
        </w:rPr>
      </w:pPr>
      <w:bookmarkStart w:id="267" w:name="_Toc106834322"/>
      <w:bookmarkStart w:id="268" w:name="_Toc106837300"/>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13</w:t>
      </w:r>
      <w:r w:rsidRPr="00114CD4">
        <w:rPr>
          <w:b w:val="0"/>
        </w:rPr>
        <w:fldChar w:fldCharType="end"/>
      </w:r>
      <w:r w:rsidRPr="00114CD4">
        <w:rPr>
          <w:b w:val="0"/>
          <w:lang w:val="en-US"/>
        </w:rPr>
        <w:t xml:space="preserve">. </w:t>
      </w:r>
      <w:r w:rsidR="0040316C" w:rsidRPr="00114CD4">
        <w:rPr>
          <w:b w:val="0"/>
        </w:rPr>
        <w:t>Besi Plat</w:t>
      </w:r>
      <w:bookmarkEnd w:id="267"/>
      <w:bookmarkEnd w:id="268"/>
    </w:p>
    <w:p w14:paraId="417036B7" w14:textId="77777777" w:rsidR="0040316C" w:rsidRPr="009E5DB6" w:rsidRDefault="0040316C" w:rsidP="000D5450">
      <w:pPr>
        <w:pStyle w:val="Heading4"/>
        <w:numPr>
          <w:ilvl w:val="0"/>
          <w:numId w:val="26"/>
        </w:numPr>
        <w:spacing w:line="480" w:lineRule="auto"/>
        <w:ind w:left="1276" w:hanging="567"/>
        <w:rPr>
          <w:lang w:val="en-US"/>
        </w:rPr>
      </w:pPr>
      <w:r w:rsidRPr="009E5DB6">
        <w:rPr>
          <w:lang w:val="en-US"/>
        </w:rPr>
        <w:t>Besi Silinder</w:t>
      </w:r>
    </w:p>
    <w:p w14:paraId="08EFD38A" w14:textId="4BA84732" w:rsidR="0040316C" w:rsidRPr="009E5DB6" w:rsidRDefault="0040316C" w:rsidP="000D5450">
      <w:pPr>
        <w:spacing w:line="480" w:lineRule="auto"/>
        <w:ind w:left="709" w:firstLine="567"/>
        <w:jc w:val="both"/>
        <w:rPr>
          <w:lang w:val="en-US"/>
        </w:rPr>
      </w:pPr>
      <w:r w:rsidRPr="009E5DB6">
        <w:rPr>
          <w:lang w:val="en-US"/>
        </w:rPr>
        <w:t xml:space="preserve">Besi silinder digunakan untuk pembuatan shaft / poros, menggunakan material besi baja ST </w:t>
      </w:r>
      <w:r w:rsidR="000D5450">
        <w:rPr>
          <w:lang w:val="en-US"/>
        </w:rPr>
        <w:t>60</w:t>
      </w:r>
    </w:p>
    <w:p w14:paraId="73930C6D" w14:textId="77777777" w:rsidR="0040316C" w:rsidRPr="009E5DB6" w:rsidRDefault="0040316C" w:rsidP="0040316C">
      <w:pPr>
        <w:ind w:left="1247" w:firstLine="723"/>
        <w:jc w:val="center"/>
        <w:rPr>
          <w:lang w:val="en-US"/>
        </w:rPr>
      </w:pPr>
      <w:r w:rsidRPr="009E5DB6">
        <w:rPr>
          <w:noProof/>
          <w:lang w:val="en-US"/>
        </w:rPr>
        <w:drawing>
          <wp:inline distT="0" distB="0" distL="0" distR="0" wp14:anchorId="466BC84B" wp14:editId="584EA8FC">
            <wp:extent cx="3201035" cy="1876425"/>
            <wp:effectExtent l="0" t="0" r="0" b="9525"/>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3266783" cy="1914966"/>
                    </a:xfrm>
                    <a:prstGeom prst="rect">
                      <a:avLst/>
                    </a:prstGeom>
                    <a:noFill/>
                    <a:ln>
                      <a:noFill/>
                    </a:ln>
                  </pic:spPr>
                </pic:pic>
              </a:graphicData>
            </a:graphic>
          </wp:inline>
        </w:drawing>
      </w:r>
    </w:p>
    <w:p w14:paraId="6B50B3BF" w14:textId="48E002C6" w:rsidR="0040316C" w:rsidRPr="00114CD4" w:rsidRDefault="00114CD4" w:rsidP="00114CD4">
      <w:pPr>
        <w:pStyle w:val="Caption"/>
        <w:jc w:val="center"/>
        <w:rPr>
          <w:b w:val="0"/>
        </w:rPr>
      </w:pPr>
      <w:bookmarkStart w:id="269" w:name="_Toc106834323"/>
      <w:bookmarkStart w:id="270" w:name="_Toc106837301"/>
      <w:r w:rsidRPr="00114CD4">
        <w:rPr>
          <w:b w:val="0"/>
        </w:rPr>
        <w:t xml:space="preserve">Gambar 3. </w:t>
      </w:r>
      <w:r w:rsidRPr="00114CD4">
        <w:rPr>
          <w:b w:val="0"/>
        </w:rPr>
        <w:fldChar w:fldCharType="begin"/>
      </w:r>
      <w:r w:rsidRPr="00114CD4">
        <w:rPr>
          <w:b w:val="0"/>
        </w:rPr>
        <w:instrText xml:space="preserve"> SEQ Gambar_3. \* ARABIC </w:instrText>
      </w:r>
      <w:r w:rsidRPr="00114CD4">
        <w:rPr>
          <w:b w:val="0"/>
        </w:rPr>
        <w:fldChar w:fldCharType="separate"/>
      </w:r>
      <w:r w:rsidR="00CE5B8D">
        <w:rPr>
          <w:b w:val="0"/>
          <w:noProof/>
        </w:rPr>
        <w:t>14</w:t>
      </w:r>
      <w:r w:rsidRPr="00114CD4">
        <w:rPr>
          <w:b w:val="0"/>
        </w:rPr>
        <w:fldChar w:fldCharType="end"/>
      </w:r>
      <w:r w:rsidRPr="00114CD4">
        <w:rPr>
          <w:b w:val="0"/>
          <w:lang w:val="en-US"/>
        </w:rPr>
        <w:t xml:space="preserve">. </w:t>
      </w:r>
      <w:r w:rsidR="0040316C" w:rsidRPr="00114CD4">
        <w:rPr>
          <w:b w:val="0"/>
        </w:rPr>
        <w:t>Besi Silinder</w:t>
      </w:r>
      <w:bookmarkEnd w:id="269"/>
      <w:bookmarkEnd w:id="270"/>
    </w:p>
    <w:p w14:paraId="6AB49095" w14:textId="55D774E6" w:rsidR="00CE2AC8" w:rsidRDefault="00CE2AC8" w:rsidP="00CE2AC8">
      <w:pPr>
        <w:pStyle w:val="31"/>
      </w:pPr>
      <w:bookmarkStart w:id="271" w:name="_Toc107363747"/>
      <w:r>
        <w:t>Proses Fabrikasi</w:t>
      </w:r>
      <w:bookmarkEnd w:id="271"/>
    </w:p>
    <w:p w14:paraId="45AC6D27" w14:textId="77E7F378" w:rsidR="00A8729F" w:rsidRPr="00A8729F" w:rsidRDefault="00A8729F" w:rsidP="00A8729F">
      <w:pPr>
        <w:spacing w:line="480" w:lineRule="auto"/>
        <w:ind w:left="360"/>
        <w:jc w:val="both"/>
        <w:rPr>
          <w:lang w:val="en-US"/>
        </w:rPr>
      </w:pPr>
      <w:r>
        <w:rPr>
          <w:lang w:val="en-US"/>
        </w:rPr>
        <w:t xml:space="preserve">Setelah dilakukan kalkulasi untuk daya motor dan poros, didapatkan ukuran komponen untuk pembuatan alat uji </w:t>
      </w:r>
      <w:r w:rsidR="00C67256" w:rsidRPr="00C67256">
        <w:rPr>
          <w:i/>
          <w:lang w:val="en-US"/>
        </w:rPr>
        <w:t>balancing</w:t>
      </w:r>
      <w:r>
        <w:rPr>
          <w:lang w:val="en-US"/>
        </w:rPr>
        <w:t xml:space="preserve"> dinamis. Tahapan selanjutnya yaitu fabrikasi.</w:t>
      </w:r>
    </w:p>
    <w:p w14:paraId="6363D7F4" w14:textId="0E4FA2F8" w:rsidR="00CB44C1" w:rsidRDefault="005847C9" w:rsidP="00A8729F">
      <w:pPr>
        <w:pStyle w:val="311"/>
        <w:tabs>
          <w:tab w:val="left" w:pos="2552"/>
          <w:tab w:val="left" w:pos="5954"/>
        </w:tabs>
      </w:pPr>
      <w:bookmarkStart w:id="272" w:name="_Toc107363748"/>
      <w:r>
        <w:t>Meja</w:t>
      </w:r>
      <w:bookmarkEnd w:id="272"/>
    </w:p>
    <w:p w14:paraId="4975DEF8" w14:textId="77777777" w:rsidR="00175899" w:rsidRDefault="00175899" w:rsidP="00B351E1">
      <w:pPr>
        <w:spacing w:line="480" w:lineRule="auto"/>
        <w:ind w:left="900"/>
        <w:jc w:val="both"/>
        <w:rPr>
          <w:lang w:val="en-US"/>
        </w:rPr>
      </w:pPr>
      <w:r>
        <w:rPr>
          <w:lang w:val="en-US"/>
        </w:rPr>
        <w:t>Jumlah</w:t>
      </w:r>
      <w:r>
        <w:rPr>
          <w:lang w:val="en-US"/>
        </w:rPr>
        <w:tab/>
        <w:t>: 1</w:t>
      </w:r>
    </w:p>
    <w:p w14:paraId="49F7A00B" w14:textId="77777777" w:rsidR="00175899" w:rsidRDefault="00175899" w:rsidP="00B351E1">
      <w:pPr>
        <w:spacing w:line="480" w:lineRule="auto"/>
        <w:ind w:left="900"/>
        <w:jc w:val="both"/>
        <w:rPr>
          <w:lang w:val="en-US"/>
        </w:rPr>
      </w:pPr>
      <w:r>
        <w:rPr>
          <w:lang w:val="en-US"/>
        </w:rPr>
        <w:t>Bahan</w:t>
      </w:r>
      <w:r>
        <w:rPr>
          <w:lang w:val="en-US"/>
        </w:rPr>
        <w:tab/>
        <w:t>: Besi Hollow 4x4 dan Plat 1,2 mm</w:t>
      </w:r>
    </w:p>
    <w:p w14:paraId="3BC39891" w14:textId="77777777" w:rsidR="00175899" w:rsidRDefault="00175899" w:rsidP="00B351E1">
      <w:pPr>
        <w:spacing w:line="480" w:lineRule="auto"/>
        <w:ind w:left="900"/>
        <w:jc w:val="both"/>
        <w:rPr>
          <w:lang w:val="en-US"/>
        </w:rPr>
      </w:pPr>
      <w:r>
        <w:rPr>
          <w:lang w:val="en-US"/>
        </w:rPr>
        <w:t>Ukuran</w:t>
      </w:r>
      <w:r>
        <w:rPr>
          <w:lang w:val="en-US"/>
        </w:rPr>
        <w:tab/>
        <w:t>: 110 mm x 60 mm</w:t>
      </w:r>
    </w:p>
    <w:p w14:paraId="59C0D2F5" w14:textId="77777777" w:rsidR="00175899" w:rsidRDefault="00175899" w:rsidP="00B351E1">
      <w:pPr>
        <w:spacing w:line="480" w:lineRule="auto"/>
        <w:ind w:left="900"/>
        <w:jc w:val="both"/>
        <w:rPr>
          <w:lang w:val="en-US"/>
        </w:rPr>
      </w:pPr>
      <w:r>
        <w:rPr>
          <w:lang w:val="en-US"/>
        </w:rPr>
        <w:t>Mesin perkakas yang digunakan adalah mesin gerinda dan mesin las.</w:t>
      </w:r>
    </w:p>
    <w:p w14:paraId="5569EA81" w14:textId="77777777" w:rsidR="00175899" w:rsidRDefault="00175899" w:rsidP="00B351E1">
      <w:pPr>
        <w:pStyle w:val="ListParagraph"/>
        <w:numPr>
          <w:ilvl w:val="0"/>
          <w:numId w:val="32"/>
        </w:numPr>
        <w:spacing w:line="480" w:lineRule="auto"/>
        <w:jc w:val="both"/>
        <w:rPr>
          <w:lang w:val="en-US"/>
        </w:rPr>
      </w:pPr>
      <w:r>
        <w:rPr>
          <w:lang w:val="en-US"/>
        </w:rPr>
        <w:t>Memperlajari gambar dan memeriksa ukuran benda kerja dengan ukuran material.</w:t>
      </w:r>
    </w:p>
    <w:p w14:paraId="5B56271C" w14:textId="5BAB88EC" w:rsidR="00175899" w:rsidRDefault="00175899" w:rsidP="00B351E1">
      <w:pPr>
        <w:pStyle w:val="ListParagraph"/>
        <w:numPr>
          <w:ilvl w:val="0"/>
          <w:numId w:val="32"/>
        </w:numPr>
        <w:spacing w:line="480" w:lineRule="auto"/>
        <w:jc w:val="both"/>
        <w:rPr>
          <w:lang w:val="en-US"/>
        </w:rPr>
      </w:pPr>
      <w:r>
        <w:rPr>
          <w:lang w:val="en-US"/>
        </w:rPr>
        <w:t xml:space="preserve">Mengukur panjang </w:t>
      </w:r>
      <w:r w:rsidR="001822F7">
        <w:rPr>
          <w:lang w:val="en-US"/>
        </w:rPr>
        <w:t xml:space="preserve">besi hollow dan plat </w:t>
      </w:r>
      <w:r>
        <w:rPr>
          <w:lang w:val="en-US"/>
        </w:rPr>
        <w:t>yang akan dipotong sesuai ukuran rangka yang telah di desain.</w:t>
      </w:r>
    </w:p>
    <w:p w14:paraId="13274B9F" w14:textId="77777777" w:rsidR="00175899" w:rsidRDefault="00175899" w:rsidP="00B351E1">
      <w:pPr>
        <w:pStyle w:val="ListParagraph"/>
        <w:numPr>
          <w:ilvl w:val="0"/>
          <w:numId w:val="32"/>
        </w:numPr>
        <w:spacing w:line="480" w:lineRule="auto"/>
        <w:jc w:val="both"/>
        <w:rPr>
          <w:lang w:val="en-US"/>
        </w:rPr>
      </w:pPr>
      <w:r>
        <w:rPr>
          <w:lang w:val="en-US"/>
        </w:rPr>
        <w:t>Mempersiapakan gerinda dan perlengkapanya.</w:t>
      </w:r>
    </w:p>
    <w:p w14:paraId="658CBC32" w14:textId="77777777" w:rsidR="00175899" w:rsidRDefault="00175899" w:rsidP="00B351E1">
      <w:pPr>
        <w:pStyle w:val="ListParagraph"/>
        <w:numPr>
          <w:ilvl w:val="0"/>
          <w:numId w:val="32"/>
        </w:numPr>
        <w:spacing w:line="480" w:lineRule="auto"/>
        <w:jc w:val="both"/>
        <w:rPr>
          <w:lang w:val="en-US"/>
        </w:rPr>
      </w:pPr>
      <w:r>
        <w:rPr>
          <w:lang w:val="en-US"/>
        </w:rPr>
        <w:t>Lakukan pemotongan sesuai ukuran yang telah ditentukan.</w:t>
      </w:r>
    </w:p>
    <w:p w14:paraId="58A9FF7C" w14:textId="53739DD7" w:rsidR="00854145" w:rsidRDefault="00175899" w:rsidP="00854145">
      <w:pPr>
        <w:pStyle w:val="ListParagraph"/>
        <w:numPr>
          <w:ilvl w:val="0"/>
          <w:numId w:val="32"/>
        </w:numPr>
        <w:spacing w:line="480" w:lineRule="auto"/>
        <w:jc w:val="both"/>
        <w:rPr>
          <w:lang w:val="en-US"/>
        </w:rPr>
      </w:pPr>
      <w:r>
        <w:rPr>
          <w:lang w:val="en-US"/>
        </w:rPr>
        <w:t>Me</w:t>
      </w:r>
      <w:r w:rsidR="00854145">
        <w:rPr>
          <w:lang w:val="en-US"/>
        </w:rPr>
        <w:t>lakukan pengelasan sesuai desain</w:t>
      </w:r>
    </w:p>
    <w:p w14:paraId="67160967" w14:textId="320A01F4" w:rsidR="00854145" w:rsidRDefault="00854145" w:rsidP="00854145">
      <w:pPr>
        <w:pStyle w:val="ListParagraph"/>
        <w:numPr>
          <w:ilvl w:val="0"/>
          <w:numId w:val="32"/>
        </w:numPr>
        <w:spacing w:line="480" w:lineRule="auto"/>
        <w:jc w:val="both"/>
        <w:rPr>
          <w:lang w:val="en-US"/>
        </w:rPr>
      </w:pPr>
      <w:r>
        <w:rPr>
          <w:lang w:val="en-US"/>
        </w:rPr>
        <w:t>Merapikan las dan potongan yang masih kasar</w:t>
      </w:r>
    </w:p>
    <w:p w14:paraId="7D45843D" w14:textId="6AB0B709" w:rsidR="00854145" w:rsidRDefault="00854145" w:rsidP="00854145">
      <w:pPr>
        <w:pStyle w:val="ListParagraph"/>
        <w:spacing w:line="480" w:lineRule="auto"/>
        <w:ind w:left="1620"/>
        <w:jc w:val="center"/>
        <w:rPr>
          <w:noProof/>
          <w:lang w:val="en-US"/>
        </w:rPr>
      </w:pPr>
      <w:r w:rsidRPr="009C5932">
        <w:rPr>
          <w:noProof/>
          <w:lang w:val="en-US"/>
        </w:rPr>
        <w:drawing>
          <wp:inline distT="0" distB="0" distL="0" distR="0" wp14:anchorId="03299B38" wp14:editId="033DE4C0">
            <wp:extent cx="1705636" cy="3369543"/>
            <wp:effectExtent l="6350" t="0" r="0" b="0"/>
            <wp:docPr id="106" name="Picture 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2"/>
                    <a:stretch>
                      <a:fillRect/>
                    </a:stretch>
                  </pic:blipFill>
                  <pic:spPr>
                    <a:xfrm rot="5400000">
                      <a:off x="0" y="0"/>
                      <a:ext cx="1723204" cy="3404249"/>
                    </a:xfrm>
                    <a:prstGeom prst="rect">
                      <a:avLst/>
                    </a:prstGeom>
                  </pic:spPr>
                </pic:pic>
              </a:graphicData>
            </a:graphic>
          </wp:inline>
        </w:drawing>
      </w:r>
    </w:p>
    <w:p w14:paraId="787D3F49" w14:textId="58647041" w:rsidR="00854145" w:rsidRPr="00732E40" w:rsidRDefault="00732E40" w:rsidP="00732E40">
      <w:pPr>
        <w:pStyle w:val="Caption"/>
        <w:jc w:val="center"/>
        <w:rPr>
          <w:b w:val="0"/>
          <w:noProof/>
          <w:lang w:val="en-US"/>
        </w:rPr>
      </w:pPr>
      <w:bookmarkStart w:id="273" w:name="_Toc106834325"/>
      <w:bookmarkStart w:id="274" w:name="_Toc106837303"/>
      <w:r w:rsidRPr="00732E40">
        <w:rPr>
          <w:b w:val="0"/>
        </w:rPr>
        <w:t xml:space="preserve">Gambar 3. </w:t>
      </w:r>
      <w:r w:rsidRPr="00732E40">
        <w:rPr>
          <w:b w:val="0"/>
        </w:rPr>
        <w:fldChar w:fldCharType="begin"/>
      </w:r>
      <w:r w:rsidRPr="00732E40">
        <w:rPr>
          <w:b w:val="0"/>
        </w:rPr>
        <w:instrText xml:space="preserve"> SEQ Gambar_3. \* ARABIC </w:instrText>
      </w:r>
      <w:r w:rsidRPr="00732E40">
        <w:rPr>
          <w:b w:val="0"/>
        </w:rPr>
        <w:fldChar w:fldCharType="separate"/>
      </w:r>
      <w:r w:rsidR="00CE5B8D">
        <w:rPr>
          <w:b w:val="0"/>
          <w:noProof/>
        </w:rPr>
        <w:t>15</w:t>
      </w:r>
      <w:r w:rsidRPr="00732E40">
        <w:rPr>
          <w:b w:val="0"/>
        </w:rPr>
        <w:fldChar w:fldCharType="end"/>
      </w:r>
      <w:r w:rsidRPr="00732E40">
        <w:rPr>
          <w:b w:val="0"/>
          <w:lang w:val="en-US"/>
        </w:rPr>
        <w:t xml:space="preserve">. </w:t>
      </w:r>
      <w:r w:rsidR="00854145" w:rsidRPr="00732E40">
        <w:rPr>
          <w:b w:val="0"/>
          <w:noProof/>
          <w:lang w:val="en-US"/>
        </w:rPr>
        <w:t>Bagian Bawah Meja</w:t>
      </w:r>
      <w:bookmarkEnd w:id="273"/>
      <w:bookmarkEnd w:id="274"/>
    </w:p>
    <w:p w14:paraId="3FD8AA79" w14:textId="6EEF1776" w:rsidR="00854145" w:rsidRDefault="00854145" w:rsidP="00854145">
      <w:pPr>
        <w:pStyle w:val="ListParagraph"/>
        <w:spacing w:line="480" w:lineRule="auto"/>
        <w:ind w:left="1620"/>
        <w:jc w:val="center"/>
        <w:rPr>
          <w:lang w:val="en-US"/>
        </w:rPr>
      </w:pPr>
      <w:r w:rsidRPr="009C5932">
        <w:rPr>
          <w:noProof/>
          <w:lang w:val="en-US"/>
        </w:rPr>
        <w:drawing>
          <wp:inline distT="0" distB="0" distL="0" distR="0" wp14:anchorId="69680E56" wp14:editId="766A4592">
            <wp:extent cx="3393854" cy="1436914"/>
            <wp:effectExtent l="0" t="0" r="0" b="0"/>
            <wp:docPr id="107" name="Picture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3"/>
                    <a:stretch>
                      <a:fillRect/>
                    </a:stretch>
                  </pic:blipFill>
                  <pic:spPr>
                    <a:xfrm>
                      <a:off x="0" y="0"/>
                      <a:ext cx="3410234" cy="1443849"/>
                    </a:xfrm>
                    <a:prstGeom prst="rect">
                      <a:avLst/>
                    </a:prstGeom>
                  </pic:spPr>
                </pic:pic>
              </a:graphicData>
            </a:graphic>
          </wp:inline>
        </w:drawing>
      </w:r>
    </w:p>
    <w:p w14:paraId="65FBF443" w14:textId="45C67F43" w:rsidR="00854145" w:rsidRPr="00732E40" w:rsidRDefault="00732E40" w:rsidP="00732E40">
      <w:pPr>
        <w:pStyle w:val="Caption"/>
        <w:jc w:val="center"/>
        <w:rPr>
          <w:b w:val="0"/>
          <w:lang w:val="en-US"/>
        </w:rPr>
      </w:pPr>
      <w:bookmarkStart w:id="275" w:name="_Toc106834326"/>
      <w:bookmarkStart w:id="276" w:name="_Toc106837304"/>
      <w:r w:rsidRPr="00732E40">
        <w:rPr>
          <w:b w:val="0"/>
        </w:rPr>
        <w:t xml:space="preserve">Gambar 3. </w:t>
      </w:r>
      <w:r w:rsidRPr="00732E40">
        <w:rPr>
          <w:b w:val="0"/>
        </w:rPr>
        <w:fldChar w:fldCharType="begin"/>
      </w:r>
      <w:r w:rsidRPr="00732E40">
        <w:rPr>
          <w:b w:val="0"/>
        </w:rPr>
        <w:instrText xml:space="preserve"> SEQ Gambar_3. \* ARABIC </w:instrText>
      </w:r>
      <w:r w:rsidRPr="00732E40">
        <w:rPr>
          <w:b w:val="0"/>
        </w:rPr>
        <w:fldChar w:fldCharType="separate"/>
      </w:r>
      <w:r w:rsidR="00CE5B8D">
        <w:rPr>
          <w:b w:val="0"/>
          <w:noProof/>
        </w:rPr>
        <w:t>16</w:t>
      </w:r>
      <w:r w:rsidRPr="00732E40">
        <w:rPr>
          <w:b w:val="0"/>
        </w:rPr>
        <w:fldChar w:fldCharType="end"/>
      </w:r>
      <w:r w:rsidRPr="00732E40">
        <w:rPr>
          <w:b w:val="0"/>
          <w:lang w:val="en-US"/>
        </w:rPr>
        <w:t xml:space="preserve">. </w:t>
      </w:r>
      <w:r w:rsidR="00854145" w:rsidRPr="00732E40">
        <w:rPr>
          <w:b w:val="0"/>
          <w:lang w:val="en-US"/>
        </w:rPr>
        <w:t>Bagian Atas Meja</w:t>
      </w:r>
      <w:bookmarkEnd w:id="275"/>
      <w:bookmarkEnd w:id="276"/>
    </w:p>
    <w:p w14:paraId="7610B9F9" w14:textId="04CAC14C" w:rsidR="00854145" w:rsidRDefault="00854145" w:rsidP="00854145">
      <w:pPr>
        <w:pStyle w:val="311"/>
      </w:pPr>
      <w:bookmarkStart w:id="277" w:name="_Toc107363749"/>
      <w:r>
        <w:t>Dudukan Bearing dan Motor</w:t>
      </w:r>
      <w:bookmarkEnd w:id="277"/>
    </w:p>
    <w:p w14:paraId="7ABB7360" w14:textId="77777777" w:rsidR="00854145" w:rsidRDefault="00854145" w:rsidP="00854145">
      <w:pPr>
        <w:spacing w:line="480" w:lineRule="auto"/>
        <w:ind w:left="900"/>
        <w:jc w:val="both"/>
        <w:rPr>
          <w:lang w:val="en-US"/>
        </w:rPr>
      </w:pPr>
      <w:r>
        <w:rPr>
          <w:lang w:val="en-US"/>
        </w:rPr>
        <w:t>Jumlah</w:t>
      </w:r>
      <w:r>
        <w:rPr>
          <w:lang w:val="en-US"/>
        </w:rPr>
        <w:tab/>
        <w:t>: 3</w:t>
      </w:r>
    </w:p>
    <w:p w14:paraId="044615B3" w14:textId="77777777" w:rsidR="00854145" w:rsidRDefault="00854145" w:rsidP="00854145">
      <w:pPr>
        <w:spacing w:line="480" w:lineRule="auto"/>
        <w:ind w:left="900"/>
        <w:jc w:val="both"/>
        <w:rPr>
          <w:lang w:val="en-US"/>
        </w:rPr>
      </w:pPr>
      <w:r>
        <w:rPr>
          <w:lang w:val="en-US"/>
        </w:rPr>
        <w:t>Bahan</w:t>
      </w:r>
      <w:r>
        <w:rPr>
          <w:lang w:val="en-US"/>
        </w:rPr>
        <w:tab/>
        <w:t>: Besi Hollow 4x4 dan Plat 1,2 mm</w:t>
      </w:r>
    </w:p>
    <w:p w14:paraId="0FBB3631" w14:textId="67A49BC8" w:rsidR="00854145" w:rsidRDefault="00854145" w:rsidP="00854145">
      <w:pPr>
        <w:spacing w:line="480" w:lineRule="auto"/>
        <w:ind w:left="900"/>
        <w:jc w:val="both"/>
        <w:rPr>
          <w:lang w:val="en-US"/>
        </w:rPr>
      </w:pPr>
      <w:r>
        <w:rPr>
          <w:lang w:val="en-US"/>
        </w:rPr>
        <w:t>Ukuran</w:t>
      </w:r>
      <w:r>
        <w:rPr>
          <w:lang w:val="en-US"/>
        </w:rPr>
        <w:tab/>
        <w:t xml:space="preserve">: </w:t>
      </w:r>
      <w:r w:rsidR="00A77FF0">
        <w:rPr>
          <w:lang w:val="en-US"/>
        </w:rPr>
        <w:t xml:space="preserve">Frame </w:t>
      </w:r>
      <w:r>
        <w:rPr>
          <w:lang w:val="en-US"/>
        </w:rPr>
        <w:t xml:space="preserve">Bearing :15 mm x 20 mm </w:t>
      </w:r>
    </w:p>
    <w:p w14:paraId="1C1AB831" w14:textId="77777777" w:rsidR="00854145" w:rsidRDefault="00854145" w:rsidP="00854145">
      <w:pPr>
        <w:spacing w:line="480" w:lineRule="auto"/>
        <w:ind w:left="900"/>
        <w:jc w:val="both"/>
        <w:rPr>
          <w:lang w:val="en-US"/>
        </w:rPr>
      </w:pPr>
      <w:r>
        <w:rPr>
          <w:lang w:val="en-US"/>
        </w:rPr>
        <w:tab/>
      </w:r>
      <w:r>
        <w:rPr>
          <w:lang w:val="en-US"/>
        </w:rPr>
        <w:tab/>
        <w:t>: Motor : 15 mm x 10 mm</w:t>
      </w:r>
    </w:p>
    <w:p w14:paraId="4818E0BB" w14:textId="77777777" w:rsidR="00854145" w:rsidRDefault="00854145" w:rsidP="00854145">
      <w:pPr>
        <w:spacing w:line="480" w:lineRule="auto"/>
        <w:ind w:left="900"/>
        <w:jc w:val="both"/>
        <w:rPr>
          <w:lang w:val="en-US"/>
        </w:rPr>
      </w:pPr>
      <w:r>
        <w:rPr>
          <w:lang w:val="en-US"/>
        </w:rPr>
        <w:t>Mesin perkakas yang digunakan adalah mesin gerinda dan mesin las.</w:t>
      </w:r>
    </w:p>
    <w:p w14:paraId="7D7230DC" w14:textId="77777777" w:rsidR="00854145" w:rsidRDefault="00854145" w:rsidP="00854145">
      <w:pPr>
        <w:pStyle w:val="ListParagraph"/>
        <w:numPr>
          <w:ilvl w:val="0"/>
          <w:numId w:val="33"/>
        </w:numPr>
        <w:spacing w:line="480" w:lineRule="auto"/>
        <w:jc w:val="both"/>
        <w:rPr>
          <w:lang w:val="en-US"/>
        </w:rPr>
      </w:pPr>
      <w:r>
        <w:rPr>
          <w:lang w:val="en-US"/>
        </w:rPr>
        <w:t>Memperlajari gambar dan memeriksa ukuran benda kerja dengan ukuran material.</w:t>
      </w:r>
    </w:p>
    <w:p w14:paraId="20C95A57" w14:textId="77777777" w:rsidR="00854145" w:rsidRDefault="00854145" w:rsidP="00854145">
      <w:pPr>
        <w:pStyle w:val="ListParagraph"/>
        <w:numPr>
          <w:ilvl w:val="0"/>
          <w:numId w:val="33"/>
        </w:numPr>
        <w:spacing w:line="480" w:lineRule="auto"/>
        <w:jc w:val="both"/>
        <w:rPr>
          <w:lang w:val="en-US"/>
        </w:rPr>
      </w:pPr>
      <w:r>
        <w:rPr>
          <w:lang w:val="en-US"/>
        </w:rPr>
        <w:t>Mengukur panjang besi hollow dan plat yang akan dipotong sesuai ukuran rangka yang telah di desain.</w:t>
      </w:r>
    </w:p>
    <w:p w14:paraId="679B7D2A" w14:textId="77777777" w:rsidR="00854145" w:rsidRDefault="00854145" w:rsidP="00854145">
      <w:pPr>
        <w:pStyle w:val="ListParagraph"/>
        <w:numPr>
          <w:ilvl w:val="0"/>
          <w:numId w:val="33"/>
        </w:numPr>
        <w:spacing w:line="480" w:lineRule="auto"/>
        <w:jc w:val="both"/>
        <w:rPr>
          <w:lang w:val="en-US"/>
        </w:rPr>
      </w:pPr>
      <w:r>
        <w:rPr>
          <w:lang w:val="en-US"/>
        </w:rPr>
        <w:t>Mempersiapakan gerinda dan perlengkapanya.</w:t>
      </w:r>
    </w:p>
    <w:p w14:paraId="531DB1FD" w14:textId="77777777" w:rsidR="00854145" w:rsidRDefault="00854145" w:rsidP="00854145">
      <w:pPr>
        <w:pStyle w:val="ListParagraph"/>
        <w:numPr>
          <w:ilvl w:val="0"/>
          <w:numId w:val="33"/>
        </w:numPr>
        <w:spacing w:line="480" w:lineRule="auto"/>
        <w:jc w:val="both"/>
        <w:rPr>
          <w:lang w:val="en-US"/>
        </w:rPr>
      </w:pPr>
      <w:r>
        <w:rPr>
          <w:lang w:val="en-US"/>
        </w:rPr>
        <w:t>Lakukan pemotongan sesuai ukuran yang telah ditentukan.</w:t>
      </w:r>
    </w:p>
    <w:p w14:paraId="354208CF" w14:textId="77777777" w:rsidR="00854145" w:rsidRDefault="00854145" w:rsidP="00854145">
      <w:pPr>
        <w:pStyle w:val="ListParagraph"/>
        <w:numPr>
          <w:ilvl w:val="0"/>
          <w:numId w:val="33"/>
        </w:numPr>
        <w:spacing w:line="480" w:lineRule="auto"/>
        <w:jc w:val="both"/>
        <w:rPr>
          <w:lang w:val="en-US"/>
        </w:rPr>
      </w:pPr>
      <w:r>
        <w:rPr>
          <w:lang w:val="en-US"/>
        </w:rPr>
        <w:t>Melakukan pengelasan sesuai desain.</w:t>
      </w:r>
    </w:p>
    <w:p w14:paraId="4158B521" w14:textId="77777777" w:rsidR="00854145" w:rsidRDefault="00854145" w:rsidP="00854145">
      <w:pPr>
        <w:pStyle w:val="ListParagraph"/>
        <w:numPr>
          <w:ilvl w:val="0"/>
          <w:numId w:val="33"/>
        </w:numPr>
        <w:spacing w:line="480" w:lineRule="auto"/>
        <w:jc w:val="both"/>
        <w:rPr>
          <w:lang w:val="en-US"/>
        </w:rPr>
      </w:pPr>
      <w:r>
        <w:rPr>
          <w:lang w:val="en-US"/>
        </w:rPr>
        <w:t>Merapikan las dan potongan yang masih kasar.</w:t>
      </w:r>
    </w:p>
    <w:p w14:paraId="060D1B30" w14:textId="77777777" w:rsidR="00854145" w:rsidRDefault="00854145" w:rsidP="00854145">
      <w:pPr>
        <w:pStyle w:val="ListParagraph"/>
        <w:spacing w:line="480" w:lineRule="auto"/>
        <w:ind w:left="1620"/>
        <w:jc w:val="both"/>
        <w:rPr>
          <w:lang w:val="en-US"/>
        </w:rPr>
      </w:pPr>
    </w:p>
    <w:p w14:paraId="3D0A5733" w14:textId="07B757B3" w:rsidR="00175899" w:rsidRDefault="001822F7" w:rsidP="007810E7">
      <w:pPr>
        <w:pStyle w:val="ListParagraph"/>
        <w:keepNext/>
        <w:ind w:left="1620"/>
        <w:jc w:val="center"/>
        <w:rPr>
          <w:lang w:val="en-US"/>
        </w:rPr>
      </w:pPr>
      <w:r w:rsidRPr="001822F7">
        <w:rPr>
          <w:noProof/>
          <w:lang w:val="en-US"/>
        </w:rPr>
        <w:drawing>
          <wp:inline distT="0" distB="0" distL="0" distR="0" wp14:anchorId="57655435" wp14:editId="2D04A99D">
            <wp:extent cx="1914781" cy="2324100"/>
            <wp:effectExtent l="0" t="0" r="9525"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4"/>
                    <a:stretch>
                      <a:fillRect/>
                    </a:stretch>
                  </pic:blipFill>
                  <pic:spPr>
                    <a:xfrm flipH="1">
                      <a:off x="0" y="0"/>
                      <a:ext cx="1917161" cy="2326989"/>
                    </a:xfrm>
                    <a:prstGeom prst="rect">
                      <a:avLst/>
                    </a:prstGeom>
                  </pic:spPr>
                </pic:pic>
              </a:graphicData>
            </a:graphic>
          </wp:inline>
        </w:drawing>
      </w:r>
    </w:p>
    <w:p w14:paraId="56C86C50" w14:textId="708DAB68" w:rsidR="00175899" w:rsidRPr="00732E40" w:rsidRDefault="00732E40" w:rsidP="00732E40">
      <w:pPr>
        <w:pStyle w:val="Caption"/>
        <w:jc w:val="center"/>
        <w:rPr>
          <w:b w:val="0"/>
          <w:lang w:val="en-US"/>
        </w:rPr>
      </w:pPr>
      <w:bookmarkStart w:id="278" w:name="_Toc106834327"/>
      <w:bookmarkStart w:id="279" w:name="_Toc106837305"/>
      <w:r w:rsidRPr="00732E40">
        <w:rPr>
          <w:b w:val="0"/>
        </w:rPr>
        <w:t xml:space="preserve">Gambar 3. </w:t>
      </w:r>
      <w:r w:rsidRPr="00732E40">
        <w:rPr>
          <w:b w:val="0"/>
        </w:rPr>
        <w:fldChar w:fldCharType="begin"/>
      </w:r>
      <w:r w:rsidRPr="00732E40">
        <w:rPr>
          <w:b w:val="0"/>
        </w:rPr>
        <w:instrText xml:space="preserve"> SEQ Gambar_3. \* ARABIC </w:instrText>
      </w:r>
      <w:r w:rsidRPr="00732E40">
        <w:rPr>
          <w:b w:val="0"/>
        </w:rPr>
        <w:fldChar w:fldCharType="separate"/>
      </w:r>
      <w:r w:rsidR="00CE5B8D">
        <w:rPr>
          <w:b w:val="0"/>
          <w:noProof/>
        </w:rPr>
        <w:t>17</w:t>
      </w:r>
      <w:r w:rsidRPr="00732E40">
        <w:rPr>
          <w:b w:val="0"/>
        </w:rPr>
        <w:fldChar w:fldCharType="end"/>
      </w:r>
      <w:r w:rsidRPr="00732E40">
        <w:rPr>
          <w:b w:val="0"/>
          <w:lang w:val="en-US"/>
        </w:rPr>
        <w:t xml:space="preserve">. </w:t>
      </w:r>
      <w:r w:rsidR="00972310" w:rsidRPr="00732E40">
        <w:rPr>
          <w:b w:val="0"/>
          <w:lang w:val="en-US"/>
        </w:rPr>
        <w:t>Bagian Dudukan Motor dan Bearing</w:t>
      </w:r>
      <w:bookmarkEnd w:id="278"/>
      <w:bookmarkEnd w:id="279"/>
    </w:p>
    <w:p w14:paraId="3A7D997B" w14:textId="33F8EE22" w:rsidR="005847C9" w:rsidRDefault="005847C9" w:rsidP="00B351E1">
      <w:pPr>
        <w:pStyle w:val="311"/>
      </w:pPr>
      <w:bookmarkStart w:id="280" w:name="_Toc107363750"/>
      <w:r>
        <w:t>Poros dan Benda uji</w:t>
      </w:r>
      <w:bookmarkEnd w:id="280"/>
    </w:p>
    <w:p w14:paraId="0B46CE95" w14:textId="1440B5CE" w:rsidR="001822F7" w:rsidRDefault="00780640" w:rsidP="00B351E1">
      <w:pPr>
        <w:spacing w:line="480" w:lineRule="auto"/>
        <w:ind w:left="900"/>
        <w:jc w:val="both"/>
        <w:rPr>
          <w:lang w:val="en-US"/>
        </w:rPr>
      </w:pPr>
      <w:r>
        <w:rPr>
          <w:lang w:val="en-US"/>
        </w:rPr>
        <w:t>Bahan</w:t>
      </w:r>
      <w:r>
        <w:rPr>
          <w:lang w:val="en-US"/>
        </w:rPr>
        <w:tab/>
        <w:t>:  Besi poros</w:t>
      </w:r>
      <w:r w:rsidR="001822F7">
        <w:rPr>
          <w:lang w:val="en-US"/>
        </w:rPr>
        <w:t xml:space="preserve"> 70 mm dan Plat 10 mm</w:t>
      </w:r>
    </w:p>
    <w:p w14:paraId="3FDD31A6" w14:textId="78B919D8" w:rsidR="001822F7" w:rsidRDefault="001822F7" w:rsidP="00B351E1">
      <w:pPr>
        <w:spacing w:line="480" w:lineRule="auto"/>
        <w:ind w:left="900"/>
        <w:jc w:val="both"/>
        <w:rPr>
          <w:lang w:val="en-US"/>
        </w:rPr>
      </w:pPr>
      <w:r>
        <w:rPr>
          <w:lang w:val="en-US"/>
        </w:rPr>
        <w:t>Mesin perkakas yang digunakan adalah mesin las, mesin bubut dan mesin bor.</w:t>
      </w:r>
    </w:p>
    <w:p w14:paraId="23C68C3E" w14:textId="77777777" w:rsidR="001822F7" w:rsidRDefault="001822F7" w:rsidP="00B351E1">
      <w:pPr>
        <w:pStyle w:val="ListParagraph"/>
        <w:numPr>
          <w:ilvl w:val="0"/>
          <w:numId w:val="34"/>
        </w:numPr>
        <w:spacing w:line="480" w:lineRule="auto"/>
        <w:jc w:val="both"/>
        <w:rPr>
          <w:lang w:val="en-US"/>
        </w:rPr>
      </w:pPr>
      <w:r>
        <w:rPr>
          <w:lang w:val="en-US"/>
        </w:rPr>
        <w:t>Memperlajari gambar dan memeriksa ukuran benda kerja dengan ukuran material.</w:t>
      </w:r>
    </w:p>
    <w:p w14:paraId="12FEDF52" w14:textId="3494F543" w:rsidR="001822F7" w:rsidRDefault="001822F7" w:rsidP="00B351E1">
      <w:pPr>
        <w:pStyle w:val="ListParagraph"/>
        <w:numPr>
          <w:ilvl w:val="0"/>
          <w:numId w:val="34"/>
        </w:numPr>
        <w:spacing w:line="480" w:lineRule="auto"/>
        <w:jc w:val="both"/>
        <w:rPr>
          <w:lang w:val="en-US"/>
        </w:rPr>
      </w:pPr>
      <w:r>
        <w:rPr>
          <w:lang w:val="en-US"/>
        </w:rPr>
        <w:t xml:space="preserve">Mengukur </w:t>
      </w:r>
      <w:r w:rsidR="00EA6096">
        <w:rPr>
          <w:lang w:val="en-US"/>
        </w:rPr>
        <w:t>benda uji yang akan di potong dan di lubangi</w:t>
      </w:r>
    </w:p>
    <w:p w14:paraId="56CA1A7D" w14:textId="17C439FA" w:rsidR="001822F7" w:rsidRDefault="001822F7" w:rsidP="00B351E1">
      <w:pPr>
        <w:pStyle w:val="ListParagraph"/>
        <w:numPr>
          <w:ilvl w:val="0"/>
          <w:numId w:val="34"/>
        </w:numPr>
        <w:spacing w:line="480" w:lineRule="auto"/>
        <w:jc w:val="both"/>
        <w:rPr>
          <w:lang w:val="en-US"/>
        </w:rPr>
      </w:pPr>
      <w:r>
        <w:rPr>
          <w:lang w:val="en-US"/>
        </w:rPr>
        <w:t xml:space="preserve">Mempersiapakan </w:t>
      </w:r>
      <w:r w:rsidR="00EA6096">
        <w:rPr>
          <w:lang w:val="en-US"/>
        </w:rPr>
        <w:t>las potong dan mesin bor</w:t>
      </w:r>
    </w:p>
    <w:p w14:paraId="2267151D" w14:textId="09423A92" w:rsidR="001822F7" w:rsidRDefault="001822F7" w:rsidP="00B351E1">
      <w:pPr>
        <w:pStyle w:val="ListParagraph"/>
        <w:numPr>
          <w:ilvl w:val="0"/>
          <w:numId w:val="34"/>
        </w:numPr>
        <w:spacing w:line="480" w:lineRule="auto"/>
        <w:jc w:val="both"/>
        <w:rPr>
          <w:lang w:val="en-US"/>
        </w:rPr>
      </w:pPr>
      <w:r>
        <w:rPr>
          <w:lang w:val="en-US"/>
        </w:rPr>
        <w:t xml:space="preserve">Lakukan </w:t>
      </w:r>
      <w:r w:rsidR="00EA6096">
        <w:rPr>
          <w:lang w:val="en-US"/>
        </w:rPr>
        <w:t>pemotongan dan pengeboran</w:t>
      </w:r>
      <w:r>
        <w:rPr>
          <w:lang w:val="en-US"/>
        </w:rPr>
        <w:t xml:space="preserve"> sesuai ukuran yang telah ditentukan.</w:t>
      </w:r>
    </w:p>
    <w:p w14:paraId="67A1BBFF" w14:textId="0F2BA4A7" w:rsidR="001822F7" w:rsidRDefault="001822F7" w:rsidP="00B351E1">
      <w:pPr>
        <w:pStyle w:val="ListParagraph"/>
        <w:numPr>
          <w:ilvl w:val="0"/>
          <w:numId w:val="34"/>
        </w:numPr>
        <w:spacing w:line="480" w:lineRule="auto"/>
        <w:jc w:val="both"/>
        <w:rPr>
          <w:lang w:val="en-US"/>
        </w:rPr>
      </w:pPr>
      <w:r>
        <w:rPr>
          <w:lang w:val="en-US"/>
        </w:rPr>
        <w:t xml:space="preserve">Melakukan pengelasan </w:t>
      </w:r>
      <w:r w:rsidR="00780640">
        <w:rPr>
          <w:lang w:val="en-US"/>
        </w:rPr>
        <w:t>dengan poros</w:t>
      </w:r>
      <w:r w:rsidR="00EA6096">
        <w:rPr>
          <w:lang w:val="en-US"/>
        </w:rPr>
        <w:t xml:space="preserve"> sesuai desain.</w:t>
      </w:r>
    </w:p>
    <w:p w14:paraId="42B603E6" w14:textId="1EAE1EA9" w:rsidR="001822F7" w:rsidRDefault="00EA6096" w:rsidP="00B351E1">
      <w:pPr>
        <w:pStyle w:val="ListParagraph"/>
        <w:numPr>
          <w:ilvl w:val="0"/>
          <w:numId w:val="34"/>
        </w:numPr>
        <w:spacing w:line="480" w:lineRule="auto"/>
        <w:jc w:val="both"/>
        <w:rPr>
          <w:lang w:val="en-US"/>
        </w:rPr>
      </w:pPr>
      <w:r>
        <w:rPr>
          <w:lang w:val="en-US"/>
        </w:rPr>
        <w:t>Melakukan pembubutan sesuai desain.</w:t>
      </w:r>
    </w:p>
    <w:p w14:paraId="18DAEDC6" w14:textId="1E56E4BD" w:rsidR="00EA6096" w:rsidRDefault="00EA6096" w:rsidP="00972310">
      <w:pPr>
        <w:pStyle w:val="ListParagraph"/>
        <w:spacing w:line="480" w:lineRule="auto"/>
        <w:ind w:left="1620"/>
        <w:jc w:val="center"/>
        <w:rPr>
          <w:lang w:val="en-US"/>
        </w:rPr>
      </w:pPr>
      <w:r w:rsidRPr="00EA6096">
        <w:rPr>
          <w:noProof/>
          <w:lang w:val="en-US"/>
        </w:rPr>
        <w:drawing>
          <wp:inline distT="0" distB="0" distL="0" distR="0" wp14:anchorId="4677AA3F" wp14:editId="0A22E260">
            <wp:extent cx="2873829" cy="2446316"/>
            <wp:effectExtent l="0" t="0" r="3175"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5"/>
                    <a:stretch>
                      <a:fillRect/>
                    </a:stretch>
                  </pic:blipFill>
                  <pic:spPr>
                    <a:xfrm>
                      <a:off x="0" y="0"/>
                      <a:ext cx="2913683" cy="2480241"/>
                    </a:xfrm>
                    <a:prstGeom prst="rect">
                      <a:avLst/>
                    </a:prstGeom>
                  </pic:spPr>
                </pic:pic>
              </a:graphicData>
            </a:graphic>
          </wp:inline>
        </w:drawing>
      </w:r>
    </w:p>
    <w:p w14:paraId="72046F2B" w14:textId="37DCEAEB" w:rsidR="00972310" w:rsidRPr="004F5B7B" w:rsidRDefault="004F5B7B" w:rsidP="004F5B7B">
      <w:pPr>
        <w:pStyle w:val="Caption"/>
        <w:jc w:val="center"/>
        <w:rPr>
          <w:b w:val="0"/>
          <w:i/>
          <w:lang w:val="en-US"/>
        </w:rPr>
      </w:pPr>
      <w:bookmarkStart w:id="281" w:name="_Toc106834328"/>
      <w:bookmarkStart w:id="282" w:name="_Toc106837306"/>
      <w:r w:rsidRPr="004F5B7B">
        <w:rPr>
          <w:b w:val="0"/>
        </w:rPr>
        <w:t xml:space="preserve">Gambar 3. </w:t>
      </w:r>
      <w:r w:rsidRPr="004F5B7B">
        <w:rPr>
          <w:b w:val="0"/>
        </w:rPr>
        <w:fldChar w:fldCharType="begin"/>
      </w:r>
      <w:r w:rsidRPr="004F5B7B">
        <w:rPr>
          <w:b w:val="0"/>
        </w:rPr>
        <w:instrText xml:space="preserve"> SEQ Gambar_3. \* ARABIC </w:instrText>
      </w:r>
      <w:r w:rsidRPr="004F5B7B">
        <w:rPr>
          <w:b w:val="0"/>
        </w:rPr>
        <w:fldChar w:fldCharType="separate"/>
      </w:r>
      <w:r w:rsidR="00CE5B8D">
        <w:rPr>
          <w:b w:val="0"/>
          <w:noProof/>
        </w:rPr>
        <w:t>18</w:t>
      </w:r>
      <w:r w:rsidRPr="004F5B7B">
        <w:rPr>
          <w:b w:val="0"/>
        </w:rPr>
        <w:fldChar w:fldCharType="end"/>
      </w:r>
      <w:r w:rsidRPr="004F5B7B">
        <w:rPr>
          <w:b w:val="0"/>
          <w:lang w:val="en-US"/>
        </w:rPr>
        <w:t xml:space="preserve">. </w:t>
      </w:r>
      <w:r w:rsidR="00972310" w:rsidRPr="004F5B7B">
        <w:rPr>
          <w:b w:val="0"/>
          <w:lang w:val="en-US"/>
        </w:rPr>
        <w:t xml:space="preserve">Komponen Benda Uji Berupa </w:t>
      </w:r>
      <w:r w:rsidR="00972310" w:rsidRPr="004F5B7B">
        <w:rPr>
          <w:b w:val="0"/>
          <w:i/>
          <w:lang w:val="en-US"/>
        </w:rPr>
        <w:t>Disk</w:t>
      </w:r>
      <w:bookmarkEnd w:id="281"/>
      <w:bookmarkEnd w:id="282"/>
    </w:p>
    <w:p w14:paraId="0691DC8A" w14:textId="3E9A35F8" w:rsidR="00AA41A2" w:rsidRDefault="00AA41A2" w:rsidP="00972310">
      <w:pPr>
        <w:pStyle w:val="ListParagraph"/>
        <w:spacing w:line="480" w:lineRule="auto"/>
        <w:ind w:left="1620"/>
        <w:jc w:val="center"/>
        <w:rPr>
          <w:lang w:val="en-US"/>
        </w:rPr>
      </w:pPr>
      <w:r w:rsidRPr="00AA41A2">
        <w:rPr>
          <w:noProof/>
          <w:lang w:val="en-US"/>
        </w:rPr>
        <w:drawing>
          <wp:inline distT="0" distB="0" distL="0" distR="0" wp14:anchorId="3D152F0E" wp14:editId="04FB10DE">
            <wp:extent cx="3019425" cy="2037300"/>
            <wp:effectExtent l="0" t="0" r="0" b="127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6"/>
                    <a:stretch>
                      <a:fillRect/>
                    </a:stretch>
                  </pic:blipFill>
                  <pic:spPr>
                    <a:xfrm>
                      <a:off x="0" y="0"/>
                      <a:ext cx="3023088" cy="2039771"/>
                    </a:xfrm>
                    <a:prstGeom prst="rect">
                      <a:avLst/>
                    </a:prstGeom>
                  </pic:spPr>
                </pic:pic>
              </a:graphicData>
            </a:graphic>
          </wp:inline>
        </w:drawing>
      </w:r>
    </w:p>
    <w:p w14:paraId="1F10BCF0" w14:textId="7CCCE042" w:rsidR="00972310" w:rsidRPr="004F5B7B" w:rsidRDefault="004F5B7B" w:rsidP="004F5B7B">
      <w:pPr>
        <w:pStyle w:val="Caption"/>
        <w:jc w:val="center"/>
        <w:rPr>
          <w:b w:val="0"/>
          <w:lang w:val="en-US"/>
        </w:rPr>
      </w:pPr>
      <w:bookmarkStart w:id="283" w:name="_Toc106834329"/>
      <w:bookmarkStart w:id="284" w:name="_Toc106837307"/>
      <w:r w:rsidRPr="004F5B7B">
        <w:rPr>
          <w:b w:val="0"/>
        </w:rPr>
        <w:t xml:space="preserve">Gambar 3. </w:t>
      </w:r>
      <w:r w:rsidRPr="004F5B7B">
        <w:rPr>
          <w:b w:val="0"/>
        </w:rPr>
        <w:fldChar w:fldCharType="begin"/>
      </w:r>
      <w:r w:rsidRPr="004F5B7B">
        <w:rPr>
          <w:b w:val="0"/>
        </w:rPr>
        <w:instrText xml:space="preserve"> SEQ Gambar_3. \* ARABIC </w:instrText>
      </w:r>
      <w:r w:rsidRPr="004F5B7B">
        <w:rPr>
          <w:b w:val="0"/>
        </w:rPr>
        <w:fldChar w:fldCharType="separate"/>
      </w:r>
      <w:r w:rsidR="00CE5B8D">
        <w:rPr>
          <w:b w:val="0"/>
          <w:noProof/>
        </w:rPr>
        <w:t>19</w:t>
      </w:r>
      <w:r w:rsidRPr="004F5B7B">
        <w:rPr>
          <w:b w:val="0"/>
        </w:rPr>
        <w:fldChar w:fldCharType="end"/>
      </w:r>
      <w:r w:rsidRPr="004F5B7B">
        <w:rPr>
          <w:b w:val="0"/>
          <w:lang w:val="en-US"/>
        </w:rPr>
        <w:t xml:space="preserve">. </w:t>
      </w:r>
      <w:r w:rsidR="00972310" w:rsidRPr="004F5B7B">
        <w:rPr>
          <w:b w:val="0"/>
          <w:lang w:val="en-US"/>
        </w:rPr>
        <w:t>Komponen Benda Uji dan Poros</w:t>
      </w:r>
      <w:bookmarkEnd w:id="283"/>
      <w:bookmarkEnd w:id="284"/>
    </w:p>
    <w:p w14:paraId="6FD4621E" w14:textId="77777777" w:rsidR="001822F7" w:rsidRDefault="001822F7" w:rsidP="00B351E1">
      <w:pPr>
        <w:spacing w:line="480" w:lineRule="auto"/>
        <w:ind w:left="1440"/>
        <w:jc w:val="both"/>
      </w:pPr>
    </w:p>
    <w:p w14:paraId="5948DB8A" w14:textId="16A83EB2" w:rsidR="00893CDC" w:rsidRDefault="00C95234" w:rsidP="00B351E1">
      <w:pPr>
        <w:pStyle w:val="31"/>
      </w:pPr>
      <w:bookmarkStart w:id="285" w:name="_Toc107363751"/>
      <w:r>
        <w:t>Proses Perakitan</w:t>
      </w:r>
      <w:bookmarkEnd w:id="285"/>
    </w:p>
    <w:p w14:paraId="6E3E5966" w14:textId="77777777" w:rsidR="00AA41A2" w:rsidRDefault="00AA41A2" w:rsidP="00B351E1">
      <w:pPr>
        <w:spacing w:line="480" w:lineRule="auto"/>
        <w:ind w:left="360" w:firstLine="360"/>
        <w:jc w:val="both"/>
        <w:rPr>
          <w:lang w:val="en-US"/>
        </w:rPr>
      </w:pPr>
      <w:r>
        <w:rPr>
          <w:lang w:val="en-US"/>
        </w:rPr>
        <w:t>Proses perakitan adalah penggabungan bagian - bagian komponen – komponen yang satu dengan yang lainyan menjadi bagian yang utuh dan siap diperasikan, untuk menghasilakan suatu rakitan yang utuh, perlu pengecekan terhadap tiap – tiap bagian meliputi ukuran, toleransi, letak dan kekasaran permukaan, untuk mempermudah proses perakian dapat menggunakan alat bantu perakitan. Urutan perakitan didasarkan pada kemudahan perakitan sera aspek fungsoinal dari komponen.</w:t>
      </w:r>
    </w:p>
    <w:p w14:paraId="68F8836E" w14:textId="12FE7EDC" w:rsidR="00AA41A2" w:rsidRDefault="00AA41A2" w:rsidP="00B351E1">
      <w:pPr>
        <w:spacing w:line="480" w:lineRule="auto"/>
        <w:ind w:left="360"/>
        <w:jc w:val="both"/>
        <w:rPr>
          <w:lang w:val="en-US"/>
        </w:rPr>
      </w:pPr>
      <w:r>
        <w:rPr>
          <w:lang w:val="en-US"/>
        </w:rPr>
        <w:t>Hal yang perlu diperhatikan dalam perakitan sebagai berikut:</w:t>
      </w:r>
    </w:p>
    <w:p w14:paraId="20D70A06" w14:textId="77777777" w:rsidR="00AA41A2" w:rsidRDefault="00AA41A2" w:rsidP="00B351E1">
      <w:pPr>
        <w:pStyle w:val="ListParagraph"/>
        <w:numPr>
          <w:ilvl w:val="0"/>
          <w:numId w:val="35"/>
        </w:numPr>
        <w:spacing w:line="480" w:lineRule="auto"/>
        <w:ind w:left="1620"/>
        <w:jc w:val="both"/>
        <w:rPr>
          <w:lang w:val="en-US"/>
        </w:rPr>
      </w:pPr>
      <w:r>
        <w:rPr>
          <w:lang w:val="en-US"/>
        </w:rPr>
        <w:t>Seluruh komponen mesin harus telah selseai deikerjakan sesuai dengan spesifikasi.</w:t>
      </w:r>
    </w:p>
    <w:p w14:paraId="74A853B4" w14:textId="77777777" w:rsidR="00AA41A2" w:rsidRDefault="00AA41A2" w:rsidP="00B351E1">
      <w:pPr>
        <w:pStyle w:val="ListParagraph"/>
        <w:numPr>
          <w:ilvl w:val="0"/>
          <w:numId w:val="35"/>
        </w:numPr>
        <w:spacing w:line="480" w:lineRule="auto"/>
        <w:ind w:left="1620"/>
        <w:jc w:val="both"/>
        <w:rPr>
          <w:lang w:val="en-US"/>
        </w:rPr>
      </w:pPr>
      <w:r>
        <w:rPr>
          <w:lang w:val="en-US"/>
        </w:rPr>
        <w:t>Mengetahui cara perakitan masing-masing komponen.</w:t>
      </w:r>
    </w:p>
    <w:p w14:paraId="78A02430" w14:textId="79143F58" w:rsidR="00AA41A2" w:rsidRDefault="00AA41A2" w:rsidP="00B351E1">
      <w:pPr>
        <w:pStyle w:val="ListParagraph"/>
        <w:numPr>
          <w:ilvl w:val="0"/>
          <w:numId w:val="35"/>
        </w:numPr>
        <w:spacing w:line="480" w:lineRule="auto"/>
        <w:ind w:left="1620"/>
        <w:jc w:val="both"/>
        <w:rPr>
          <w:lang w:val="en-US"/>
        </w:rPr>
      </w:pPr>
      <w:r>
        <w:rPr>
          <w:lang w:val="en-US"/>
        </w:rPr>
        <w:t>Mengetahui pertimbangan fungsi, posisi, metode dan perawatan</w:t>
      </w:r>
    </w:p>
    <w:p w14:paraId="4F79F5A6" w14:textId="1AD54BBE" w:rsidR="00AA41A2" w:rsidRPr="00AA41A2" w:rsidRDefault="00AA41A2" w:rsidP="00B351E1">
      <w:pPr>
        <w:pStyle w:val="ListParagraph"/>
        <w:numPr>
          <w:ilvl w:val="0"/>
          <w:numId w:val="35"/>
        </w:numPr>
        <w:spacing w:line="480" w:lineRule="auto"/>
        <w:ind w:left="1620"/>
        <w:jc w:val="both"/>
        <w:rPr>
          <w:lang w:val="en-US"/>
        </w:rPr>
      </w:pPr>
      <w:r>
        <w:rPr>
          <w:lang w:val="en-US"/>
        </w:rPr>
        <w:t>Tersedia alat bantu perakitan yang memadai.</w:t>
      </w:r>
    </w:p>
    <w:p w14:paraId="7B4117A8" w14:textId="2EC2C91A" w:rsidR="00C95234" w:rsidRDefault="00C95234" w:rsidP="00B351E1">
      <w:pPr>
        <w:pStyle w:val="311"/>
      </w:pPr>
      <w:bookmarkStart w:id="286" w:name="_Toc107363752"/>
      <w:r>
        <w:t>Langkah Perakitan</w:t>
      </w:r>
      <w:bookmarkEnd w:id="286"/>
    </w:p>
    <w:p w14:paraId="554F626B" w14:textId="4FE2EECD" w:rsidR="00AA41A2" w:rsidRDefault="00AA41A2" w:rsidP="00B351E1">
      <w:pPr>
        <w:pStyle w:val="ListParagraph"/>
        <w:numPr>
          <w:ilvl w:val="0"/>
          <w:numId w:val="36"/>
        </w:numPr>
        <w:spacing w:line="480" w:lineRule="auto"/>
        <w:jc w:val="both"/>
        <w:rPr>
          <w:lang w:val="en-US"/>
        </w:rPr>
      </w:pPr>
      <w:r>
        <w:rPr>
          <w:lang w:val="en-US"/>
        </w:rPr>
        <w:t>Mempersiapkan keseluruhan unit bahan yang akan di rakit</w:t>
      </w:r>
      <w:r w:rsidR="00E95A60">
        <w:rPr>
          <w:lang w:val="en-US"/>
        </w:rPr>
        <w:t>, yaitu motor, benda uji, shaft, bearing, kopling serta inverter</w:t>
      </w:r>
    </w:p>
    <w:p w14:paraId="00FEA146" w14:textId="3D24FC14" w:rsidR="00AA41A2" w:rsidRDefault="00E561D3" w:rsidP="00B351E1">
      <w:pPr>
        <w:pStyle w:val="ListParagraph"/>
        <w:numPr>
          <w:ilvl w:val="0"/>
          <w:numId w:val="36"/>
        </w:numPr>
        <w:spacing w:line="480" w:lineRule="auto"/>
        <w:jc w:val="both"/>
        <w:rPr>
          <w:lang w:val="en-US"/>
        </w:rPr>
      </w:pPr>
      <w:r>
        <w:rPr>
          <w:lang w:val="en-US"/>
        </w:rPr>
        <w:t>Memasang bearing pada shaft beserta benda uji .</w:t>
      </w:r>
    </w:p>
    <w:p w14:paraId="4EE761BB" w14:textId="60A8C038" w:rsidR="00E561D3" w:rsidRDefault="00E561D3" w:rsidP="00B351E1">
      <w:pPr>
        <w:pStyle w:val="ListParagraph"/>
        <w:numPr>
          <w:ilvl w:val="0"/>
          <w:numId w:val="36"/>
        </w:numPr>
        <w:spacing w:line="480" w:lineRule="auto"/>
        <w:jc w:val="both"/>
        <w:rPr>
          <w:lang w:val="en-US"/>
        </w:rPr>
      </w:pPr>
      <w:r>
        <w:rPr>
          <w:lang w:val="en-US"/>
        </w:rPr>
        <w:t>Rangkai bearing dan shaft pada frame bearing</w:t>
      </w:r>
      <w:r w:rsidR="00E95A60">
        <w:rPr>
          <w:lang w:val="en-US"/>
        </w:rPr>
        <w:t>, bearing dipasamg pada frame menggunakan mur dan baut.</w:t>
      </w:r>
    </w:p>
    <w:p w14:paraId="7FB1F574" w14:textId="758AE70A" w:rsidR="00E561D3" w:rsidRDefault="00E561D3" w:rsidP="00B351E1">
      <w:pPr>
        <w:pStyle w:val="ListParagraph"/>
        <w:numPr>
          <w:ilvl w:val="0"/>
          <w:numId w:val="36"/>
        </w:numPr>
        <w:spacing w:line="480" w:lineRule="auto"/>
        <w:jc w:val="both"/>
        <w:rPr>
          <w:lang w:val="en-US"/>
        </w:rPr>
      </w:pPr>
      <w:r>
        <w:rPr>
          <w:lang w:val="en-US"/>
        </w:rPr>
        <w:t>Pasang motor dan kopling , kemudian rangkai dengan shaft dan lakukan penyesuaian agar tidak terjadi mis</w:t>
      </w:r>
      <w:r w:rsidR="00E95A60">
        <w:rPr>
          <w:lang w:val="en-US"/>
        </w:rPr>
        <w:t>s-</w:t>
      </w:r>
      <w:r>
        <w:rPr>
          <w:lang w:val="en-US"/>
        </w:rPr>
        <w:t>alignment.</w:t>
      </w:r>
    </w:p>
    <w:p w14:paraId="374A0285" w14:textId="179A6DA3" w:rsidR="00E561D3" w:rsidRPr="00330759" w:rsidRDefault="00E561D3" w:rsidP="00E561D3">
      <w:pPr>
        <w:pStyle w:val="ListParagraph"/>
        <w:numPr>
          <w:ilvl w:val="0"/>
          <w:numId w:val="36"/>
        </w:numPr>
        <w:spacing w:line="480" w:lineRule="auto"/>
        <w:jc w:val="both"/>
        <w:rPr>
          <w:lang w:val="en-US"/>
        </w:rPr>
      </w:pPr>
      <w:r>
        <w:rPr>
          <w:lang w:val="en-US"/>
        </w:rPr>
        <w:t xml:space="preserve">Kemudian pasang instalasi kabel beserta inverter pada motor listrik. </w:t>
      </w:r>
    </w:p>
    <w:p w14:paraId="59B43FBA" w14:textId="43D5EDAA" w:rsidR="007200A8" w:rsidRDefault="00876479">
      <w:pPr>
        <w:pStyle w:val="31"/>
      </w:pPr>
      <w:bookmarkStart w:id="287" w:name="_Toc107363753"/>
      <w:bookmarkStart w:id="288" w:name="_Toc97335769"/>
      <w:bookmarkStart w:id="289" w:name="_Toc100361739"/>
      <w:bookmarkStart w:id="290" w:name="_Toc100361737"/>
      <w:r>
        <w:t>Pemeriksaan Alat</w:t>
      </w:r>
      <w:bookmarkEnd w:id="287"/>
    </w:p>
    <w:p w14:paraId="4F1B091E" w14:textId="55484D20" w:rsidR="00972310" w:rsidRDefault="00972310" w:rsidP="00795AA4">
      <w:pPr>
        <w:spacing w:line="480" w:lineRule="auto"/>
        <w:ind w:left="284" w:firstLine="425"/>
        <w:jc w:val="both"/>
        <w:rPr>
          <w:lang w:val="en-US"/>
        </w:rPr>
      </w:pPr>
      <w:r>
        <w:rPr>
          <w:lang w:val="en-US"/>
        </w:rPr>
        <w:t xml:space="preserve"> </w:t>
      </w:r>
      <w:r w:rsidR="00B2419F">
        <w:rPr>
          <w:lang w:val="en-US"/>
        </w:rPr>
        <w:t xml:space="preserve">Setelah dilakukan fabrikasi dan perakitan. </w:t>
      </w:r>
      <w:r w:rsidR="0046752A">
        <w:rPr>
          <w:lang w:val="en-US"/>
        </w:rPr>
        <w:t xml:space="preserve">Tahapan selanjutnya dalam rancang bangun alat ini yaitu pemeriksaan. </w:t>
      </w:r>
      <w:r w:rsidR="000C2A7B">
        <w:rPr>
          <w:lang w:val="en-US"/>
        </w:rPr>
        <w:t>Kegiatan tersebut bertujuan untuk memastikan kondisi alat tersebut dalam keadaan normal dan dapat beroperasi dengan aman.</w:t>
      </w:r>
      <w:r w:rsidR="001F41BD">
        <w:rPr>
          <w:lang w:val="en-US"/>
        </w:rPr>
        <w:t xml:space="preserve"> Pemeriksaan alat yang dilakukan meliputi : </w:t>
      </w:r>
    </w:p>
    <w:p w14:paraId="255217D6" w14:textId="341F17D8" w:rsidR="001F41BD" w:rsidRPr="001F41BD" w:rsidRDefault="001F41BD" w:rsidP="001F41BD">
      <w:pPr>
        <w:pStyle w:val="ListParagraph"/>
        <w:numPr>
          <w:ilvl w:val="0"/>
          <w:numId w:val="44"/>
        </w:numPr>
        <w:spacing w:after="160" w:line="480" w:lineRule="auto"/>
        <w:ind w:left="567" w:hanging="283"/>
        <w:jc w:val="both"/>
      </w:pPr>
      <w:r>
        <w:t xml:space="preserve">Pemeriksaan fisik </w:t>
      </w:r>
    </w:p>
    <w:p w14:paraId="02B484FB" w14:textId="5CA8057E" w:rsidR="001F41BD" w:rsidRDefault="001F41BD" w:rsidP="00585329">
      <w:pPr>
        <w:pStyle w:val="ListParagraph"/>
        <w:spacing w:after="160" w:line="480" w:lineRule="auto"/>
        <w:ind w:left="284" w:firstLine="283"/>
        <w:jc w:val="both"/>
        <w:rPr>
          <w:lang w:val="en-US"/>
        </w:rPr>
      </w:pPr>
      <w:r>
        <w:rPr>
          <w:lang w:val="en-US"/>
        </w:rPr>
        <w:t xml:space="preserve">Melakukan pengecekan </w:t>
      </w:r>
      <w:r w:rsidR="00585329">
        <w:rPr>
          <w:lang w:val="en-US"/>
        </w:rPr>
        <w:t>secara keseluruhan apakah terdapat</w:t>
      </w:r>
      <w:r>
        <w:t xml:space="preserve"> kerusakan seperti terdapat lubang, retakan ataupun keropos akibat proses fabrikasi</w:t>
      </w:r>
      <w:r w:rsidRPr="001F41BD">
        <w:rPr>
          <w:lang w:val="en-US"/>
        </w:rPr>
        <w:t>/pengelasan.</w:t>
      </w:r>
      <w:r w:rsidR="00B2419F">
        <w:rPr>
          <w:lang w:val="en-US"/>
        </w:rPr>
        <w:t xml:space="preserve"> Selain itu juga dilakukan pengecekan pada baut kopling dan bantalan.</w:t>
      </w:r>
      <w:r w:rsidR="0068030C">
        <w:rPr>
          <w:lang w:val="en-US"/>
        </w:rPr>
        <w:t xml:space="preserve"> </w:t>
      </w:r>
    </w:p>
    <w:p w14:paraId="34E7A69D" w14:textId="5DEEF6B5" w:rsidR="0068030C" w:rsidRDefault="0068030C" w:rsidP="00585329">
      <w:pPr>
        <w:pStyle w:val="ListParagraph"/>
        <w:spacing w:after="160" w:line="480" w:lineRule="auto"/>
        <w:ind w:left="284" w:firstLine="283"/>
        <w:jc w:val="both"/>
      </w:pPr>
      <w:r>
        <w:rPr>
          <w:lang w:val="en-US"/>
        </w:rPr>
        <w:t>Hasil dari pengecekan ini, tidak ditemukan adanya cacat fabrikasi , dan kondisi banut kopling dan bantalan sudah di kencangkan.</w:t>
      </w:r>
    </w:p>
    <w:p w14:paraId="245647C7" w14:textId="4CD0219B" w:rsidR="001F41BD" w:rsidRPr="00585329" w:rsidRDefault="001F41BD" w:rsidP="00585329">
      <w:pPr>
        <w:pStyle w:val="ListParagraph"/>
        <w:numPr>
          <w:ilvl w:val="0"/>
          <w:numId w:val="44"/>
        </w:numPr>
        <w:spacing w:after="160" w:line="480" w:lineRule="auto"/>
        <w:ind w:left="567" w:hanging="283"/>
        <w:jc w:val="both"/>
      </w:pPr>
      <w:r>
        <w:t xml:space="preserve">Pemeriksaan </w:t>
      </w:r>
      <w:r w:rsidR="00585329">
        <w:rPr>
          <w:lang w:val="en-US"/>
        </w:rPr>
        <w:t>Instalasi Listrik</w:t>
      </w:r>
    </w:p>
    <w:p w14:paraId="67A62261" w14:textId="6F4225F5" w:rsidR="00585329" w:rsidRDefault="00585329" w:rsidP="00585329">
      <w:pPr>
        <w:pStyle w:val="ListParagraph"/>
        <w:spacing w:after="160" w:line="480" w:lineRule="auto"/>
        <w:ind w:left="284" w:firstLine="283"/>
        <w:jc w:val="both"/>
        <w:rPr>
          <w:lang w:val="en-US"/>
        </w:rPr>
      </w:pPr>
      <w:r>
        <w:rPr>
          <w:lang w:val="en-US"/>
        </w:rPr>
        <w:t xml:space="preserve">Melakukan pengecekan instalasi listrik apakah terdapat kerusakan/instalasi yang tidak aman pada inverter, MCB, motor listrik, dan saklar. </w:t>
      </w:r>
    </w:p>
    <w:p w14:paraId="57B7243C" w14:textId="68586DFD" w:rsidR="0068030C" w:rsidRPr="00585329" w:rsidRDefault="0068030C" w:rsidP="00585329">
      <w:pPr>
        <w:pStyle w:val="ListParagraph"/>
        <w:spacing w:after="160" w:line="480" w:lineRule="auto"/>
        <w:ind w:left="284" w:firstLine="283"/>
        <w:jc w:val="both"/>
      </w:pPr>
      <w:r>
        <w:rPr>
          <w:lang w:val="en-US"/>
        </w:rPr>
        <w:t>Hasil dari pengecekan ini tidak ditemukan adanya kerusakan/instalasi yang tidak aman pada alat balancing.</w:t>
      </w:r>
    </w:p>
    <w:p w14:paraId="59006305" w14:textId="3139616A" w:rsidR="001F41BD" w:rsidRPr="00585329" w:rsidRDefault="00585329" w:rsidP="001F41BD">
      <w:pPr>
        <w:pStyle w:val="ListParagraph"/>
        <w:numPr>
          <w:ilvl w:val="0"/>
          <w:numId w:val="44"/>
        </w:numPr>
        <w:spacing w:after="160" w:line="480" w:lineRule="auto"/>
        <w:ind w:left="567" w:hanging="283"/>
        <w:jc w:val="both"/>
      </w:pPr>
      <w:r>
        <w:rPr>
          <w:lang w:val="en-US"/>
        </w:rPr>
        <w:t>Pemeriksaan trial run</w:t>
      </w:r>
    </w:p>
    <w:p w14:paraId="4EC20587" w14:textId="23807E3F" w:rsidR="00876479" w:rsidRDefault="00585329" w:rsidP="00B2419F">
      <w:pPr>
        <w:pStyle w:val="ListParagraph"/>
        <w:spacing w:after="160" w:line="480" w:lineRule="auto"/>
        <w:ind w:left="284" w:firstLine="283"/>
        <w:jc w:val="both"/>
        <w:rPr>
          <w:lang w:val="en-US"/>
        </w:rPr>
      </w:pPr>
      <w:r>
        <w:rPr>
          <w:lang w:val="en-US"/>
        </w:rPr>
        <w:t>Melakukan trial run, dan pengecekan pada keadaan benda uji saat dilakukan running</w:t>
      </w:r>
      <w:r w:rsidR="00B2419F">
        <w:rPr>
          <w:lang w:val="en-US"/>
        </w:rPr>
        <w:t>. Dengan meninjau secara visual kondisi benda uji saat dijalankan dalam beberapa kecepatan putar.</w:t>
      </w:r>
    </w:p>
    <w:p w14:paraId="1377E99E" w14:textId="7478D817" w:rsidR="0068030C" w:rsidRPr="00B2419F" w:rsidRDefault="0068030C" w:rsidP="00B2419F">
      <w:pPr>
        <w:pStyle w:val="ListParagraph"/>
        <w:spacing w:after="160" w:line="480" w:lineRule="auto"/>
        <w:ind w:left="284" w:firstLine="283"/>
        <w:jc w:val="both"/>
      </w:pPr>
      <w:r>
        <w:rPr>
          <w:lang w:val="en-US"/>
        </w:rPr>
        <w:t>Hasil pada pengecekan ini, mesin menimbulkan getaran , namun setelah diukur masih dalam batas toleransi aman. Untuk kondisi benda uji,  sudah terpasang dengan kencang, tidak ada indikasi kelonggaran pada benda uji.</w:t>
      </w:r>
    </w:p>
    <w:p w14:paraId="49CCCE45" w14:textId="068581EF" w:rsidR="00415436" w:rsidRDefault="000A17BE" w:rsidP="00415436">
      <w:pPr>
        <w:pStyle w:val="31"/>
      </w:pPr>
      <w:bookmarkStart w:id="291" w:name="_Toc107363754"/>
      <w:bookmarkStart w:id="292" w:name="_Hlk106328443"/>
      <w:bookmarkEnd w:id="288"/>
      <w:bookmarkEnd w:id="289"/>
      <w:r>
        <w:t>Hasil Alat Uji Balancing Dinamis</w:t>
      </w:r>
    </w:p>
    <w:p w14:paraId="11BBB83B" w14:textId="30211711" w:rsidR="005E3C9C" w:rsidRDefault="00415436" w:rsidP="005E3C9C">
      <w:pPr>
        <w:spacing w:line="480" w:lineRule="auto"/>
        <w:ind w:firstLine="360"/>
        <w:jc w:val="both"/>
        <w:rPr>
          <w:lang w:val="en-US"/>
        </w:rPr>
      </w:pPr>
      <w:r>
        <w:rPr>
          <w:lang w:val="en-US"/>
        </w:rPr>
        <w:t xml:space="preserve">Berikut merupakan hasil pembuatan alat uji balancing dinamis </w:t>
      </w:r>
      <w:r w:rsidR="005E3C9C">
        <w:rPr>
          <w:lang w:val="en-US"/>
        </w:rPr>
        <w:t>. Alat uji balancing dinamis yang dirancang memiliki dimensi panjang 110 cm dan lebar 60 cm ,menggunakan penggerak motor listrik berdaya 1 hp dengan putaran maksimal yang dapat di jalankan adalah 1485 RPM.</w:t>
      </w:r>
    </w:p>
    <w:p w14:paraId="4AD65DB4" w14:textId="69976933" w:rsidR="00415436" w:rsidRPr="00415436" w:rsidRDefault="00415436" w:rsidP="00415436">
      <w:pPr>
        <w:rPr>
          <w:lang w:val="en-US"/>
        </w:rPr>
      </w:pPr>
    </w:p>
    <w:p w14:paraId="395B2CD9" w14:textId="65BE1F8A" w:rsidR="00B2419F" w:rsidRPr="00B2419F" w:rsidRDefault="00B2419F" w:rsidP="00B2419F">
      <w:pPr>
        <w:pStyle w:val="ListParagraph"/>
        <w:ind w:left="360"/>
        <w:jc w:val="center"/>
        <w:rPr>
          <w:lang w:val="en-US"/>
        </w:rPr>
      </w:pPr>
      <w:r>
        <w:rPr>
          <w:noProof/>
          <w:lang w:val="en-US"/>
        </w:rPr>
        <w:drawing>
          <wp:inline distT="0" distB="0" distL="0" distR="0" wp14:anchorId="613D1A73" wp14:editId="56364691">
            <wp:extent cx="4182654" cy="2352675"/>
            <wp:effectExtent l="0" t="0" r="889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hatsApp Image 2022-06-09 at 2.32.44 AM.jpeg"/>
                    <pic:cNvPicPr/>
                  </pic:nvPicPr>
                  <pic:blipFill>
                    <a:blip r:embed="rId67" cstate="print">
                      <a:extLst>
                        <a:ext uri="{28A0092B-C50C-407E-A947-70E740481C1C}">
                          <a14:useLocalDpi xmlns:a14="http://schemas.microsoft.com/office/drawing/2010/main" val="0"/>
                        </a:ext>
                      </a:extLst>
                    </a:blip>
                    <a:stretch>
                      <a:fillRect/>
                    </a:stretch>
                  </pic:blipFill>
                  <pic:spPr>
                    <a:xfrm>
                      <a:off x="0" y="0"/>
                      <a:ext cx="4199408" cy="2362099"/>
                    </a:xfrm>
                    <a:prstGeom prst="rect">
                      <a:avLst/>
                    </a:prstGeom>
                  </pic:spPr>
                </pic:pic>
              </a:graphicData>
            </a:graphic>
          </wp:inline>
        </w:drawing>
      </w:r>
    </w:p>
    <w:p w14:paraId="091AB31C" w14:textId="007EA359" w:rsidR="00B2419F" w:rsidRPr="005E3C9C" w:rsidRDefault="00B2419F" w:rsidP="005E3C9C">
      <w:pPr>
        <w:pStyle w:val="Caption"/>
        <w:ind w:left="360"/>
        <w:jc w:val="center"/>
        <w:rPr>
          <w:b w:val="0"/>
          <w:lang w:val="en-US"/>
        </w:rPr>
      </w:pPr>
      <w:bookmarkStart w:id="293" w:name="_Toc106834330"/>
      <w:bookmarkStart w:id="294" w:name="_Toc106837308"/>
      <w:r w:rsidRPr="004F5B7B">
        <w:rPr>
          <w:b w:val="0"/>
        </w:rPr>
        <w:t xml:space="preserve">Gambar 3. </w:t>
      </w:r>
      <w:r w:rsidRPr="004F5B7B">
        <w:rPr>
          <w:b w:val="0"/>
        </w:rPr>
        <w:fldChar w:fldCharType="begin"/>
      </w:r>
      <w:r w:rsidRPr="004F5B7B">
        <w:rPr>
          <w:b w:val="0"/>
        </w:rPr>
        <w:instrText xml:space="preserve"> SEQ Gambar_3. \* ARABIC </w:instrText>
      </w:r>
      <w:r w:rsidRPr="004F5B7B">
        <w:rPr>
          <w:b w:val="0"/>
        </w:rPr>
        <w:fldChar w:fldCharType="separate"/>
      </w:r>
      <w:r>
        <w:rPr>
          <w:b w:val="0"/>
          <w:noProof/>
        </w:rPr>
        <w:t>20</w:t>
      </w:r>
      <w:r w:rsidRPr="004F5B7B">
        <w:rPr>
          <w:b w:val="0"/>
        </w:rPr>
        <w:fldChar w:fldCharType="end"/>
      </w:r>
      <w:r w:rsidRPr="004F5B7B">
        <w:rPr>
          <w:b w:val="0"/>
          <w:lang w:val="en-US"/>
        </w:rPr>
        <w:t xml:space="preserve">. Alat Uji </w:t>
      </w:r>
      <w:r w:rsidRPr="00C67256">
        <w:rPr>
          <w:b w:val="0"/>
          <w:i/>
          <w:lang w:val="en-US"/>
        </w:rPr>
        <w:t>Balancing</w:t>
      </w:r>
      <w:r w:rsidRPr="004F5B7B">
        <w:rPr>
          <w:b w:val="0"/>
          <w:lang w:val="en-US"/>
        </w:rPr>
        <w:t xml:space="preserve"> Dinamis</w:t>
      </w:r>
      <w:bookmarkEnd w:id="293"/>
      <w:bookmarkEnd w:id="294"/>
    </w:p>
    <w:p w14:paraId="20A43ABF" w14:textId="5186BD9F" w:rsidR="00CE15CC" w:rsidRDefault="00CE15CC" w:rsidP="00CE15CC">
      <w:pPr>
        <w:pStyle w:val="31"/>
      </w:pPr>
      <w:r>
        <w:t xml:space="preserve">Prosedur </w:t>
      </w:r>
      <w:r w:rsidRPr="009E5DB6">
        <w:t>Pengujian</w:t>
      </w:r>
      <w:bookmarkEnd w:id="291"/>
      <w:r w:rsidR="005E3C9C">
        <w:t xml:space="preserve"> </w:t>
      </w:r>
    </w:p>
    <w:p w14:paraId="576E7545" w14:textId="745AED0D" w:rsidR="00CE15CC" w:rsidRPr="009001E7" w:rsidRDefault="00C67256" w:rsidP="00CE15CC">
      <w:pPr>
        <w:spacing w:line="480" w:lineRule="auto"/>
        <w:ind w:firstLine="709"/>
        <w:jc w:val="both"/>
        <w:rPr>
          <w:rFonts w:cs="Times New Roman"/>
          <w:lang w:eastAsia="en-GB"/>
        </w:rPr>
      </w:pPr>
      <w:r w:rsidRPr="00C67256">
        <w:rPr>
          <w:rFonts w:cs="Times New Roman"/>
          <w:i/>
          <w:lang w:eastAsia="en-GB"/>
        </w:rPr>
        <w:t>Unbalance</w:t>
      </w:r>
      <w:r w:rsidR="00CE15CC" w:rsidRPr="009E5DB6">
        <w:rPr>
          <w:rFonts w:cs="Times New Roman"/>
          <w:lang w:eastAsia="en-GB"/>
        </w:rPr>
        <w:t xml:space="preserve"> didefinisikan sebagai ketidaksamaan distribusi massa sistem po</w:t>
      </w:r>
      <w:r w:rsidR="00CE15CC">
        <w:rPr>
          <w:rFonts w:cs="Times New Roman"/>
          <w:lang w:eastAsia="en-GB"/>
        </w:rPr>
        <w:t>ros rotor terhadap sumbu putar.</w:t>
      </w:r>
      <w:r w:rsidR="00CE15CC">
        <w:rPr>
          <w:rFonts w:cs="Times New Roman"/>
          <w:lang w:val="en-US" w:eastAsia="en-GB"/>
        </w:rPr>
        <w:t xml:space="preserve"> </w:t>
      </w:r>
      <w:r w:rsidR="00CE15CC" w:rsidRPr="009E5DB6">
        <w:rPr>
          <w:rFonts w:cs="Times New Roman"/>
          <w:lang w:eastAsia="en-GB"/>
        </w:rPr>
        <w:t xml:space="preserve">Pada pengujian </w:t>
      </w:r>
      <w:r w:rsidRPr="00C67256">
        <w:rPr>
          <w:rFonts w:cs="Times New Roman"/>
          <w:i/>
          <w:lang w:val="en-US" w:eastAsia="en-GB"/>
        </w:rPr>
        <w:t>balancing</w:t>
      </w:r>
      <w:r w:rsidR="00CE15CC">
        <w:rPr>
          <w:rFonts w:cs="Times New Roman"/>
          <w:lang w:val="en-US" w:eastAsia="en-GB"/>
        </w:rPr>
        <w:t xml:space="preserve"> dinamis</w:t>
      </w:r>
      <w:r w:rsidR="00CE15CC" w:rsidRPr="009E5DB6">
        <w:rPr>
          <w:rFonts w:cs="Times New Roman"/>
          <w:lang w:eastAsia="en-GB"/>
        </w:rPr>
        <w:t xml:space="preserve">, </w:t>
      </w:r>
      <w:r w:rsidR="00CE15CC" w:rsidRPr="009E5DB6">
        <w:rPr>
          <w:rFonts w:cs="Times New Roman"/>
          <w:lang w:val="en-US" w:eastAsia="en-GB"/>
        </w:rPr>
        <w:t>benda uji</w:t>
      </w:r>
      <w:r w:rsidR="00CE15CC" w:rsidRPr="009E5DB6">
        <w:rPr>
          <w:rFonts w:cs="Times New Roman"/>
          <w:lang w:eastAsia="en-GB"/>
        </w:rPr>
        <w:t xml:space="preserve"> yang akan diuji</w:t>
      </w:r>
      <w:r w:rsidR="00CE15CC" w:rsidRPr="009E5DB6">
        <w:rPr>
          <w:rFonts w:cs="Times New Roman"/>
          <w:lang w:val="en-US" w:eastAsia="en-GB"/>
        </w:rPr>
        <w:t xml:space="preserve"> yaitu 2 buah disk yang diletakkan pada sebuah poros. Pada kondisi ini disk diberi massa </w:t>
      </w:r>
      <w:r w:rsidRPr="00C67256">
        <w:rPr>
          <w:rFonts w:cs="Times New Roman"/>
          <w:i/>
          <w:lang w:val="en-US" w:eastAsia="en-GB"/>
        </w:rPr>
        <w:t>unbalance</w:t>
      </w:r>
      <w:r w:rsidR="00CE15CC" w:rsidRPr="009E5DB6">
        <w:rPr>
          <w:rFonts w:cs="Times New Roman"/>
          <w:lang w:val="en-US" w:eastAsia="en-GB"/>
        </w:rPr>
        <w:t xml:space="preserve"> agar kondisi disk tidak seimbang</w:t>
      </w:r>
      <w:r w:rsidR="00CE15CC">
        <w:rPr>
          <w:rFonts w:cs="Times New Roman"/>
          <w:lang w:val="en-US" w:eastAsia="en-GB"/>
        </w:rPr>
        <w:t xml:space="preserve">. Sehingga dalam pengujian </w:t>
      </w:r>
      <w:r w:rsidRPr="00C67256">
        <w:rPr>
          <w:rFonts w:cs="Times New Roman"/>
          <w:i/>
          <w:lang w:val="en-US" w:eastAsia="en-GB"/>
        </w:rPr>
        <w:t>balancing</w:t>
      </w:r>
      <w:r w:rsidR="00CE15CC">
        <w:rPr>
          <w:rFonts w:cs="Times New Roman"/>
          <w:lang w:val="en-US" w:eastAsia="en-GB"/>
        </w:rPr>
        <w:t xml:space="preserve"> ini terdapat 3 run , yaitu initial run, trial run, dan </w:t>
      </w:r>
      <w:r w:rsidR="00CE15CC" w:rsidRPr="005E3C9C">
        <w:rPr>
          <w:rFonts w:cs="Times New Roman"/>
          <w:i/>
          <w:iCs/>
          <w:lang w:val="en-US" w:eastAsia="en-GB"/>
        </w:rPr>
        <w:t>correction</w:t>
      </w:r>
      <w:r w:rsidR="00CE15CC">
        <w:rPr>
          <w:rFonts w:cs="Times New Roman"/>
          <w:lang w:val="en-US" w:eastAsia="en-GB"/>
        </w:rPr>
        <w:t xml:space="preserve"> run. Langkah-langkah poengujian tersebut adalah ,</w:t>
      </w:r>
      <w:r w:rsidR="00CE15CC" w:rsidRPr="009E5DB6">
        <w:rPr>
          <w:rFonts w:cs="Times New Roman"/>
          <w:lang w:val="en-US" w:eastAsia="en-GB"/>
        </w:rPr>
        <w:t>sebagai berikut :</w:t>
      </w:r>
    </w:p>
    <w:p w14:paraId="4395C7A2" w14:textId="4C83F07E" w:rsidR="00CE15CC" w:rsidRPr="00537C22"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sidRPr="00537C22">
        <w:rPr>
          <w:rFonts w:cs="Times New Roman"/>
          <w:szCs w:val="24"/>
          <w:lang w:val="en-US"/>
        </w:rPr>
        <w:t xml:space="preserve">Pastikan area pengujian dalam keadaan aman untuk dilakukan pengujian atau </w:t>
      </w:r>
      <w:r w:rsidR="00C67256" w:rsidRPr="00C67256">
        <w:rPr>
          <w:rFonts w:cs="Times New Roman"/>
          <w:i/>
          <w:szCs w:val="24"/>
          <w:lang w:val="en-US"/>
        </w:rPr>
        <w:t>balancing</w:t>
      </w:r>
    </w:p>
    <w:p w14:paraId="64187D72" w14:textId="39D27993" w:rsidR="00CE15CC" w:rsidRPr="00CC0465"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sidRPr="009E5DB6">
        <w:rPr>
          <w:rFonts w:cs="Times New Roman"/>
          <w:szCs w:val="24"/>
        </w:rPr>
        <w:t xml:space="preserve">Siapkan </w:t>
      </w:r>
      <w:r w:rsidRPr="009E5DB6">
        <w:rPr>
          <w:rFonts w:cs="Times New Roman"/>
          <w:szCs w:val="24"/>
          <w:lang w:val="en-US"/>
        </w:rPr>
        <w:t xml:space="preserve">alat uji </w:t>
      </w:r>
      <w:r w:rsidR="00C67256" w:rsidRPr="00C67256">
        <w:rPr>
          <w:rFonts w:cs="Times New Roman"/>
          <w:i/>
          <w:szCs w:val="24"/>
          <w:lang w:val="en-US"/>
        </w:rPr>
        <w:t>balancing</w:t>
      </w:r>
      <w:r w:rsidRPr="009E5DB6">
        <w:rPr>
          <w:rFonts w:cs="Times New Roman"/>
          <w:szCs w:val="24"/>
          <w:lang w:val="en-US"/>
        </w:rPr>
        <w:t xml:space="preserve"> dinamis</w:t>
      </w:r>
    </w:p>
    <w:p w14:paraId="1A917853" w14:textId="34845CC8" w:rsidR="00CE15CC" w:rsidRPr="00CC0465"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Pr>
          <w:rFonts w:cs="Times New Roman"/>
          <w:szCs w:val="24"/>
          <w:lang w:val="en-US"/>
        </w:rPr>
        <w:t xml:space="preserve">Siapkan alat vibrometer, timbangan digital, dan tachometer untuk membantu proses </w:t>
      </w:r>
      <w:r w:rsidR="00C67256" w:rsidRPr="00C67256">
        <w:rPr>
          <w:rFonts w:cs="Times New Roman"/>
          <w:i/>
          <w:szCs w:val="24"/>
          <w:lang w:val="en-US"/>
        </w:rPr>
        <w:t>balancing</w:t>
      </w:r>
    </w:p>
    <w:p w14:paraId="59C1CFEF" w14:textId="067182B8" w:rsidR="00CE15CC" w:rsidRPr="00066E34"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Pr>
          <w:rFonts w:cs="Times New Roman"/>
          <w:szCs w:val="24"/>
          <w:lang w:val="en-US"/>
        </w:rPr>
        <w:t xml:space="preserve">Pengujian dimulai dengan melakukan initial run pertama untuk mengukur getaran alat uji </w:t>
      </w:r>
      <w:r w:rsidR="00C67256" w:rsidRPr="00C67256">
        <w:rPr>
          <w:rFonts w:cs="Times New Roman"/>
          <w:i/>
          <w:szCs w:val="24"/>
          <w:lang w:val="en-US"/>
        </w:rPr>
        <w:t>balancing</w:t>
      </w:r>
      <w:r>
        <w:rPr>
          <w:rFonts w:cs="Times New Roman"/>
          <w:szCs w:val="24"/>
          <w:lang w:val="en-US"/>
        </w:rPr>
        <w:t xml:space="preserve"> dalam kondisi awal dimana belum ditempatkan massa </w:t>
      </w:r>
      <w:r w:rsidR="00C67256" w:rsidRPr="00C67256">
        <w:rPr>
          <w:rFonts w:cs="Times New Roman"/>
          <w:i/>
          <w:szCs w:val="24"/>
          <w:lang w:val="en-US"/>
        </w:rPr>
        <w:t>unbalance</w:t>
      </w:r>
      <w:r>
        <w:rPr>
          <w:rFonts w:cs="Times New Roman"/>
          <w:szCs w:val="24"/>
          <w:lang w:val="en-US"/>
        </w:rPr>
        <w:t>. N</w:t>
      </w:r>
      <w:r w:rsidRPr="009E5DB6">
        <w:rPr>
          <w:rFonts w:cs="Times New Roman"/>
          <w:szCs w:val="24"/>
          <w:lang w:val="en-US"/>
        </w:rPr>
        <w:t xml:space="preserve">yalakan motor listrik dan atur inverter </w:t>
      </w:r>
      <w:r>
        <w:rPr>
          <w:rFonts w:cs="Times New Roman"/>
          <w:szCs w:val="24"/>
          <w:lang w:val="en-US"/>
        </w:rPr>
        <w:t>pada frekuensi tertinggi agar motor berputar dalam kecepatan putar yang dibutuhkan yaitu pada kecepatan 1000 RPM, 1200 RPM, 1400 RPM, dan kecepatan maksimum yaitu 148</w:t>
      </w:r>
      <w:r w:rsidR="0046752A">
        <w:rPr>
          <w:rFonts w:cs="Times New Roman"/>
          <w:szCs w:val="24"/>
          <w:lang w:val="en-US"/>
        </w:rPr>
        <w:t>5</w:t>
      </w:r>
      <w:r>
        <w:rPr>
          <w:rFonts w:cs="Times New Roman"/>
          <w:szCs w:val="24"/>
          <w:lang w:val="en-US"/>
        </w:rPr>
        <w:t xml:space="preserve"> RPM.</w:t>
      </w:r>
    </w:p>
    <w:p w14:paraId="7B52DE1C" w14:textId="77777777" w:rsidR="00CE15CC" w:rsidRPr="009946A1"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Pr>
          <w:rFonts w:cs="Times New Roman"/>
          <w:szCs w:val="24"/>
          <w:lang w:val="en-US"/>
        </w:rPr>
        <w:t xml:space="preserve">Kemudian ukur </w:t>
      </w:r>
      <w:r w:rsidRPr="009E5DB6">
        <w:rPr>
          <w:rFonts w:cs="Times New Roman"/>
          <w:szCs w:val="24"/>
          <w:lang w:val="en-US"/>
        </w:rPr>
        <w:t>kecepatan getaran</w:t>
      </w:r>
      <w:r>
        <w:rPr>
          <w:rFonts w:cs="Times New Roman"/>
          <w:szCs w:val="24"/>
          <w:lang w:val="en-US"/>
        </w:rPr>
        <w:t xml:space="preserve"> (velocity), Simpangan (Displacement), dan Percepatan getaran (Acceleration) yang timbul di Housing bearing sisi Left (L) dan Right (R) menggunakan vibrometer pada secara radial (horizontal dan vertikal) dan juga pada posisi axial. Catat data dan matika motor apabila sudah didapatkan nilai kecepatan getarannya.</w:t>
      </w:r>
    </w:p>
    <w:p w14:paraId="351FD3A8" w14:textId="3378BCEB" w:rsidR="00CE15CC" w:rsidRPr="009E5DB6"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Pr>
          <w:rFonts w:cs="Times New Roman"/>
          <w:szCs w:val="24"/>
          <w:lang w:val="en-US"/>
        </w:rPr>
        <w:t>Selanjutnya, t</w:t>
      </w:r>
      <w:r w:rsidRPr="009E5DB6">
        <w:rPr>
          <w:rFonts w:cs="Times New Roman"/>
          <w:szCs w:val="24"/>
          <w:lang w:val="en-US"/>
        </w:rPr>
        <w:t xml:space="preserve">empatkan massa </w:t>
      </w:r>
      <w:r w:rsidR="00C67256" w:rsidRPr="00C67256">
        <w:rPr>
          <w:rFonts w:cs="Times New Roman"/>
          <w:i/>
          <w:szCs w:val="24"/>
          <w:lang w:val="en-US"/>
        </w:rPr>
        <w:t>unbalance</w:t>
      </w:r>
      <w:r w:rsidRPr="009E5DB6">
        <w:rPr>
          <w:rFonts w:cs="Times New Roman"/>
          <w:szCs w:val="24"/>
          <w:lang w:val="en-US"/>
        </w:rPr>
        <w:t xml:space="preserve"> </w:t>
      </w:r>
      <w:r>
        <w:rPr>
          <w:rFonts w:cs="Times New Roman"/>
          <w:szCs w:val="24"/>
          <w:lang w:val="en-US"/>
        </w:rPr>
        <w:t xml:space="preserve">(mur dan baut) </w:t>
      </w:r>
      <w:r w:rsidRPr="009E5DB6">
        <w:rPr>
          <w:rFonts w:cs="Times New Roman"/>
          <w:szCs w:val="24"/>
          <w:lang w:val="en-US"/>
        </w:rPr>
        <w:t xml:space="preserve">pada </w:t>
      </w:r>
      <w:r>
        <w:rPr>
          <w:rFonts w:cs="Times New Roman"/>
          <w:szCs w:val="24"/>
          <w:lang w:val="en-US"/>
        </w:rPr>
        <w:t>lubang-lubang yang ada pada disk.</w:t>
      </w:r>
    </w:p>
    <w:p w14:paraId="210794B2" w14:textId="50754E7A" w:rsidR="00CE15CC" w:rsidRPr="00FD4D48"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Pr>
          <w:rFonts w:cs="Times New Roman"/>
          <w:szCs w:val="24"/>
          <w:lang w:val="en-US"/>
        </w:rPr>
        <w:t xml:space="preserve">Pada </w:t>
      </w:r>
      <w:r w:rsidR="00C67256" w:rsidRPr="00C67256">
        <w:rPr>
          <w:rFonts w:cs="Times New Roman"/>
          <w:i/>
          <w:szCs w:val="24"/>
          <w:lang w:val="en-US"/>
        </w:rPr>
        <w:t>trial</w:t>
      </w:r>
      <w:r>
        <w:rPr>
          <w:rFonts w:cs="Times New Roman"/>
          <w:i/>
          <w:szCs w:val="24"/>
          <w:lang w:val="en-US"/>
        </w:rPr>
        <w:t xml:space="preserve"> </w:t>
      </w:r>
      <w:r w:rsidR="00C67256" w:rsidRPr="00C67256">
        <w:rPr>
          <w:rFonts w:cs="Times New Roman"/>
          <w:i/>
          <w:szCs w:val="24"/>
          <w:lang w:val="en-US"/>
        </w:rPr>
        <w:t>run</w:t>
      </w:r>
      <w:r w:rsidRPr="009E5DB6">
        <w:rPr>
          <w:rFonts w:cs="Times New Roman"/>
          <w:szCs w:val="24"/>
          <w:lang w:val="en-US"/>
        </w:rPr>
        <w:t xml:space="preserve">, nyalakan motor listrik dan atur </w:t>
      </w:r>
      <w:r>
        <w:rPr>
          <w:rFonts w:cs="Times New Roman"/>
          <w:szCs w:val="24"/>
          <w:lang w:val="en-US"/>
        </w:rPr>
        <w:t xml:space="preserve">frekuensi pada </w:t>
      </w:r>
      <w:r w:rsidRPr="009E5DB6">
        <w:rPr>
          <w:rFonts w:cs="Times New Roman"/>
          <w:szCs w:val="24"/>
          <w:lang w:val="en-US"/>
        </w:rPr>
        <w:t xml:space="preserve">inverter untuk </w:t>
      </w:r>
      <w:r>
        <w:rPr>
          <w:rFonts w:cs="Times New Roman"/>
          <w:szCs w:val="24"/>
          <w:lang w:val="en-US"/>
        </w:rPr>
        <w:t xml:space="preserve">mendapatkan </w:t>
      </w:r>
      <w:r w:rsidRPr="009E5DB6">
        <w:rPr>
          <w:rFonts w:cs="Times New Roman"/>
          <w:szCs w:val="24"/>
          <w:lang w:val="en-US"/>
        </w:rPr>
        <w:t>k</w:t>
      </w:r>
      <w:r>
        <w:rPr>
          <w:rFonts w:cs="Times New Roman"/>
          <w:szCs w:val="24"/>
          <w:lang w:val="en-US"/>
        </w:rPr>
        <w:t>ecepatan putar yang dibutuhkan .</w:t>
      </w:r>
      <w:r w:rsidRPr="00FD4D48">
        <w:rPr>
          <w:rFonts w:cs="Times New Roman"/>
          <w:szCs w:val="24"/>
          <w:lang w:val="en-US"/>
        </w:rPr>
        <w:t xml:space="preserve"> </w:t>
      </w:r>
      <w:r w:rsidRPr="009E5DB6">
        <w:rPr>
          <w:rFonts w:cs="Times New Roman"/>
          <w:szCs w:val="24"/>
          <w:lang w:val="en-US"/>
        </w:rPr>
        <w:t xml:space="preserve">Ukur kecepatan putar menggunakan tachometer </w:t>
      </w:r>
      <w:r>
        <w:rPr>
          <w:rFonts w:cs="Times New Roman"/>
          <w:szCs w:val="24"/>
          <w:lang w:val="en-US"/>
        </w:rPr>
        <w:t>. Pada pengukuran ini dilakukan putaran 1000 rpm, 1200 rpm, 1400 rpm dan 1480 rpm (maksimum).</w:t>
      </w:r>
    </w:p>
    <w:p w14:paraId="3AE04123" w14:textId="77777777" w:rsidR="00CE15CC" w:rsidRPr="00621673"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sidRPr="009E5DB6">
        <w:rPr>
          <w:rFonts w:cs="Times New Roman"/>
          <w:szCs w:val="24"/>
          <w:lang w:val="en-US"/>
        </w:rPr>
        <w:t>Kemudian ukur kecepatan getaran</w:t>
      </w:r>
      <w:r>
        <w:rPr>
          <w:rFonts w:cs="Times New Roman"/>
          <w:szCs w:val="24"/>
          <w:lang w:val="en-US"/>
        </w:rPr>
        <w:t xml:space="preserve"> (velocity), Simpangan (Displacement), dan Percepatan (Acceleration) kegatan</w:t>
      </w:r>
      <w:r w:rsidRPr="009E5DB6">
        <w:rPr>
          <w:rFonts w:cs="Times New Roman"/>
          <w:szCs w:val="24"/>
          <w:lang w:val="en-US"/>
        </w:rPr>
        <w:t xml:space="preserve"> pada bidang pengukuran L</w:t>
      </w:r>
      <w:r>
        <w:rPr>
          <w:rFonts w:cs="Times New Roman"/>
          <w:szCs w:val="24"/>
          <w:lang w:val="en-US"/>
        </w:rPr>
        <w:t>eft (L)</w:t>
      </w:r>
      <w:r w:rsidRPr="009E5DB6">
        <w:rPr>
          <w:rFonts w:cs="Times New Roman"/>
          <w:szCs w:val="24"/>
          <w:lang w:val="en-US"/>
        </w:rPr>
        <w:t xml:space="preserve"> dan R</w:t>
      </w:r>
      <w:r>
        <w:rPr>
          <w:rFonts w:cs="Times New Roman"/>
          <w:szCs w:val="24"/>
          <w:lang w:val="en-US"/>
        </w:rPr>
        <w:t>ight (Kanan) tepatnya di Housing Bearing, catat dan matikan moto</w:t>
      </w:r>
    </w:p>
    <w:p w14:paraId="482FB8B3" w14:textId="77777777" w:rsidR="00CE15CC" w:rsidRPr="009E5DB6" w:rsidRDefault="00CE15CC" w:rsidP="00CE15CC">
      <w:pPr>
        <w:widowControl w:val="0"/>
        <w:numPr>
          <w:ilvl w:val="0"/>
          <w:numId w:val="20"/>
        </w:numPr>
        <w:overflowPunct w:val="0"/>
        <w:autoSpaceDE w:val="0"/>
        <w:autoSpaceDN w:val="0"/>
        <w:adjustRightInd w:val="0"/>
        <w:spacing w:line="480" w:lineRule="auto"/>
        <w:ind w:left="851" w:hanging="423"/>
        <w:jc w:val="both"/>
        <w:rPr>
          <w:rFonts w:cs="Times New Roman"/>
          <w:szCs w:val="24"/>
        </w:rPr>
      </w:pPr>
      <w:r>
        <w:rPr>
          <w:rFonts w:cs="Times New Roman"/>
          <w:szCs w:val="24"/>
          <w:lang w:val="en-US"/>
        </w:rPr>
        <w:t>Ulangi langkah g dan h untuk mendapatkan data parameter getaran pada tiap kecepatan putar yang diuji.</w:t>
      </w:r>
    </w:p>
    <w:p w14:paraId="69CD94D3" w14:textId="77777777" w:rsidR="00CE15CC" w:rsidRPr="009E5DB6" w:rsidRDefault="00CE15CC" w:rsidP="00CE15CC">
      <w:pPr>
        <w:widowControl w:val="0"/>
        <w:numPr>
          <w:ilvl w:val="0"/>
          <w:numId w:val="20"/>
        </w:numPr>
        <w:overflowPunct w:val="0"/>
        <w:autoSpaceDE w:val="0"/>
        <w:autoSpaceDN w:val="0"/>
        <w:adjustRightInd w:val="0"/>
        <w:spacing w:line="480" w:lineRule="auto"/>
        <w:ind w:left="851" w:right="20" w:hanging="423"/>
        <w:jc w:val="both"/>
        <w:rPr>
          <w:rFonts w:cs="Times New Roman"/>
          <w:szCs w:val="24"/>
        </w:rPr>
      </w:pPr>
      <w:r w:rsidRPr="009E5DB6">
        <w:rPr>
          <w:rFonts w:cs="Times New Roman"/>
          <w:szCs w:val="24"/>
          <w:lang w:val="en-US"/>
        </w:rPr>
        <w:t>Pada Run 1 , tempatkan massa coba pada sudut 0</w:t>
      </w:r>
      <w:r w:rsidRPr="009E5DB6">
        <w:rPr>
          <w:rFonts w:cs="Times New Roman"/>
          <w:szCs w:val="24"/>
          <w:vertAlign w:val="superscript"/>
          <w:lang w:val="en-US"/>
        </w:rPr>
        <w:t>o</w:t>
      </w:r>
      <w:r w:rsidRPr="009E5DB6">
        <w:rPr>
          <w:rFonts w:cs="Times New Roman"/>
          <w:szCs w:val="24"/>
          <w:lang w:val="en-US"/>
        </w:rPr>
        <w:t xml:space="preserve"> di bidang penempatan Kiri. Lalu Nyalakan motor, atur kecepatan</w:t>
      </w:r>
      <w:r>
        <w:rPr>
          <w:rFonts w:cs="Times New Roman"/>
          <w:szCs w:val="24"/>
          <w:lang w:val="en-US"/>
        </w:rPr>
        <w:t xml:space="preserve"> untuk penyeimbangan</w:t>
      </w:r>
      <w:r w:rsidRPr="009E5DB6">
        <w:rPr>
          <w:rFonts w:cs="Times New Roman"/>
          <w:szCs w:val="24"/>
          <w:lang w:val="en-US"/>
        </w:rPr>
        <w:t xml:space="preserve"> , dan lakukan pengukuran</w:t>
      </w:r>
      <w:r>
        <w:rPr>
          <w:rFonts w:cs="Times New Roman"/>
          <w:szCs w:val="24"/>
          <w:lang w:val="en-US"/>
        </w:rPr>
        <w:t xml:space="preserve"> simpangan (Displacement), </w:t>
      </w:r>
      <w:r w:rsidRPr="009E5DB6">
        <w:rPr>
          <w:rFonts w:cs="Times New Roman"/>
          <w:szCs w:val="24"/>
          <w:lang w:val="en-US"/>
        </w:rPr>
        <w:t>pada masing-</w:t>
      </w:r>
      <w:r>
        <w:rPr>
          <w:rFonts w:cs="Times New Roman"/>
          <w:szCs w:val="24"/>
          <w:lang w:val="en-US"/>
        </w:rPr>
        <w:t>masing bidang pengukuran. Kemud</w:t>
      </w:r>
      <w:r w:rsidRPr="009E5DB6">
        <w:rPr>
          <w:rFonts w:cs="Times New Roman"/>
          <w:szCs w:val="24"/>
          <w:lang w:val="en-US"/>
        </w:rPr>
        <w:t xml:space="preserve">ian matikan kembali motor. </w:t>
      </w:r>
    </w:p>
    <w:p w14:paraId="0ED34EC7" w14:textId="77777777" w:rsidR="00CE15CC" w:rsidRPr="009E5DB6" w:rsidRDefault="00CE15CC" w:rsidP="00CE15CC">
      <w:pPr>
        <w:widowControl w:val="0"/>
        <w:numPr>
          <w:ilvl w:val="0"/>
          <w:numId w:val="20"/>
        </w:numPr>
        <w:overflowPunct w:val="0"/>
        <w:autoSpaceDE w:val="0"/>
        <w:autoSpaceDN w:val="0"/>
        <w:adjustRightInd w:val="0"/>
        <w:spacing w:line="480" w:lineRule="auto"/>
        <w:ind w:left="851" w:right="20" w:hanging="423"/>
        <w:jc w:val="both"/>
        <w:rPr>
          <w:rFonts w:cs="Times New Roman"/>
          <w:szCs w:val="24"/>
        </w:rPr>
      </w:pPr>
      <w:r>
        <w:rPr>
          <w:rFonts w:cs="Times New Roman"/>
          <w:szCs w:val="24"/>
          <w:lang w:val="en-US"/>
        </w:rPr>
        <w:t xml:space="preserve">Pada Run 2, </w:t>
      </w:r>
      <w:r w:rsidRPr="009E5DB6">
        <w:rPr>
          <w:rFonts w:cs="Times New Roman"/>
          <w:szCs w:val="24"/>
          <w:lang w:val="en-US"/>
        </w:rPr>
        <w:t>3</w:t>
      </w:r>
      <w:r>
        <w:rPr>
          <w:rFonts w:cs="Times New Roman"/>
          <w:szCs w:val="24"/>
          <w:lang w:val="en-US"/>
        </w:rPr>
        <w:t>, dan 4</w:t>
      </w:r>
      <w:r w:rsidRPr="009E5DB6">
        <w:rPr>
          <w:rFonts w:cs="Times New Roman"/>
          <w:szCs w:val="24"/>
          <w:lang w:val="en-US"/>
        </w:rPr>
        <w:t xml:space="preserve"> massa </w:t>
      </w:r>
      <w:r>
        <w:rPr>
          <w:rFonts w:cs="Times New Roman"/>
          <w:szCs w:val="24"/>
          <w:lang w:val="en-US"/>
        </w:rPr>
        <w:t>coba di tempatkan pada sudut 90</w:t>
      </w:r>
      <w:r w:rsidRPr="009E5DB6">
        <w:rPr>
          <w:rFonts w:cs="Times New Roman"/>
          <w:szCs w:val="24"/>
          <w:vertAlign w:val="superscript"/>
          <w:lang w:val="en-US"/>
        </w:rPr>
        <w:t>o</w:t>
      </w:r>
      <w:r>
        <w:rPr>
          <w:rFonts w:cs="Times New Roman"/>
          <w:szCs w:val="24"/>
          <w:lang w:val="en-US"/>
        </w:rPr>
        <w:t>, 180</w:t>
      </w:r>
      <w:r w:rsidRPr="009E5DB6">
        <w:rPr>
          <w:rFonts w:cs="Times New Roman"/>
          <w:szCs w:val="24"/>
          <w:vertAlign w:val="superscript"/>
          <w:lang w:val="en-US"/>
        </w:rPr>
        <w:t>o</w:t>
      </w:r>
      <w:r>
        <w:rPr>
          <w:rFonts w:cs="Times New Roman"/>
          <w:szCs w:val="24"/>
          <w:lang w:val="en-US"/>
        </w:rPr>
        <w:t>, dan 270</w:t>
      </w:r>
      <w:r w:rsidRPr="009E5DB6">
        <w:rPr>
          <w:rFonts w:cs="Times New Roman"/>
          <w:szCs w:val="24"/>
          <w:vertAlign w:val="superscript"/>
          <w:lang w:val="en-US"/>
        </w:rPr>
        <w:t xml:space="preserve">o  </w:t>
      </w:r>
      <w:r w:rsidRPr="009E5DB6">
        <w:rPr>
          <w:rFonts w:cs="Times New Roman"/>
          <w:szCs w:val="24"/>
          <w:lang w:val="en-US"/>
        </w:rPr>
        <w:t xml:space="preserve">kemudian nilai masing-masing </w:t>
      </w:r>
      <w:r>
        <w:rPr>
          <w:rFonts w:cs="Times New Roman"/>
          <w:szCs w:val="24"/>
          <w:lang w:val="en-US"/>
        </w:rPr>
        <w:t>getaran diukur menggunakan vibro</w:t>
      </w:r>
      <w:r w:rsidRPr="009E5DB6">
        <w:rPr>
          <w:rFonts w:cs="Times New Roman"/>
          <w:szCs w:val="24"/>
          <w:lang w:val="en-US"/>
        </w:rPr>
        <w:t>meter.</w:t>
      </w:r>
    </w:p>
    <w:p w14:paraId="5B81DFE3" w14:textId="77777777" w:rsidR="00CE15CC" w:rsidRPr="009E5DB6" w:rsidRDefault="00CE15CC" w:rsidP="00CE15CC">
      <w:pPr>
        <w:widowControl w:val="0"/>
        <w:numPr>
          <w:ilvl w:val="0"/>
          <w:numId w:val="20"/>
        </w:numPr>
        <w:overflowPunct w:val="0"/>
        <w:autoSpaceDE w:val="0"/>
        <w:autoSpaceDN w:val="0"/>
        <w:adjustRightInd w:val="0"/>
        <w:spacing w:line="480" w:lineRule="auto"/>
        <w:ind w:left="851" w:right="20" w:hanging="423"/>
        <w:jc w:val="both"/>
        <w:rPr>
          <w:rFonts w:cs="Times New Roman"/>
          <w:szCs w:val="24"/>
        </w:rPr>
      </w:pPr>
      <w:r>
        <w:rPr>
          <w:rFonts w:cs="Times New Roman"/>
          <w:szCs w:val="24"/>
          <w:lang w:val="en-US"/>
        </w:rPr>
        <w:t>Selanjutnya pada run 5, 6, 7, dan 8</w:t>
      </w:r>
      <w:r w:rsidRPr="009E5DB6">
        <w:rPr>
          <w:rFonts w:cs="Times New Roman"/>
          <w:szCs w:val="24"/>
          <w:lang w:val="en-US"/>
        </w:rPr>
        <w:t xml:space="preserve"> mengikuti langkah g dan h, namun perbedaannya massa coba di tempatkan pada bidang penempatan kanan.</w:t>
      </w:r>
    </w:p>
    <w:p w14:paraId="2076FF21" w14:textId="77777777" w:rsidR="00CE15CC" w:rsidRPr="00B34F93" w:rsidRDefault="00CE15CC" w:rsidP="00CE15CC">
      <w:pPr>
        <w:widowControl w:val="0"/>
        <w:numPr>
          <w:ilvl w:val="0"/>
          <w:numId w:val="20"/>
        </w:numPr>
        <w:overflowPunct w:val="0"/>
        <w:autoSpaceDE w:val="0"/>
        <w:autoSpaceDN w:val="0"/>
        <w:adjustRightInd w:val="0"/>
        <w:spacing w:line="480" w:lineRule="auto"/>
        <w:ind w:left="851" w:right="20" w:hanging="423"/>
        <w:jc w:val="both"/>
        <w:rPr>
          <w:rFonts w:cs="Times New Roman"/>
          <w:szCs w:val="24"/>
        </w:rPr>
      </w:pPr>
      <w:r w:rsidRPr="009E5DB6">
        <w:rPr>
          <w:rFonts w:cs="Times New Roman"/>
          <w:szCs w:val="24"/>
          <w:lang w:val="en-US"/>
        </w:rPr>
        <w:t xml:space="preserve">Data yang diperoleh dari </w:t>
      </w:r>
      <w:r>
        <w:rPr>
          <w:rFonts w:cs="Times New Roman"/>
          <w:szCs w:val="24"/>
          <w:lang w:val="en-US"/>
        </w:rPr>
        <w:t>9</w:t>
      </w:r>
      <w:r w:rsidRPr="009E5DB6">
        <w:rPr>
          <w:rFonts w:cs="Times New Roman"/>
          <w:szCs w:val="24"/>
          <w:lang w:val="en-US"/>
        </w:rPr>
        <w:t xml:space="preserve"> </w:t>
      </w:r>
      <w:r>
        <w:rPr>
          <w:rFonts w:cs="Times New Roman"/>
          <w:szCs w:val="24"/>
          <w:lang w:val="en-US"/>
        </w:rPr>
        <w:t xml:space="preserve">kali </w:t>
      </w:r>
      <w:r w:rsidRPr="009E5DB6">
        <w:rPr>
          <w:rFonts w:cs="Times New Roman"/>
          <w:szCs w:val="24"/>
          <w:lang w:val="en-US"/>
        </w:rPr>
        <w:t>run</w:t>
      </w:r>
      <w:r>
        <w:rPr>
          <w:rFonts w:cs="Times New Roman"/>
          <w:szCs w:val="24"/>
          <w:lang w:val="en-US"/>
        </w:rPr>
        <w:t>ning</w:t>
      </w:r>
      <w:r w:rsidRPr="009E5DB6">
        <w:rPr>
          <w:rFonts w:cs="Times New Roman"/>
          <w:szCs w:val="24"/>
          <w:lang w:val="en-US"/>
        </w:rPr>
        <w:t xml:space="preserve"> dapat di masukkan dalam tabel 3.1</w:t>
      </w:r>
      <w:r>
        <w:rPr>
          <w:rFonts w:cs="Times New Roman"/>
          <w:szCs w:val="24"/>
          <w:lang w:val="en-US"/>
        </w:rPr>
        <w:t>.</w:t>
      </w:r>
    </w:p>
    <w:p w14:paraId="282CA99A" w14:textId="12A11FF5" w:rsidR="00CE15CC" w:rsidRPr="004F5B7B" w:rsidRDefault="004F5B7B" w:rsidP="004F5B7B">
      <w:pPr>
        <w:pStyle w:val="Caption"/>
        <w:jc w:val="center"/>
        <w:rPr>
          <w:b w:val="0"/>
          <w:lang w:val="en-US"/>
        </w:rPr>
      </w:pPr>
      <w:bookmarkStart w:id="295" w:name="_Toc106834201"/>
      <w:bookmarkStart w:id="296" w:name="_Toc106837383"/>
      <w:r w:rsidRPr="004F5B7B">
        <w:rPr>
          <w:b w:val="0"/>
        </w:rPr>
        <w:t xml:space="preserve">Tabel 3. </w:t>
      </w:r>
      <w:r w:rsidRPr="004F5B7B">
        <w:rPr>
          <w:b w:val="0"/>
        </w:rPr>
        <w:fldChar w:fldCharType="begin"/>
      </w:r>
      <w:r w:rsidRPr="004F5B7B">
        <w:rPr>
          <w:b w:val="0"/>
        </w:rPr>
        <w:instrText xml:space="preserve"> SEQ Tabel_3. \* ARABIC </w:instrText>
      </w:r>
      <w:r w:rsidRPr="004F5B7B">
        <w:rPr>
          <w:b w:val="0"/>
        </w:rPr>
        <w:fldChar w:fldCharType="separate"/>
      </w:r>
      <w:r w:rsidR="00CE5B8D">
        <w:rPr>
          <w:b w:val="0"/>
          <w:noProof/>
        </w:rPr>
        <w:t>1</w:t>
      </w:r>
      <w:r w:rsidRPr="004F5B7B">
        <w:rPr>
          <w:b w:val="0"/>
        </w:rPr>
        <w:fldChar w:fldCharType="end"/>
      </w:r>
      <w:r w:rsidRPr="004F5B7B">
        <w:rPr>
          <w:b w:val="0"/>
          <w:lang w:val="en-US"/>
        </w:rPr>
        <w:t xml:space="preserve">. </w:t>
      </w:r>
      <w:r w:rsidR="00CE15CC" w:rsidRPr="004F5B7B">
        <w:rPr>
          <w:b w:val="0"/>
          <w:lang w:val="en-US"/>
        </w:rPr>
        <w:t>Data Sheet pengukuran</w:t>
      </w:r>
      <w:bookmarkEnd w:id="295"/>
      <w:bookmarkEnd w:id="296"/>
    </w:p>
    <w:tbl>
      <w:tblPr>
        <w:tblStyle w:val="TableGrid"/>
        <w:tblW w:w="0" w:type="auto"/>
        <w:jc w:val="center"/>
        <w:tblLook w:val="04A0" w:firstRow="1" w:lastRow="0" w:firstColumn="1" w:lastColumn="0" w:noHBand="0" w:noVBand="1"/>
      </w:tblPr>
      <w:tblGrid>
        <w:gridCol w:w="1463"/>
        <w:gridCol w:w="1229"/>
        <w:gridCol w:w="1696"/>
        <w:gridCol w:w="1229"/>
        <w:gridCol w:w="1696"/>
      </w:tblGrid>
      <w:tr w:rsidR="0014740B" w:rsidRPr="009E5DB6" w14:paraId="7A382FEA" w14:textId="77777777" w:rsidTr="00F84787">
        <w:trPr>
          <w:trHeight w:val="20"/>
          <w:jc w:val="center"/>
        </w:trPr>
        <w:tc>
          <w:tcPr>
            <w:tcW w:w="1463" w:type="dxa"/>
            <w:vMerge w:val="restart"/>
            <w:vAlign w:val="center"/>
          </w:tcPr>
          <w:p w14:paraId="0AE7CF5A" w14:textId="77777777" w:rsidR="0014740B" w:rsidRPr="009E5DB6" w:rsidRDefault="0014740B" w:rsidP="00F84787">
            <w:pPr>
              <w:spacing w:line="240" w:lineRule="auto"/>
              <w:jc w:val="center"/>
              <w:rPr>
                <w:lang w:val="en-GB"/>
              </w:rPr>
            </w:pPr>
            <w:r w:rsidRPr="009E5DB6">
              <w:rPr>
                <w:lang w:val="en-GB"/>
              </w:rPr>
              <w:t>Posisi massa coba</w:t>
            </w:r>
          </w:p>
        </w:tc>
        <w:tc>
          <w:tcPr>
            <w:tcW w:w="5285" w:type="dxa"/>
            <w:gridSpan w:val="4"/>
            <w:vAlign w:val="center"/>
          </w:tcPr>
          <w:p w14:paraId="7A0A5A54" w14:textId="77777777" w:rsidR="0014740B" w:rsidRPr="009E5DB6" w:rsidRDefault="0014740B" w:rsidP="00F84787">
            <w:pPr>
              <w:spacing w:line="240" w:lineRule="auto"/>
              <w:jc w:val="center"/>
              <w:rPr>
                <w:sz w:val="20"/>
                <w:szCs w:val="20"/>
                <w:lang w:val="en-GB" w:eastAsia="en-ID"/>
              </w:rPr>
            </w:pPr>
            <w:r w:rsidRPr="009E5DB6">
              <w:rPr>
                <w:lang w:val="en-GB"/>
              </w:rPr>
              <w:t>Bidang Pengukuran</w:t>
            </w:r>
          </w:p>
        </w:tc>
      </w:tr>
      <w:tr w:rsidR="0014740B" w:rsidRPr="009E5DB6" w14:paraId="1CD9A7AC" w14:textId="77777777" w:rsidTr="00F84787">
        <w:trPr>
          <w:trHeight w:val="20"/>
          <w:jc w:val="center"/>
        </w:trPr>
        <w:tc>
          <w:tcPr>
            <w:tcW w:w="1463" w:type="dxa"/>
            <w:vMerge/>
          </w:tcPr>
          <w:p w14:paraId="58931752" w14:textId="77777777" w:rsidR="0014740B" w:rsidRPr="009E5DB6" w:rsidRDefault="0014740B" w:rsidP="00F84787">
            <w:pPr>
              <w:spacing w:line="240" w:lineRule="auto"/>
              <w:jc w:val="center"/>
              <w:rPr>
                <w:lang w:val="en-GB"/>
              </w:rPr>
            </w:pPr>
          </w:p>
        </w:tc>
        <w:tc>
          <w:tcPr>
            <w:tcW w:w="2619" w:type="dxa"/>
            <w:gridSpan w:val="2"/>
            <w:vAlign w:val="center"/>
          </w:tcPr>
          <w:p w14:paraId="1DF2939C" w14:textId="77777777" w:rsidR="0014740B" w:rsidRPr="009E5DB6" w:rsidRDefault="0014740B" w:rsidP="00F84787">
            <w:pPr>
              <w:spacing w:line="240" w:lineRule="auto"/>
              <w:jc w:val="center"/>
              <w:rPr>
                <w:sz w:val="20"/>
                <w:szCs w:val="20"/>
                <w:lang w:val="en-GB" w:eastAsia="en-ID"/>
              </w:rPr>
            </w:pPr>
            <w:r w:rsidRPr="009E5DB6">
              <w:rPr>
                <w:lang w:val="en-GB"/>
              </w:rPr>
              <w:t xml:space="preserve">Nilai </w:t>
            </w:r>
            <w:r>
              <w:rPr>
                <w:lang w:val="en-GB"/>
              </w:rPr>
              <w:t>Pengukuran di bidang Kiri (</w:t>
            </w:r>
            <w:r w:rsidRPr="009E5DB6">
              <w:rPr>
                <w:lang w:val="en-GB"/>
              </w:rPr>
              <w:t>L)</w:t>
            </w:r>
          </w:p>
        </w:tc>
        <w:tc>
          <w:tcPr>
            <w:tcW w:w="2666" w:type="dxa"/>
            <w:gridSpan w:val="2"/>
            <w:vAlign w:val="center"/>
          </w:tcPr>
          <w:p w14:paraId="7E1593F2" w14:textId="77777777" w:rsidR="0014740B" w:rsidRPr="009E5DB6" w:rsidRDefault="0014740B" w:rsidP="00F84787">
            <w:pPr>
              <w:spacing w:line="240" w:lineRule="auto"/>
              <w:jc w:val="center"/>
              <w:rPr>
                <w:sz w:val="20"/>
                <w:szCs w:val="20"/>
                <w:lang w:val="en-GB" w:eastAsia="en-ID"/>
              </w:rPr>
            </w:pPr>
            <w:r>
              <w:rPr>
                <w:lang w:val="en-GB"/>
              </w:rPr>
              <w:t>Nilai Pengukuran di bidang Kanan (R</w:t>
            </w:r>
            <w:r w:rsidRPr="009E5DB6">
              <w:rPr>
                <w:lang w:val="en-GB"/>
              </w:rPr>
              <w:t>)</w:t>
            </w:r>
          </w:p>
        </w:tc>
      </w:tr>
      <w:tr w:rsidR="0014740B" w:rsidRPr="009E5DB6" w14:paraId="515ED9FA" w14:textId="77777777" w:rsidTr="00F84787">
        <w:trPr>
          <w:trHeight w:val="20"/>
          <w:jc w:val="center"/>
        </w:trPr>
        <w:tc>
          <w:tcPr>
            <w:tcW w:w="1463" w:type="dxa"/>
            <w:vMerge/>
          </w:tcPr>
          <w:p w14:paraId="65023598" w14:textId="77777777" w:rsidR="0014740B" w:rsidRPr="009E5DB6" w:rsidRDefault="0014740B" w:rsidP="00F84787">
            <w:pPr>
              <w:spacing w:line="240" w:lineRule="auto"/>
              <w:jc w:val="center"/>
              <w:rPr>
                <w:lang w:val="en-GB"/>
              </w:rPr>
            </w:pPr>
          </w:p>
        </w:tc>
        <w:tc>
          <w:tcPr>
            <w:tcW w:w="1170" w:type="dxa"/>
            <w:vAlign w:val="center"/>
          </w:tcPr>
          <w:p w14:paraId="20CEE655" w14:textId="77777777" w:rsidR="0014740B" w:rsidRPr="009E5DB6" w:rsidRDefault="0014740B" w:rsidP="00F84787">
            <w:pPr>
              <w:spacing w:line="240" w:lineRule="auto"/>
              <w:jc w:val="center"/>
              <w:rPr>
                <w:lang w:val="en-GB"/>
              </w:rPr>
            </w:pPr>
            <w:r>
              <w:rPr>
                <w:lang w:val="en-GB"/>
              </w:rPr>
              <w:t>Kecepatan Getaran (Velocity)</w:t>
            </w:r>
          </w:p>
        </w:tc>
        <w:tc>
          <w:tcPr>
            <w:tcW w:w="1449" w:type="dxa"/>
            <w:vAlign w:val="center"/>
          </w:tcPr>
          <w:p w14:paraId="3C6703C0" w14:textId="77777777" w:rsidR="0014740B" w:rsidRPr="009E5DB6" w:rsidRDefault="0014740B" w:rsidP="00F84787">
            <w:pPr>
              <w:spacing w:line="240" w:lineRule="auto"/>
              <w:jc w:val="center"/>
              <w:rPr>
                <w:lang w:val="en-GB"/>
              </w:rPr>
            </w:pPr>
            <w:r>
              <w:rPr>
                <w:lang w:val="en-GB"/>
              </w:rPr>
              <w:t>Simpangan (Displacement)</w:t>
            </w:r>
          </w:p>
        </w:tc>
        <w:tc>
          <w:tcPr>
            <w:tcW w:w="1180" w:type="dxa"/>
            <w:vAlign w:val="center"/>
          </w:tcPr>
          <w:p w14:paraId="5707B16B" w14:textId="77777777" w:rsidR="0014740B" w:rsidRPr="009E5DB6" w:rsidRDefault="0014740B" w:rsidP="00F84787">
            <w:pPr>
              <w:spacing w:line="240" w:lineRule="auto"/>
              <w:jc w:val="center"/>
              <w:rPr>
                <w:lang w:val="en-GB"/>
              </w:rPr>
            </w:pPr>
            <w:r>
              <w:rPr>
                <w:lang w:val="en-GB"/>
              </w:rPr>
              <w:t>Kecepatan Getaran (Velocity)</w:t>
            </w:r>
          </w:p>
        </w:tc>
        <w:tc>
          <w:tcPr>
            <w:tcW w:w="1486" w:type="dxa"/>
            <w:vAlign w:val="center"/>
          </w:tcPr>
          <w:p w14:paraId="5D2E3973" w14:textId="77777777" w:rsidR="0014740B" w:rsidRPr="009E5DB6" w:rsidRDefault="0014740B" w:rsidP="00F84787">
            <w:pPr>
              <w:spacing w:line="240" w:lineRule="auto"/>
              <w:jc w:val="center"/>
              <w:rPr>
                <w:lang w:val="en-GB"/>
              </w:rPr>
            </w:pPr>
            <w:r>
              <w:rPr>
                <w:lang w:val="en-GB"/>
              </w:rPr>
              <w:t>Simpangan (Displacement)</w:t>
            </w:r>
          </w:p>
        </w:tc>
      </w:tr>
      <w:tr w:rsidR="0014740B" w:rsidRPr="009E5DB6" w14:paraId="5E69116A" w14:textId="77777777" w:rsidTr="00F84787">
        <w:trPr>
          <w:trHeight w:val="20"/>
          <w:jc w:val="center"/>
        </w:trPr>
        <w:tc>
          <w:tcPr>
            <w:tcW w:w="1463" w:type="dxa"/>
            <w:vAlign w:val="center"/>
          </w:tcPr>
          <w:p w14:paraId="3EDD268F" w14:textId="6CABE92D" w:rsidR="0014740B" w:rsidRPr="009E5DB6" w:rsidRDefault="0014740B" w:rsidP="00F84787">
            <w:pPr>
              <w:spacing w:line="240" w:lineRule="auto"/>
              <w:jc w:val="center"/>
              <w:rPr>
                <w:lang w:val="en-GB"/>
              </w:rPr>
            </w:pPr>
            <w:r w:rsidRPr="009E5DB6">
              <w:rPr>
                <w:lang w:val="en-GB"/>
              </w:rPr>
              <w:t>Initial Run</w:t>
            </w:r>
            <w:r>
              <w:rPr>
                <w:lang w:val="en-GB"/>
              </w:rPr>
              <w:t xml:space="preserve"> 1 (Tanpa Massa </w:t>
            </w:r>
            <w:r w:rsidR="00C67256" w:rsidRPr="00C67256">
              <w:rPr>
                <w:i/>
                <w:lang w:val="en-GB"/>
              </w:rPr>
              <w:t>Unbalance</w:t>
            </w:r>
            <w:r>
              <w:rPr>
                <w:lang w:val="en-GB"/>
              </w:rPr>
              <w:t>)</w:t>
            </w:r>
          </w:p>
        </w:tc>
        <w:tc>
          <w:tcPr>
            <w:tcW w:w="1170" w:type="dxa"/>
            <w:vAlign w:val="center"/>
          </w:tcPr>
          <w:p w14:paraId="451D1484" w14:textId="77777777" w:rsidR="0014740B" w:rsidRPr="006B5642" w:rsidRDefault="00000000" w:rsidP="00F84787">
            <w:pPr>
              <w:spacing w:line="240" w:lineRule="auto"/>
              <w:jc w:val="center"/>
              <w:rPr>
                <w:vertAlign w:val="subscript"/>
                <w:lang w:val="en-GB"/>
              </w:rPr>
            </w:pPr>
            <m:oMathPara>
              <m:oMath>
                <m:sSub>
                  <m:sSubPr>
                    <m:ctrlPr>
                      <w:rPr>
                        <w:rFonts w:ascii="Cambria Math" w:hAnsi="Cambria Math"/>
                        <w:i/>
                        <w:lang w:val="en-GB"/>
                      </w:rPr>
                    </m:ctrlPr>
                  </m:sSubPr>
                  <m:e>
                    <m:r>
                      <w:rPr>
                        <w:rFonts w:ascii="Cambria Math" w:hAnsi="Cambria Math"/>
                        <w:lang w:val="en-GB"/>
                      </w:rPr>
                      <m:t>V</m:t>
                    </m:r>
                  </m:e>
                  <m:sub>
                    <m:r>
                      <w:rPr>
                        <w:rFonts w:ascii="Cambria Math" w:hAnsi="Cambria Math"/>
                        <w:lang w:val="en-GB"/>
                      </w:rPr>
                      <m:t>iL</m:t>
                    </m:r>
                  </m:sub>
                </m:sSub>
              </m:oMath>
            </m:oMathPara>
          </w:p>
        </w:tc>
        <w:tc>
          <w:tcPr>
            <w:tcW w:w="1449" w:type="dxa"/>
            <w:vAlign w:val="center"/>
          </w:tcPr>
          <w:p w14:paraId="07A8DA42" w14:textId="77777777" w:rsidR="0014740B" w:rsidRPr="003274F9" w:rsidRDefault="0014740B" w:rsidP="00F84787">
            <w:pPr>
              <w:spacing w:line="240" w:lineRule="auto"/>
              <w:jc w:val="center"/>
              <w:rPr>
                <w:vertAlign w:val="subscript"/>
                <w:lang w:val="en-GB"/>
              </w:rPr>
            </w:pPr>
            <w:r w:rsidRPr="00BD784D">
              <w:rPr>
                <w:i/>
                <w:lang w:val="en-GB"/>
              </w:rPr>
              <w:t>A</w:t>
            </w:r>
            <w:r>
              <w:rPr>
                <w:vertAlign w:val="subscript"/>
                <w:lang w:val="en-GB"/>
              </w:rPr>
              <w:t>iL</w:t>
            </w:r>
          </w:p>
        </w:tc>
        <w:tc>
          <w:tcPr>
            <w:tcW w:w="1180" w:type="dxa"/>
            <w:vAlign w:val="center"/>
          </w:tcPr>
          <w:p w14:paraId="73C9C255" w14:textId="77777777" w:rsidR="0014740B" w:rsidRPr="009E5DB6" w:rsidRDefault="00000000" w:rsidP="00F84787">
            <w:pPr>
              <w:spacing w:line="240" w:lineRule="auto"/>
              <w:jc w:val="center"/>
              <w:rPr>
                <w:lang w:val="en-GB"/>
              </w:rPr>
            </w:pPr>
            <m:oMathPara>
              <m:oMath>
                <m:sSub>
                  <m:sSubPr>
                    <m:ctrlPr>
                      <w:rPr>
                        <w:rFonts w:ascii="Cambria Math" w:hAnsi="Cambria Math"/>
                        <w:i/>
                        <w:lang w:val="en-GB"/>
                      </w:rPr>
                    </m:ctrlPr>
                  </m:sSubPr>
                  <m:e>
                    <m:r>
                      <w:rPr>
                        <w:rFonts w:ascii="Cambria Math" w:hAnsi="Cambria Math"/>
                        <w:lang w:val="en-GB"/>
                      </w:rPr>
                      <m:t>V</m:t>
                    </m:r>
                  </m:e>
                  <m:sub>
                    <m:r>
                      <w:rPr>
                        <w:rFonts w:ascii="Cambria Math" w:hAnsi="Cambria Math"/>
                        <w:lang w:val="en-GB"/>
                      </w:rPr>
                      <m:t>iR</m:t>
                    </m:r>
                  </m:sub>
                </m:sSub>
              </m:oMath>
            </m:oMathPara>
          </w:p>
        </w:tc>
        <w:tc>
          <w:tcPr>
            <w:tcW w:w="1486" w:type="dxa"/>
            <w:vAlign w:val="center"/>
          </w:tcPr>
          <w:p w14:paraId="1E31251A" w14:textId="77777777" w:rsidR="0014740B" w:rsidRPr="003274F9" w:rsidRDefault="0014740B" w:rsidP="00F84787">
            <w:pPr>
              <w:spacing w:line="240" w:lineRule="auto"/>
              <w:jc w:val="center"/>
              <w:rPr>
                <w:vertAlign w:val="subscript"/>
                <w:lang w:val="en-GB"/>
              </w:rPr>
            </w:pPr>
            <w:r>
              <w:rPr>
                <w:i/>
                <w:lang w:val="en-GB"/>
              </w:rPr>
              <w:t>B</w:t>
            </w:r>
            <w:r>
              <w:rPr>
                <w:vertAlign w:val="subscript"/>
                <w:lang w:val="en-GB"/>
              </w:rPr>
              <w:t>iR</w:t>
            </w:r>
          </w:p>
        </w:tc>
      </w:tr>
      <w:tr w:rsidR="0014740B" w:rsidRPr="009E5DB6" w14:paraId="0B281FF2" w14:textId="77777777" w:rsidTr="00F84787">
        <w:trPr>
          <w:trHeight w:val="431"/>
          <w:jc w:val="center"/>
        </w:trPr>
        <w:tc>
          <w:tcPr>
            <w:tcW w:w="1463" w:type="dxa"/>
            <w:vAlign w:val="center"/>
          </w:tcPr>
          <w:p w14:paraId="7FCDE778" w14:textId="77777777" w:rsidR="0014740B" w:rsidRPr="009E5DB6" w:rsidRDefault="0014740B" w:rsidP="00F84787">
            <w:pPr>
              <w:spacing w:line="240" w:lineRule="auto"/>
              <w:jc w:val="center"/>
              <w:rPr>
                <w:lang w:val="en-GB"/>
              </w:rPr>
            </w:pPr>
            <w:r>
              <w:rPr>
                <w:lang w:val="en-GB"/>
              </w:rPr>
              <w:t>Initial Run 2</w:t>
            </w:r>
          </w:p>
        </w:tc>
        <w:tc>
          <w:tcPr>
            <w:tcW w:w="1170" w:type="dxa"/>
            <w:vAlign w:val="center"/>
          </w:tcPr>
          <w:p w14:paraId="1935F03D" w14:textId="77777777" w:rsidR="0014740B" w:rsidRDefault="00000000" w:rsidP="00F84787">
            <w:pPr>
              <w:spacing w:line="240" w:lineRule="auto"/>
              <w:jc w:val="center"/>
            </w:pPr>
            <m:oMathPara>
              <m:oMath>
                <m:sSub>
                  <m:sSubPr>
                    <m:ctrlPr>
                      <w:rPr>
                        <w:rFonts w:ascii="Cambria Math" w:hAnsi="Cambria Math"/>
                        <w:i/>
                        <w:lang w:val="en-GB"/>
                      </w:rPr>
                    </m:ctrlPr>
                  </m:sSubPr>
                  <m:e>
                    <m:r>
                      <w:rPr>
                        <w:rFonts w:ascii="Cambria Math" w:hAnsi="Cambria Math"/>
                        <w:lang w:val="en-GB"/>
                      </w:rPr>
                      <m:t>V</m:t>
                    </m:r>
                  </m:e>
                  <m:sub>
                    <m:r>
                      <w:rPr>
                        <w:rFonts w:ascii="Cambria Math" w:hAnsi="Cambria Math"/>
                        <w:lang w:val="en-GB"/>
                      </w:rPr>
                      <m:t>tL</m:t>
                    </m:r>
                  </m:sub>
                </m:sSub>
              </m:oMath>
            </m:oMathPara>
          </w:p>
        </w:tc>
        <w:tc>
          <w:tcPr>
            <w:tcW w:w="1449" w:type="dxa"/>
            <w:vAlign w:val="center"/>
          </w:tcPr>
          <w:p w14:paraId="454E2190" w14:textId="77777777" w:rsidR="0014740B" w:rsidRPr="00BD784D" w:rsidRDefault="0014740B" w:rsidP="00F84787">
            <w:pPr>
              <w:spacing w:line="240" w:lineRule="auto"/>
              <w:jc w:val="center"/>
              <w:rPr>
                <w:i/>
                <w:lang w:val="en-GB"/>
              </w:rPr>
            </w:pPr>
            <w:r>
              <w:rPr>
                <w:i/>
                <w:lang w:val="en-GB"/>
              </w:rPr>
              <w:t>A</w:t>
            </w:r>
          </w:p>
        </w:tc>
        <w:tc>
          <w:tcPr>
            <w:tcW w:w="1180" w:type="dxa"/>
            <w:vAlign w:val="center"/>
          </w:tcPr>
          <w:p w14:paraId="616A5D23" w14:textId="77777777" w:rsidR="0014740B" w:rsidRDefault="00000000" w:rsidP="00F84787">
            <w:pPr>
              <w:spacing w:line="240" w:lineRule="auto"/>
              <w:jc w:val="center"/>
            </w:pPr>
            <m:oMathPara>
              <m:oMath>
                <m:sSub>
                  <m:sSubPr>
                    <m:ctrlPr>
                      <w:rPr>
                        <w:rFonts w:ascii="Cambria Math" w:hAnsi="Cambria Math"/>
                        <w:i/>
                        <w:lang w:val="en-GB"/>
                      </w:rPr>
                    </m:ctrlPr>
                  </m:sSubPr>
                  <m:e>
                    <m:r>
                      <w:rPr>
                        <w:rFonts w:ascii="Cambria Math" w:hAnsi="Cambria Math"/>
                        <w:lang w:val="en-GB"/>
                      </w:rPr>
                      <m:t>V</m:t>
                    </m:r>
                  </m:e>
                  <m:sub>
                    <m:r>
                      <w:rPr>
                        <w:rFonts w:ascii="Cambria Math" w:hAnsi="Cambria Math"/>
                        <w:lang w:val="en-GB"/>
                      </w:rPr>
                      <m:t>tR</m:t>
                    </m:r>
                  </m:sub>
                </m:sSub>
              </m:oMath>
            </m:oMathPara>
          </w:p>
        </w:tc>
        <w:tc>
          <w:tcPr>
            <w:tcW w:w="1486" w:type="dxa"/>
            <w:vAlign w:val="center"/>
          </w:tcPr>
          <w:p w14:paraId="48840106" w14:textId="77777777" w:rsidR="0014740B" w:rsidRPr="00BD784D" w:rsidRDefault="0014740B" w:rsidP="00F84787">
            <w:pPr>
              <w:spacing w:line="240" w:lineRule="auto"/>
              <w:jc w:val="center"/>
              <w:rPr>
                <w:i/>
                <w:lang w:val="en-GB"/>
              </w:rPr>
            </w:pPr>
            <w:r w:rsidRPr="00BD784D">
              <w:rPr>
                <w:i/>
                <w:lang w:val="en-GB"/>
              </w:rPr>
              <w:t>B</w:t>
            </w:r>
          </w:p>
        </w:tc>
      </w:tr>
      <w:tr w:rsidR="0014740B" w:rsidRPr="009E5DB6" w14:paraId="2A1433D6" w14:textId="77777777" w:rsidTr="00F84787">
        <w:trPr>
          <w:trHeight w:val="20"/>
          <w:jc w:val="center"/>
        </w:trPr>
        <w:tc>
          <w:tcPr>
            <w:tcW w:w="1463" w:type="dxa"/>
            <w:vAlign w:val="center"/>
          </w:tcPr>
          <w:p w14:paraId="1D5E3572" w14:textId="77777777" w:rsidR="0014740B" w:rsidRPr="009E5DB6" w:rsidRDefault="0014740B" w:rsidP="00F84787">
            <w:pPr>
              <w:spacing w:line="240" w:lineRule="auto"/>
              <w:jc w:val="center"/>
              <w:rPr>
                <w:lang w:val="en-GB"/>
              </w:rPr>
            </w:pPr>
            <w:r w:rsidRPr="009E5DB6">
              <w:rPr>
                <w:lang w:val="en-GB"/>
              </w:rPr>
              <w:t>Posisi 0</w:t>
            </w:r>
            <w:r w:rsidRPr="009E5DB6">
              <w:rPr>
                <w:vertAlign w:val="superscript"/>
                <w:lang w:val="en-GB"/>
              </w:rPr>
              <w:t>o</w:t>
            </w:r>
            <w:r w:rsidRPr="009E5DB6">
              <w:rPr>
                <w:lang w:val="en-GB"/>
              </w:rPr>
              <w:t xml:space="preserve"> bidang 1</w:t>
            </w:r>
          </w:p>
        </w:tc>
        <w:tc>
          <w:tcPr>
            <w:tcW w:w="1170" w:type="dxa"/>
            <w:vAlign w:val="center"/>
          </w:tcPr>
          <w:p w14:paraId="42352889" w14:textId="282D9283" w:rsidR="0014740B" w:rsidRPr="009E5DB6" w:rsidRDefault="0014740B" w:rsidP="0014740B">
            <w:pPr>
              <w:spacing w:line="240" w:lineRule="auto"/>
              <w:jc w:val="center"/>
              <w:rPr>
                <w:lang w:val="en-GB"/>
              </w:rPr>
            </w:pPr>
            <w:r>
              <w:rPr>
                <w:lang w:val="en-GB"/>
              </w:rPr>
              <w:t>-</w:t>
            </w:r>
          </w:p>
        </w:tc>
        <w:tc>
          <w:tcPr>
            <w:tcW w:w="1449" w:type="dxa"/>
            <w:vAlign w:val="center"/>
          </w:tcPr>
          <w:p w14:paraId="0C60EC9C"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A</m:t>
                    </m:r>
                  </m:e>
                  <m:sub>
                    <m:r>
                      <w:rPr>
                        <w:rFonts w:ascii="Cambria Math" w:hAnsi="Cambria Math"/>
                        <w:vertAlign w:val="subscript"/>
                        <w:lang w:val="en-GB"/>
                      </w:rPr>
                      <m:t>0</m:t>
                    </m:r>
                  </m:sub>
                  <m:sup>
                    <m:r>
                      <w:rPr>
                        <w:rFonts w:ascii="Cambria Math" w:hAnsi="Cambria Math"/>
                        <w:vertAlign w:val="subscript"/>
                        <w:lang w:val="en-GB"/>
                      </w:rPr>
                      <m:t>1</m:t>
                    </m:r>
                  </m:sup>
                </m:sSubSup>
              </m:oMath>
            </m:oMathPara>
          </w:p>
        </w:tc>
        <w:tc>
          <w:tcPr>
            <w:tcW w:w="1180" w:type="dxa"/>
            <w:vAlign w:val="center"/>
          </w:tcPr>
          <w:p w14:paraId="7D61D22B" w14:textId="7E6500CC" w:rsidR="0014740B" w:rsidRPr="009E5DB6" w:rsidRDefault="0014740B" w:rsidP="00F84787">
            <w:pPr>
              <w:spacing w:line="240" w:lineRule="auto"/>
              <w:jc w:val="center"/>
              <w:rPr>
                <w:lang w:val="en-GB"/>
              </w:rPr>
            </w:pPr>
            <w:r>
              <w:rPr>
                <w:lang w:val="en-GB"/>
              </w:rPr>
              <w:t>-</w:t>
            </w:r>
          </w:p>
        </w:tc>
        <w:tc>
          <w:tcPr>
            <w:tcW w:w="1486" w:type="dxa"/>
            <w:vAlign w:val="center"/>
          </w:tcPr>
          <w:p w14:paraId="2CC8AFFC"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B</m:t>
                    </m:r>
                  </m:e>
                  <m:sub>
                    <m:r>
                      <w:rPr>
                        <w:rFonts w:ascii="Cambria Math" w:hAnsi="Cambria Math"/>
                        <w:vertAlign w:val="subscript"/>
                        <w:lang w:val="en-GB"/>
                      </w:rPr>
                      <m:t>0</m:t>
                    </m:r>
                  </m:sub>
                  <m:sup>
                    <m:r>
                      <w:rPr>
                        <w:rFonts w:ascii="Cambria Math" w:hAnsi="Cambria Math"/>
                        <w:vertAlign w:val="subscript"/>
                        <w:lang w:val="en-GB"/>
                      </w:rPr>
                      <m:t>1</m:t>
                    </m:r>
                  </m:sup>
                </m:sSubSup>
              </m:oMath>
            </m:oMathPara>
          </w:p>
        </w:tc>
      </w:tr>
      <w:tr w:rsidR="0014740B" w:rsidRPr="009E5DB6" w14:paraId="5445B905" w14:textId="77777777" w:rsidTr="00F84787">
        <w:trPr>
          <w:trHeight w:val="20"/>
          <w:jc w:val="center"/>
        </w:trPr>
        <w:tc>
          <w:tcPr>
            <w:tcW w:w="1463" w:type="dxa"/>
            <w:vAlign w:val="center"/>
          </w:tcPr>
          <w:p w14:paraId="641551B0" w14:textId="77777777" w:rsidR="0014740B" w:rsidRPr="009E5DB6" w:rsidRDefault="0014740B" w:rsidP="00F84787">
            <w:pPr>
              <w:spacing w:line="240" w:lineRule="auto"/>
              <w:ind w:left="-36"/>
              <w:jc w:val="center"/>
              <w:rPr>
                <w:lang w:val="en-GB"/>
              </w:rPr>
            </w:pPr>
            <w:r>
              <w:rPr>
                <w:lang w:val="en-GB"/>
              </w:rPr>
              <w:t>Posisi 90</w:t>
            </w:r>
            <w:r w:rsidRPr="007C5F0F">
              <w:rPr>
                <w:vertAlign w:val="superscript"/>
                <w:lang w:val="en-GB"/>
              </w:rPr>
              <w:t xml:space="preserve"> o</w:t>
            </w:r>
            <w:r>
              <w:rPr>
                <w:lang w:val="en-GB"/>
              </w:rPr>
              <w:t xml:space="preserve"> </w:t>
            </w:r>
            <w:r w:rsidRPr="007C5F0F">
              <w:rPr>
                <w:lang w:val="en-GB"/>
              </w:rPr>
              <w:t>bidang 1</w:t>
            </w:r>
          </w:p>
        </w:tc>
        <w:tc>
          <w:tcPr>
            <w:tcW w:w="1170" w:type="dxa"/>
            <w:vAlign w:val="center"/>
          </w:tcPr>
          <w:p w14:paraId="20EBA894" w14:textId="775A6D60" w:rsidR="0014740B" w:rsidRPr="0014740B" w:rsidRDefault="0014740B" w:rsidP="00F84787">
            <w:pPr>
              <w:spacing w:line="240" w:lineRule="auto"/>
              <w:jc w:val="center"/>
              <w:rPr>
                <w:lang w:val="en-US"/>
              </w:rPr>
            </w:pPr>
            <w:r>
              <w:rPr>
                <w:lang w:val="en-US"/>
              </w:rPr>
              <w:t>-</w:t>
            </w:r>
          </w:p>
        </w:tc>
        <w:tc>
          <w:tcPr>
            <w:tcW w:w="1449" w:type="dxa"/>
            <w:vAlign w:val="center"/>
          </w:tcPr>
          <w:p w14:paraId="0BAEEEDD"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A</m:t>
                    </m:r>
                  </m:e>
                  <m:sub>
                    <m:r>
                      <w:rPr>
                        <w:rFonts w:ascii="Cambria Math" w:hAnsi="Cambria Math"/>
                        <w:vertAlign w:val="subscript"/>
                        <w:lang w:val="en-GB"/>
                      </w:rPr>
                      <m:t>90</m:t>
                    </m:r>
                  </m:sub>
                  <m:sup>
                    <m:r>
                      <w:rPr>
                        <w:rFonts w:ascii="Cambria Math" w:hAnsi="Cambria Math"/>
                        <w:vertAlign w:val="subscript"/>
                        <w:lang w:val="en-GB"/>
                      </w:rPr>
                      <m:t>1</m:t>
                    </m:r>
                  </m:sup>
                </m:sSubSup>
              </m:oMath>
            </m:oMathPara>
          </w:p>
        </w:tc>
        <w:tc>
          <w:tcPr>
            <w:tcW w:w="1180" w:type="dxa"/>
            <w:vAlign w:val="center"/>
          </w:tcPr>
          <w:p w14:paraId="510E577F" w14:textId="03DC86DA" w:rsidR="0014740B" w:rsidRPr="0014740B" w:rsidRDefault="0014740B" w:rsidP="00F84787">
            <w:pPr>
              <w:spacing w:line="240" w:lineRule="auto"/>
              <w:jc w:val="center"/>
              <w:rPr>
                <w:lang w:val="en-US"/>
              </w:rPr>
            </w:pPr>
            <w:r>
              <w:rPr>
                <w:lang w:val="en-US"/>
              </w:rPr>
              <w:t>-</w:t>
            </w:r>
          </w:p>
        </w:tc>
        <w:tc>
          <w:tcPr>
            <w:tcW w:w="1486" w:type="dxa"/>
            <w:vAlign w:val="center"/>
          </w:tcPr>
          <w:p w14:paraId="2E3F7A5B"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B</m:t>
                    </m:r>
                  </m:e>
                  <m:sub>
                    <m:r>
                      <w:rPr>
                        <w:rFonts w:ascii="Cambria Math" w:hAnsi="Cambria Math"/>
                        <w:vertAlign w:val="subscript"/>
                        <w:lang w:val="en-GB"/>
                      </w:rPr>
                      <m:t>90</m:t>
                    </m:r>
                  </m:sub>
                  <m:sup>
                    <m:r>
                      <w:rPr>
                        <w:rFonts w:ascii="Cambria Math" w:hAnsi="Cambria Math"/>
                        <w:vertAlign w:val="subscript"/>
                        <w:lang w:val="en-GB"/>
                      </w:rPr>
                      <m:t>1</m:t>
                    </m:r>
                  </m:sup>
                </m:sSubSup>
              </m:oMath>
            </m:oMathPara>
          </w:p>
        </w:tc>
      </w:tr>
      <w:tr w:rsidR="0014740B" w:rsidRPr="009E5DB6" w14:paraId="0091EF9C" w14:textId="77777777" w:rsidTr="00F84787">
        <w:trPr>
          <w:trHeight w:val="20"/>
          <w:jc w:val="center"/>
        </w:trPr>
        <w:tc>
          <w:tcPr>
            <w:tcW w:w="1463" w:type="dxa"/>
            <w:vAlign w:val="center"/>
          </w:tcPr>
          <w:p w14:paraId="11D7C4FE" w14:textId="77777777" w:rsidR="0014740B" w:rsidRPr="009E5DB6" w:rsidRDefault="0014740B" w:rsidP="00F84787">
            <w:pPr>
              <w:spacing w:line="240" w:lineRule="auto"/>
              <w:jc w:val="center"/>
              <w:rPr>
                <w:lang w:val="en-GB"/>
              </w:rPr>
            </w:pPr>
            <w:r>
              <w:rPr>
                <w:lang w:val="en-GB"/>
              </w:rPr>
              <w:t>Posisi 18</w:t>
            </w:r>
            <w:r w:rsidRPr="009E5DB6">
              <w:rPr>
                <w:lang w:val="en-GB"/>
              </w:rPr>
              <w:t>0</w:t>
            </w:r>
            <w:r w:rsidRPr="009E5DB6">
              <w:rPr>
                <w:vertAlign w:val="superscript"/>
                <w:lang w:val="en-GB"/>
              </w:rPr>
              <w:t xml:space="preserve"> o</w:t>
            </w:r>
            <w:r w:rsidRPr="009E5DB6">
              <w:rPr>
                <w:lang w:val="en-GB"/>
              </w:rPr>
              <w:t xml:space="preserve"> bidang 1</w:t>
            </w:r>
          </w:p>
        </w:tc>
        <w:tc>
          <w:tcPr>
            <w:tcW w:w="1170" w:type="dxa"/>
            <w:vAlign w:val="center"/>
          </w:tcPr>
          <w:p w14:paraId="1DAD0563" w14:textId="6322E825" w:rsidR="0014740B" w:rsidRPr="0014740B" w:rsidRDefault="0014740B" w:rsidP="00F84787">
            <w:pPr>
              <w:spacing w:line="240" w:lineRule="auto"/>
              <w:jc w:val="center"/>
              <w:rPr>
                <w:lang w:val="en-US"/>
              </w:rPr>
            </w:pPr>
            <w:r>
              <w:rPr>
                <w:lang w:val="en-US"/>
              </w:rPr>
              <w:t>-</w:t>
            </w:r>
          </w:p>
        </w:tc>
        <w:tc>
          <w:tcPr>
            <w:tcW w:w="1449" w:type="dxa"/>
            <w:vAlign w:val="center"/>
          </w:tcPr>
          <w:p w14:paraId="11B47AE3"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A</m:t>
                    </m:r>
                  </m:e>
                  <m:sub>
                    <m:r>
                      <w:rPr>
                        <w:rFonts w:ascii="Cambria Math" w:hAnsi="Cambria Math"/>
                        <w:vertAlign w:val="subscript"/>
                        <w:lang w:val="en-GB"/>
                      </w:rPr>
                      <m:t>180</m:t>
                    </m:r>
                  </m:sub>
                  <m:sup>
                    <m:r>
                      <w:rPr>
                        <w:rFonts w:ascii="Cambria Math" w:hAnsi="Cambria Math"/>
                        <w:vertAlign w:val="subscript"/>
                        <w:lang w:val="en-GB"/>
                      </w:rPr>
                      <m:t>1</m:t>
                    </m:r>
                  </m:sup>
                </m:sSubSup>
              </m:oMath>
            </m:oMathPara>
          </w:p>
        </w:tc>
        <w:tc>
          <w:tcPr>
            <w:tcW w:w="1180" w:type="dxa"/>
            <w:vAlign w:val="center"/>
          </w:tcPr>
          <w:p w14:paraId="53DB1AB9" w14:textId="3E2E0CAC" w:rsidR="0014740B" w:rsidRPr="0014740B" w:rsidRDefault="0014740B" w:rsidP="00F84787">
            <w:pPr>
              <w:spacing w:line="240" w:lineRule="auto"/>
              <w:jc w:val="center"/>
              <w:rPr>
                <w:lang w:val="en-US"/>
              </w:rPr>
            </w:pPr>
            <w:r>
              <w:rPr>
                <w:lang w:val="en-US"/>
              </w:rPr>
              <w:t>-</w:t>
            </w:r>
          </w:p>
        </w:tc>
        <w:tc>
          <w:tcPr>
            <w:tcW w:w="1486" w:type="dxa"/>
            <w:vAlign w:val="center"/>
          </w:tcPr>
          <w:p w14:paraId="179D1742"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B</m:t>
                    </m:r>
                  </m:e>
                  <m:sub>
                    <m:r>
                      <w:rPr>
                        <w:rFonts w:ascii="Cambria Math" w:hAnsi="Cambria Math"/>
                        <w:vertAlign w:val="subscript"/>
                        <w:lang w:val="en-GB"/>
                      </w:rPr>
                      <m:t>180</m:t>
                    </m:r>
                  </m:sub>
                  <m:sup>
                    <m:r>
                      <w:rPr>
                        <w:rFonts w:ascii="Cambria Math" w:hAnsi="Cambria Math"/>
                        <w:vertAlign w:val="subscript"/>
                        <w:lang w:val="en-GB"/>
                      </w:rPr>
                      <m:t>1</m:t>
                    </m:r>
                  </m:sup>
                </m:sSubSup>
              </m:oMath>
            </m:oMathPara>
          </w:p>
        </w:tc>
      </w:tr>
      <w:tr w:rsidR="0014740B" w:rsidRPr="009E5DB6" w14:paraId="6F75FF21" w14:textId="77777777" w:rsidTr="00F84787">
        <w:trPr>
          <w:trHeight w:val="20"/>
          <w:jc w:val="center"/>
        </w:trPr>
        <w:tc>
          <w:tcPr>
            <w:tcW w:w="1463" w:type="dxa"/>
            <w:vAlign w:val="center"/>
          </w:tcPr>
          <w:p w14:paraId="79A1E2B9" w14:textId="77777777" w:rsidR="0014740B" w:rsidRPr="009E5DB6" w:rsidRDefault="0014740B" w:rsidP="00F84787">
            <w:pPr>
              <w:spacing w:line="240" w:lineRule="auto"/>
              <w:jc w:val="center"/>
              <w:rPr>
                <w:lang w:val="en-GB"/>
              </w:rPr>
            </w:pPr>
            <w:r w:rsidRPr="009E5DB6">
              <w:rPr>
                <w:lang w:val="en-GB"/>
              </w:rPr>
              <w:t xml:space="preserve">Posisi </w:t>
            </w:r>
            <w:r>
              <w:rPr>
                <w:lang w:val="en-GB"/>
              </w:rPr>
              <w:t>27</w:t>
            </w:r>
            <w:r w:rsidRPr="009E5DB6">
              <w:rPr>
                <w:lang w:val="en-GB"/>
              </w:rPr>
              <w:t>0</w:t>
            </w:r>
            <w:r w:rsidRPr="009E5DB6">
              <w:rPr>
                <w:vertAlign w:val="superscript"/>
                <w:lang w:val="en-GB"/>
              </w:rPr>
              <w:t xml:space="preserve"> o</w:t>
            </w:r>
            <w:r>
              <w:rPr>
                <w:lang w:val="en-GB"/>
              </w:rPr>
              <w:t xml:space="preserve"> bidang 1</w:t>
            </w:r>
          </w:p>
        </w:tc>
        <w:tc>
          <w:tcPr>
            <w:tcW w:w="1170" w:type="dxa"/>
            <w:vAlign w:val="center"/>
          </w:tcPr>
          <w:p w14:paraId="5283D61B" w14:textId="4D30BF6A" w:rsidR="0014740B" w:rsidRPr="0014740B" w:rsidRDefault="0014740B" w:rsidP="00F84787">
            <w:pPr>
              <w:spacing w:line="240" w:lineRule="auto"/>
              <w:jc w:val="center"/>
              <w:rPr>
                <w:lang w:val="en-US"/>
              </w:rPr>
            </w:pPr>
            <w:r>
              <w:rPr>
                <w:lang w:val="en-US"/>
              </w:rPr>
              <w:t>-</w:t>
            </w:r>
          </w:p>
        </w:tc>
        <w:tc>
          <w:tcPr>
            <w:tcW w:w="1449" w:type="dxa"/>
            <w:vAlign w:val="center"/>
          </w:tcPr>
          <w:p w14:paraId="26B9BBC7"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A</m:t>
                    </m:r>
                  </m:e>
                  <m:sub>
                    <m:r>
                      <w:rPr>
                        <w:rFonts w:ascii="Cambria Math" w:hAnsi="Cambria Math"/>
                        <w:vertAlign w:val="subscript"/>
                        <w:lang w:val="en-GB"/>
                      </w:rPr>
                      <m:t>270</m:t>
                    </m:r>
                  </m:sub>
                  <m:sup>
                    <m:r>
                      <w:rPr>
                        <w:rFonts w:ascii="Cambria Math" w:hAnsi="Cambria Math"/>
                        <w:vertAlign w:val="subscript"/>
                        <w:lang w:val="en-GB"/>
                      </w:rPr>
                      <m:t>1</m:t>
                    </m:r>
                  </m:sup>
                </m:sSubSup>
              </m:oMath>
            </m:oMathPara>
          </w:p>
        </w:tc>
        <w:tc>
          <w:tcPr>
            <w:tcW w:w="1180" w:type="dxa"/>
            <w:vAlign w:val="center"/>
          </w:tcPr>
          <w:p w14:paraId="3E657F56" w14:textId="07A8F429" w:rsidR="0014740B" w:rsidRPr="0014740B" w:rsidRDefault="0014740B" w:rsidP="00F84787">
            <w:pPr>
              <w:spacing w:line="240" w:lineRule="auto"/>
              <w:jc w:val="center"/>
              <w:rPr>
                <w:lang w:val="en-US"/>
              </w:rPr>
            </w:pPr>
            <w:r>
              <w:rPr>
                <w:lang w:val="en-US"/>
              </w:rPr>
              <w:t>-</w:t>
            </w:r>
          </w:p>
        </w:tc>
        <w:tc>
          <w:tcPr>
            <w:tcW w:w="1486" w:type="dxa"/>
            <w:vAlign w:val="center"/>
          </w:tcPr>
          <w:p w14:paraId="56D2C901"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B</m:t>
                    </m:r>
                  </m:e>
                  <m:sub>
                    <m:r>
                      <w:rPr>
                        <w:rFonts w:ascii="Cambria Math" w:hAnsi="Cambria Math"/>
                        <w:vertAlign w:val="subscript"/>
                        <w:lang w:val="en-GB"/>
                      </w:rPr>
                      <m:t>270</m:t>
                    </m:r>
                  </m:sub>
                  <m:sup>
                    <m:r>
                      <w:rPr>
                        <w:rFonts w:ascii="Cambria Math" w:hAnsi="Cambria Math"/>
                        <w:vertAlign w:val="subscript"/>
                        <w:lang w:val="en-GB"/>
                      </w:rPr>
                      <m:t>1</m:t>
                    </m:r>
                  </m:sup>
                </m:sSubSup>
              </m:oMath>
            </m:oMathPara>
          </w:p>
        </w:tc>
      </w:tr>
      <w:tr w:rsidR="0014740B" w:rsidRPr="009E5DB6" w14:paraId="2BA7D52F" w14:textId="77777777" w:rsidTr="00F84787">
        <w:trPr>
          <w:trHeight w:val="20"/>
          <w:jc w:val="center"/>
        </w:trPr>
        <w:tc>
          <w:tcPr>
            <w:tcW w:w="1463" w:type="dxa"/>
            <w:vAlign w:val="center"/>
          </w:tcPr>
          <w:p w14:paraId="1CC9980A" w14:textId="77777777" w:rsidR="0014740B" w:rsidRPr="009E5DB6" w:rsidRDefault="0014740B" w:rsidP="00F84787">
            <w:pPr>
              <w:spacing w:line="240" w:lineRule="auto"/>
              <w:jc w:val="center"/>
              <w:rPr>
                <w:lang w:val="en-GB"/>
              </w:rPr>
            </w:pPr>
            <w:r>
              <w:rPr>
                <w:lang w:val="en-GB"/>
              </w:rPr>
              <w:t xml:space="preserve">Posisi </w:t>
            </w:r>
            <w:r w:rsidRPr="009E5DB6">
              <w:rPr>
                <w:lang w:val="en-GB"/>
              </w:rPr>
              <w:t>0</w:t>
            </w:r>
            <w:r w:rsidRPr="009E5DB6">
              <w:rPr>
                <w:vertAlign w:val="superscript"/>
                <w:lang w:val="en-GB"/>
              </w:rPr>
              <w:t xml:space="preserve"> o</w:t>
            </w:r>
            <w:r w:rsidRPr="009E5DB6">
              <w:rPr>
                <w:lang w:val="en-GB"/>
              </w:rPr>
              <w:t xml:space="preserve"> bidang 2</w:t>
            </w:r>
          </w:p>
        </w:tc>
        <w:tc>
          <w:tcPr>
            <w:tcW w:w="1170" w:type="dxa"/>
            <w:vAlign w:val="center"/>
          </w:tcPr>
          <w:p w14:paraId="7CDA85A1" w14:textId="622C1588" w:rsidR="0014740B" w:rsidRPr="0014740B" w:rsidRDefault="0014740B" w:rsidP="00F84787">
            <w:pPr>
              <w:spacing w:line="240" w:lineRule="auto"/>
              <w:jc w:val="center"/>
              <w:rPr>
                <w:lang w:val="en-US"/>
              </w:rPr>
            </w:pPr>
            <w:r>
              <w:rPr>
                <w:lang w:val="en-US"/>
              </w:rPr>
              <w:t>-</w:t>
            </w:r>
          </w:p>
        </w:tc>
        <w:tc>
          <w:tcPr>
            <w:tcW w:w="1449" w:type="dxa"/>
            <w:vAlign w:val="center"/>
          </w:tcPr>
          <w:p w14:paraId="6645750F"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A</m:t>
                    </m:r>
                  </m:e>
                  <m:sub>
                    <m:r>
                      <w:rPr>
                        <w:rFonts w:ascii="Cambria Math" w:hAnsi="Cambria Math"/>
                        <w:vertAlign w:val="subscript"/>
                        <w:lang w:val="en-GB"/>
                      </w:rPr>
                      <m:t>0</m:t>
                    </m:r>
                  </m:sub>
                  <m:sup>
                    <m:r>
                      <w:rPr>
                        <w:rFonts w:ascii="Cambria Math" w:hAnsi="Cambria Math"/>
                        <w:vertAlign w:val="subscript"/>
                        <w:lang w:val="en-GB"/>
                      </w:rPr>
                      <m:t>2</m:t>
                    </m:r>
                  </m:sup>
                </m:sSubSup>
              </m:oMath>
            </m:oMathPara>
          </w:p>
        </w:tc>
        <w:tc>
          <w:tcPr>
            <w:tcW w:w="1180" w:type="dxa"/>
            <w:vAlign w:val="center"/>
          </w:tcPr>
          <w:p w14:paraId="11A8BF28" w14:textId="77AB7BEB" w:rsidR="0014740B" w:rsidRPr="0014740B" w:rsidRDefault="0014740B" w:rsidP="00F84787">
            <w:pPr>
              <w:spacing w:line="240" w:lineRule="auto"/>
              <w:jc w:val="center"/>
              <w:rPr>
                <w:lang w:val="en-US"/>
              </w:rPr>
            </w:pPr>
            <w:r>
              <w:rPr>
                <w:lang w:val="en-US"/>
              </w:rPr>
              <w:t>-</w:t>
            </w:r>
          </w:p>
        </w:tc>
        <w:tc>
          <w:tcPr>
            <w:tcW w:w="1486" w:type="dxa"/>
            <w:vAlign w:val="center"/>
          </w:tcPr>
          <w:p w14:paraId="11BA1AEE"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B</m:t>
                    </m:r>
                  </m:e>
                  <m:sub>
                    <m:r>
                      <w:rPr>
                        <w:rFonts w:ascii="Cambria Math" w:hAnsi="Cambria Math"/>
                        <w:vertAlign w:val="subscript"/>
                        <w:lang w:val="en-GB"/>
                      </w:rPr>
                      <m:t>0</m:t>
                    </m:r>
                  </m:sub>
                  <m:sup>
                    <m:r>
                      <w:rPr>
                        <w:rFonts w:ascii="Cambria Math" w:hAnsi="Cambria Math"/>
                        <w:vertAlign w:val="subscript"/>
                        <w:lang w:val="en-GB"/>
                      </w:rPr>
                      <m:t>2</m:t>
                    </m:r>
                  </m:sup>
                </m:sSubSup>
              </m:oMath>
            </m:oMathPara>
          </w:p>
        </w:tc>
      </w:tr>
      <w:tr w:rsidR="0014740B" w:rsidRPr="009E5DB6" w14:paraId="1412B548" w14:textId="77777777" w:rsidTr="00F84787">
        <w:trPr>
          <w:trHeight w:val="20"/>
          <w:jc w:val="center"/>
        </w:trPr>
        <w:tc>
          <w:tcPr>
            <w:tcW w:w="1463" w:type="dxa"/>
            <w:vAlign w:val="center"/>
          </w:tcPr>
          <w:p w14:paraId="60AA32CE" w14:textId="77777777" w:rsidR="0014740B" w:rsidRPr="009E5DB6" w:rsidRDefault="0014740B" w:rsidP="00F84787">
            <w:pPr>
              <w:spacing w:line="240" w:lineRule="auto"/>
              <w:jc w:val="center"/>
              <w:rPr>
                <w:lang w:val="en-GB"/>
              </w:rPr>
            </w:pPr>
            <w:r>
              <w:rPr>
                <w:lang w:val="en-GB"/>
              </w:rPr>
              <w:t>Posisi 9</w:t>
            </w:r>
            <w:r w:rsidRPr="009E5DB6">
              <w:rPr>
                <w:lang w:val="en-GB"/>
              </w:rPr>
              <w:t>0</w:t>
            </w:r>
            <w:r w:rsidRPr="009E5DB6">
              <w:rPr>
                <w:vertAlign w:val="superscript"/>
                <w:lang w:val="en-GB"/>
              </w:rPr>
              <w:t xml:space="preserve"> o</w:t>
            </w:r>
            <w:r w:rsidRPr="009E5DB6">
              <w:rPr>
                <w:lang w:val="en-GB"/>
              </w:rPr>
              <w:t xml:space="preserve"> bidang 2</w:t>
            </w:r>
          </w:p>
        </w:tc>
        <w:tc>
          <w:tcPr>
            <w:tcW w:w="1170" w:type="dxa"/>
            <w:vAlign w:val="center"/>
          </w:tcPr>
          <w:p w14:paraId="7C6BF4A8" w14:textId="5042DBF2" w:rsidR="0014740B" w:rsidRPr="0014740B" w:rsidRDefault="0014740B" w:rsidP="00F84787">
            <w:pPr>
              <w:spacing w:line="240" w:lineRule="auto"/>
              <w:jc w:val="center"/>
              <w:rPr>
                <w:lang w:val="en-US"/>
              </w:rPr>
            </w:pPr>
            <w:r>
              <w:rPr>
                <w:lang w:val="en-US"/>
              </w:rPr>
              <w:t>-</w:t>
            </w:r>
          </w:p>
        </w:tc>
        <w:tc>
          <w:tcPr>
            <w:tcW w:w="1449" w:type="dxa"/>
            <w:vAlign w:val="center"/>
          </w:tcPr>
          <w:p w14:paraId="5495B97B"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A</m:t>
                    </m:r>
                  </m:e>
                  <m:sub>
                    <m:r>
                      <w:rPr>
                        <w:rFonts w:ascii="Cambria Math" w:hAnsi="Cambria Math"/>
                        <w:vertAlign w:val="subscript"/>
                        <w:lang w:val="en-GB"/>
                      </w:rPr>
                      <m:t>90</m:t>
                    </m:r>
                  </m:sub>
                  <m:sup>
                    <m:r>
                      <w:rPr>
                        <w:rFonts w:ascii="Cambria Math" w:hAnsi="Cambria Math"/>
                        <w:vertAlign w:val="subscript"/>
                        <w:lang w:val="en-GB"/>
                      </w:rPr>
                      <m:t>2</m:t>
                    </m:r>
                  </m:sup>
                </m:sSubSup>
              </m:oMath>
            </m:oMathPara>
          </w:p>
        </w:tc>
        <w:tc>
          <w:tcPr>
            <w:tcW w:w="1180" w:type="dxa"/>
            <w:vAlign w:val="center"/>
          </w:tcPr>
          <w:p w14:paraId="0EF9859E" w14:textId="08BDDAF7" w:rsidR="0014740B" w:rsidRPr="0014740B" w:rsidRDefault="0014740B" w:rsidP="00F84787">
            <w:pPr>
              <w:spacing w:line="240" w:lineRule="auto"/>
              <w:jc w:val="center"/>
              <w:rPr>
                <w:lang w:val="en-US"/>
              </w:rPr>
            </w:pPr>
            <w:r>
              <w:rPr>
                <w:lang w:val="en-US"/>
              </w:rPr>
              <w:t>-</w:t>
            </w:r>
          </w:p>
        </w:tc>
        <w:tc>
          <w:tcPr>
            <w:tcW w:w="1486" w:type="dxa"/>
            <w:vAlign w:val="center"/>
          </w:tcPr>
          <w:p w14:paraId="1587C163"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B</m:t>
                    </m:r>
                  </m:e>
                  <m:sub>
                    <m:r>
                      <w:rPr>
                        <w:rFonts w:ascii="Cambria Math" w:hAnsi="Cambria Math"/>
                        <w:vertAlign w:val="subscript"/>
                        <w:lang w:val="en-GB"/>
                      </w:rPr>
                      <m:t>90</m:t>
                    </m:r>
                  </m:sub>
                  <m:sup>
                    <m:r>
                      <w:rPr>
                        <w:rFonts w:ascii="Cambria Math" w:hAnsi="Cambria Math"/>
                        <w:vertAlign w:val="subscript"/>
                        <w:lang w:val="en-GB"/>
                      </w:rPr>
                      <m:t>2</m:t>
                    </m:r>
                  </m:sup>
                </m:sSubSup>
              </m:oMath>
            </m:oMathPara>
          </w:p>
        </w:tc>
      </w:tr>
      <w:tr w:rsidR="0014740B" w:rsidRPr="009E5DB6" w14:paraId="7FA2B7DC" w14:textId="77777777" w:rsidTr="00F84787">
        <w:trPr>
          <w:trHeight w:val="20"/>
          <w:jc w:val="center"/>
        </w:trPr>
        <w:tc>
          <w:tcPr>
            <w:tcW w:w="1463" w:type="dxa"/>
            <w:vAlign w:val="center"/>
          </w:tcPr>
          <w:p w14:paraId="2CC1351E" w14:textId="77777777" w:rsidR="0014740B" w:rsidRDefault="0014740B" w:rsidP="00F84787">
            <w:pPr>
              <w:spacing w:line="240" w:lineRule="auto"/>
              <w:jc w:val="center"/>
              <w:rPr>
                <w:lang w:val="en-GB"/>
              </w:rPr>
            </w:pPr>
            <w:r>
              <w:rPr>
                <w:lang w:val="en-GB"/>
              </w:rPr>
              <w:t>Posisi 18</w:t>
            </w:r>
            <w:r w:rsidRPr="009E5DB6">
              <w:rPr>
                <w:lang w:val="en-GB"/>
              </w:rPr>
              <w:t>0</w:t>
            </w:r>
            <w:r w:rsidRPr="009E5DB6">
              <w:rPr>
                <w:vertAlign w:val="superscript"/>
                <w:lang w:val="en-GB"/>
              </w:rPr>
              <w:t xml:space="preserve"> o</w:t>
            </w:r>
            <w:r w:rsidRPr="009E5DB6">
              <w:rPr>
                <w:lang w:val="en-GB"/>
              </w:rPr>
              <w:t xml:space="preserve"> bidang 2</w:t>
            </w:r>
          </w:p>
        </w:tc>
        <w:tc>
          <w:tcPr>
            <w:tcW w:w="1170" w:type="dxa"/>
            <w:vAlign w:val="center"/>
          </w:tcPr>
          <w:p w14:paraId="0B1F8EF4" w14:textId="2FFCAF14" w:rsidR="0014740B" w:rsidRPr="0014740B" w:rsidRDefault="0014740B" w:rsidP="00F84787">
            <w:pPr>
              <w:spacing w:line="240" w:lineRule="auto"/>
              <w:jc w:val="center"/>
              <w:rPr>
                <w:lang w:val="en-US"/>
              </w:rPr>
            </w:pPr>
            <w:r>
              <w:rPr>
                <w:lang w:val="en-US"/>
              </w:rPr>
              <w:t>-</w:t>
            </w:r>
          </w:p>
        </w:tc>
        <w:tc>
          <w:tcPr>
            <w:tcW w:w="1449" w:type="dxa"/>
            <w:vAlign w:val="center"/>
          </w:tcPr>
          <w:p w14:paraId="54BBCBF4"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A</m:t>
                    </m:r>
                  </m:e>
                  <m:sub>
                    <m:r>
                      <w:rPr>
                        <w:rFonts w:ascii="Cambria Math" w:hAnsi="Cambria Math"/>
                        <w:vertAlign w:val="subscript"/>
                        <w:lang w:val="en-GB"/>
                      </w:rPr>
                      <m:t>180</m:t>
                    </m:r>
                  </m:sub>
                  <m:sup>
                    <m:r>
                      <w:rPr>
                        <w:rFonts w:ascii="Cambria Math" w:hAnsi="Cambria Math"/>
                        <w:vertAlign w:val="subscript"/>
                        <w:lang w:val="en-GB"/>
                      </w:rPr>
                      <m:t>2</m:t>
                    </m:r>
                  </m:sup>
                </m:sSubSup>
              </m:oMath>
            </m:oMathPara>
          </w:p>
        </w:tc>
        <w:tc>
          <w:tcPr>
            <w:tcW w:w="1180" w:type="dxa"/>
            <w:vAlign w:val="center"/>
          </w:tcPr>
          <w:p w14:paraId="438C3B03" w14:textId="7685DB1E" w:rsidR="0014740B" w:rsidRPr="0014740B" w:rsidRDefault="0014740B" w:rsidP="00F84787">
            <w:pPr>
              <w:spacing w:line="240" w:lineRule="auto"/>
              <w:jc w:val="center"/>
              <w:rPr>
                <w:lang w:val="en-US"/>
              </w:rPr>
            </w:pPr>
            <w:r>
              <w:rPr>
                <w:lang w:val="en-US"/>
              </w:rPr>
              <w:t>-</w:t>
            </w:r>
          </w:p>
        </w:tc>
        <w:tc>
          <w:tcPr>
            <w:tcW w:w="1486" w:type="dxa"/>
            <w:vAlign w:val="center"/>
          </w:tcPr>
          <w:p w14:paraId="75C0C717"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B</m:t>
                    </m:r>
                  </m:e>
                  <m:sub>
                    <m:r>
                      <w:rPr>
                        <w:rFonts w:ascii="Cambria Math" w:hAnsi="Cambria Math"/>
                        <w:vertAlign w:val="subscript"/>
                        <w:lang w:val="en-GB"/>
                      </w:rPr>
                      <m:t>180</m:t>
                    </m:r>
                  </m:sub>
                  <m:sup>
                    <m:r>
                      <w:rPr>
                        <w:rFonts w:ascii="Cambria Math" w:hAnsi="Cambria Math"/>
                        <w:vertAlign w:val="subscript"/>
                        <w:lang w:val="en-GB"/>
                      </w:rPr>
                      <m:t>2</m:t>
                    </m:r>
                  </m:sup>
                </m:sSubSup>
              </m:oMath>
            </m:oMathPara>
          </w:p>
        </w:tc>
      </w:tr>
      <w:tr w:rsidR="0014740B" w:rsidRPr="009E5DB6" w14:paraId="10E4C9C0" w14:textId="77777777" w:rsidTr="00F84787">
        <w:trPr>
          <w:trHeight w:val="20"/>
          <w:jc w:val="center"/>
        </w:trPr>
        <w:tc>
          <w:tcPr>
            <w:tcW w:w="1463" w:type="dxa"/>
            <w:vAlign w:val="center"/>
          </w:tcPr>
          <w:p w14:paraId="20747287" w14:textId="77777777" w:rsidR="0014740B" w:rsidRDefault="0014740B" w:rsidP="00F84787">
            <w:pPr>
              <w:spacing w:line="240" w:lineRule="auto"/>
              <w:jc w:val="center"/>
              <w:rPr>
                <w:lang w:val="en-GB"/>
              </w:rPr>
            </w:pPr>
            <w:r>
              <w:rPr>
                <w:lang w:val="en-GB"/>
              </w:rPr>
              <w:t>Posisi 27</w:t>
            </w:r>
            <w:r w:rsidRPr="009E5DB6">
              <w:rPr>
                <w:lang w:val="en-GB"/>
              </w:rPr>
              <w:t>0</w:t>
            </w:r>
            <w:r w:rsidRPr="009E5DB6">
              <w:rPr>
                <w:vertAlign w:val="superscript"/>
                <w:lang w:val="en-GB"/>
              </w:rPr>
              <w:t xml:space="preserve"> o</w:t>
            </w:r>
            <w:r w:rsidRPr="009E5DB6">
              <w:rPr>
                <w:lang w:val="en-GB"/>
              </w:rPr>
              <w:t xml:space="preserve"> bidang 2</w:t>
            </w:r>
          </w:p>
        </w:tc>
        <w:tc>
          <w:tcPr>
            <w:tcW w:w="1170" w:type="dxa"/>
            <w:vAlign w:val="center"/>
          </w:tcPr>
          <w:p w14:paraId="2E5A6568" w14:textId="6F145886" w:rsidR="0014740B" w:rsidRPr="0014740B" w:rsidRDefault="0014740B" w:rsidP="00F84787">
            <w:pPr>
              <w:spacing w:line="240" w:lineRule="auto"/>
              <w:jc w:val="center"/>
              <w:rPr>
                <w:lang w:val="en-US"/>
              </w:rPr>
            </w:pPr>
            <w:r>
              <w:rPr>
                <w:lang w:val="en-US"/>
              </w:rPr>
              <w:t>-</w:t>
            </w:r>
          </w:p>
        </w:tc>
        <w:tc>
          <w:tcPr>
            <w:tcW w:w="1449" w:type="dxa"/>
            <w:vAlign w:val="center"/>
          </w:tcPr>
          <w:p w14:paraId="5CF121BE" w14:textId="77777777" w:rsidR="0014740B" w:rsidRDefault="00000000" w:rsidP="00F84787">
            <w:pPr>
              <w:spacing w:line="240" w:lineRule="auto"/>
              <w:jc w:val="center"/>
            </w:pPr>
            <m:oMathPara>
              <m:oMath>
                <m:sSubSup>
                  <m:sSubSupPr>
                    <m:ctrlPr>
                      <w:rPr>
                        <w:rFonts w:ascii="Cambria Math" w:hAnsi="Cambria Math"/>
                        <w:i/>
                        <w:vertAlign w:val="subscript"/>
                        <w:lang w:val="en-GB"/>
                      </w:rPr>
                    </m:ctrlPr>
                  </m:sSubSupPr>
                  <m:e>
                    <m:r>
                      <w:rPr>
                        <w:rFonts w:ascii="Cambria Math" w:hAnsi="Cambria Math"/>
                        <w:vertAlign w:val="subscript"/>
                        <w:lang w:val="en-GB"/>
                      </w:rPr>
                      <m:t>A</m:t>
                    </m:r>
                  </m:e>
                  <m:sub>
                    <m:r>
                      <w:rPr>
                        <w:rFonts w:ascii="Cambria Math" w:hAnsi="Cambria Math"/>
                        <w:vertAlign w:val="subscript"/>
                        <w:lang w:val="en-GB"/>
                      </w:rPr>
                      <m:t>270</m:t>
                    </m:r>
                  </m:sub>
                  <m:sup>
                    <m:r>
                      <w:rPr>
                        <w:rFonts w:ascii="Cambria Math" w:hAnsi="Cambria Math"/>
                        <w:vertAlign w:val="subscript"/>
                        <w:lang w:val="en-GB"/>
                      </w:rPr>
                      <m:t>2</m:t>
                    </m:r>
                  </m:sup>
                </m:sSubSup>
              </m:oMath>
            </m:oMathPara>
          </w:p>
        </w:tc>
        <w:tc>
          <w:tcPr>
            <w:tcW w:w="1180" w:type="dxa"/>
            <w:vAlign w:val="center"/>
          </w:tcPr>
          <w:p w14:paraId="29A8637F" w14:textId="0834003E" w:rsidR="0014740B" w:rsidRPr="0014740B" w:rsidRDefault="0014740B" w:rsidP="00F84787">
            <w:pPr>
              <w:spacing w:line="240" w:lineRule="auto"/>
              <w:jc w:val="center"/>
              <w:rPr>
                <w:lang w:val="en-US"/>
              </w:rPr>
            </w:pPr>
            <w:r>
              <w:rPr>
                <w:lang w:val="en-US"/>
              </w:rPr>
              <w:t>-</w:t>
            </w:r>
          </w:p>
        </w:tc>
        <w:tc>
          <w:tcPr>
            <w:tcW w:w="1486" w:type="dxa"/>
            <w:vAlign w:val="center"/>
          </w:tcPr>
          <w:p w14:paraId="3BFDC113" w14:textId="77777777" w:rsidR="0014740B" w:rsidRPr="0014740B" w:rsidRDefault="00000000" w:rsidP="00F84787">
            <w:pPr>
              <w:spacing w:line="240" w:lineRule="auto"/>
              <w:jc w:val="center"/>
              <w:rPr>
                <w:lang w:val="en-US"/>
              </w:rPr>
            </w:pPr>
            <m:oMathPara>
              <m:oMath>
                <m:sSubSup>
                  <m:sSubSupPr>
                    <m:ctrlPr>
                      <w:rPr>
                        <w:rFonts w:ascii="Cambria Math" w:hAnsi="Cambria Math"/>
                        <w:i/>
                        <w:vertAlign w:val="subscript"/>
                        <w:lang w:val="en-GB"/>
                      </w:rPr>
                    </m:ctrlPr>
                  </m:sSubSupPr>
                  <m:e>
                    <m:r>
                      <w:rPr>
                        <w:rFonts w:ascii="Cambria Math" w:hAnsi="Cambria Math"/>
                        <w:vertAlign w:val="subscript"/>
                        <w:lang w:val="en-GB"/>
                      </w:rPr>
                      <m:t>B</m:t>
                    </m:r>
                  </m:e>
                  <m:sub>
                    <m:r>
                      <w:rPr>
                        <w:rFonts w:ascii="Cambria Math" w:hAnsi="Cambria Math"/>
                        <w:vertAlign w:val="subscript"/>
                        <w:lang w:val="en-GB"/>
                      </w:rPr>
                      <m:t>270</m:t>
                    </m:r>
                  </m:sub>
                  <m:sup>
                    <m:r>
                      <w:rPr>
                        <w:rFonts w:ascii="Cambria Math" w:hAnsi="Cambria Math"/>
                        <w:vertAlign w:val="subscript"/>
                        <w:lang w:val="en-GB"/>
                      </w:rPr>
                      <m:t>2</m:t>
                    </m:r>
                  </m:sup>
                </m:sSubSup>
              </m:oMath>
            </m:oMathPara>
          </w:p>
        </w:tc>
      </w:tr>
    </w:tbl>
    <w:p w14:paraId="547342D3" w14:textId="4346B703" w:rsidR="00CE15CC" w:rsidRPr="009E5DB6" w:rsidRDefault="00CE15CC" w:rsidP="00CE15CC">
      <w:pPr>
        <w:widowControl w:val="0"/>
        <w:overflowPunct w:val="0"/>
        <w:autoSpaceDE w:val="0"/>
        <w:autoSpaceDN w:val="0"/>
        <w:adjustRightInd w:val="0"/>
        <w:spacing w:line="480" w:lineRule="auto"/>
        <w:ind w:right="20"/>
        <w:jc w:val="center"/>
        <w:rPr>
          <w:rFonts w:cs="Times New Roman"/>
          <w:szCs w:val="24"/>
        </w:rPr>
      </w:pPr>
    </w:p>
    <w:p w14:paraId="64D7763C" w14:textId="77777777" w:rsidR="00CE15CC" w:rsidRPr="00DF633A" w:rsidRDefault="00CE15CC" w:rsidP="00CE15CC">
      <w:pPr>
        <w:pStyle w:val="ListParagraph"/>
        <w:numPr>
          <w:ilvl w:val="0"/>
          <w:numId w:val="20"/>
        </w:numPr>
        <w:spacing w:line="480" w:lineRule="auto"/>
        <w:jc w:val="both"/>
        <w:rPr>
          <w:iCs/>
          <w:lang w:val="en-GB"/>
        </w:rPr>
      </w:pPr>
      <w:r w:rsidRPr="009E5DB6">
        <w:rPr>
          <w:iCs/>
          <w:lang w:val="en-GB"/>
        </w:rPr>
        <w:t>Kemudian berdasarkan data pengukuran akan dihitung nilai resultan untuk masing-masing bidang ,untuk resultan vektor g</w:t>
      </w:r>
      <w:r>
        <w:rPr>
          <w:iCs/>
          <w:lang w:val="en-GB"/>
        </w:rPr>
        <w:t xml:space="preserve">etaran di bidang kiri, dihitung </w:t>
      </w:r>
      <w:r w:rsidRPr="009E5DB6">
        <w:rPr>
          <w:iCs/>
          <w:lang w:val="en-GB"/>
        </w:rPr>
        <w:t xml:space="preserve">dengan data </w:t>
      </w:r>
      <m:oMath>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rPr>
              <m:t>A</m:t>
            </m:r>
          </m:e>
          <m:sub>
            <m:r>
              <w:rPr>
                <w:rFonts w:ascii="Cambria Math" w:hAnsi="Cambria Math"/>
                <w:szCs w:val="24"/>
                <w:vertAlign w:val="subscript"/>
                <w:lang w:val="en-GB"/>
              </w:rPr>
              <m:t>0</m:t>
            </m:r>
          </m:sub>
          <m:sup>
            <m:r>
              <w:rPr>
                <w:rFonts w:ascii="Cambria Math" w:hAnsi="Cambria Math"/>
                <w:szCs w:val="24"/>
                <w:vertAlign w:val="subscript"/>
                <w:lang w:val="en-GB"/>
              </w:rPr>
              <m:t>1</m:t>
            </m:r>
          </m:sup>
        </m:sSubSup>
        <m:r>
          <w:rPr>
            <w:rFonts w:ascii="Cambria Math" w:hAnsi="Cambria Math"/>
            <w:szCs w:val="24"/>
            <w:vertAlign w:val="subscript"/>
            <w:lang w:val="en-GB" w:eastAsia="en-ID"/>
          </w:rPr>
          <m:t xml:space="preserve"> ,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A</m:t>
            </m:r>
          </m:e>
          <m:sub>
            <m:r>
              <w:rPr>
                <w:rFonts w:ascii="Cambria Math" w:hAnsi="Cambria Math"/>
                <w:szCs w:val="24"/>
                <w:vertAlign w:val="subscript"/>
                <w:lang w:val="en-GB" w:eastAsia="en-ID"/>
              </w:rPr>
              <m:t>90</m:t>
            </m:r>
          </m:sub>
          <m:sup>
            <m:r>
              <w:rPr>
                <w:rFonts w:ascii="Cambria Math" w:hAnsi="Cambria Math"/>
                <w:szCs w:val="24"/>
                <w:vertAlign w:val="subscript"/>
                <w:lang w:val="en-GB" w:eastAsia="en-ID"/>
              </w:rPr>
              <m:t>1</m:t>
            </m:r>
          </m:sup>
        </m:sSubSup>
        <m:r>
          <w:rPr>
            <w:rFonts w:ascii="Cambria Math" w:hAnsi="Cambria Math"/>
            <w:szCs w:val="24"/>
            <w:vertAlign w:val="subscript"/>
            <w:lang w:val="en-GB" w:eastAsia="en-ID"/>
          </w:rPr>
          <m:t xml:space="preserve">,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A</m:t>
            </m:r>
          </m:e>
          <m:sub>
            <m:r>
              <w:rPr>
                <w:rFonts w:ascii="Cambria Math" w:hAnsi="Cambria Math"/>
                <w:szCs w:val="24"/>
                <w:vertAlign w:val="subscript"/>
                <w:lang w:val="en-GB" w:eastAsia="en-ID"/>
              </w:rPr>
              <m:t>180</m:t>
            </m:r>
          </m:sub>
          <m:sup>
            <m:r>
              <w:rPr>
                <w:rFonts w:ascii="Cambria Math" w:hAnsi="Cambria Math"/>
                <w:szCs w:val="24"/>
                <w:vertAlign w:val="subscript"/>
                <w:lang w:val="en-GB" w:eastAsia="en-ID"/>
              </w:rPr>
              <m:t>1</m:t>
            </m:r>
          </m:sup>
        </m:sSubSup>
        <m:r>
          <w:rPr>
            <w:rFonts w:ascii="Cambria Math" w:hAnsi="Cambria Math"/>
            <w:szCs w:val="24"/>
            <w:vertAlign w:val="subscript"/>
            <w:lang w:val="en-GB" w:eastAsia="en-ID"/>
          </w:rPr>
          <m:t xml:space="preserve">, </m:t>
        </m:r>
        <m:r>
          <m:rPr>
            <m:sty m:val="p"/>
          </m:rPr>
          <w:rPr>
            <w:rFonts w:ascii="Cambria Math" w:hAnsi="Cambria Math"/>
            <w:szCs w:val="24"/>
            <w:vertAlign w:val="subscript"/>
            <w:lang w:val="en-GB" w:eastAsia="en-ID"/>
          </w:rPr>
          <m:t>dan</m:t>
        </m:r>
        <m:r>
          <w:rPr>
            <w:rFonts w:ascii="Cambria Math" w:hAnsi="Cambria Math"/>
            <w:szCs w:val="24"/>
            <w:vertAlign w:val="subscript"/>
            <w:lang w:val="en-GB" w:eastAsia="en-ID"/>
          </w:rPr>
          <m:t xml:space="preserve">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A</m:t>
            </m:r>
          </m:e>
          <m:sub>
            <m:r>
              <w:rPr>
                <w:rFonts w:ascii="Cambria Math" w:hAnsi="Cambria Math"/>
                <w:szCs w:val="24"/>
                <w:vertAlign w:val="subscript"/>
                <w:lang w:val="en-GB" w:eastAsia="en-ID"/>
              </w:rPr>
              <m:t>270</m:t>
            </m:r>
          </m:sub>
          <m:sup>
            <m:r>
              <w:rPr>
                <w:rFonts w:ascii="Cambria Math" w:hAnsi="Cambria Math"/>
                <w:szCs w:val="24"/>
                <w:vertAlign w:val="subscript"/>
                <w:lang w:val="en-GB" w:eastAsia="en-ID"/>
              </w:rPr>
              <m:t>1</m:t>
            </m:r>
          </m:sup>
        </m:sSubSup>
      </m:oMath>
      <w:r>
        <w:rPr>
          <w:szCs w:val="24"/>
          <w:vertAlign w:val="subscript"/>
          <w:lang w:val="en-GB" w:eastAsia="en-ID"/>
        </w:rPr>
        <w:t xml:space="preserve"> </w:t>
      </w:r>
      <w:r w:rsidRPr="00DF633A">
        <w:rPr>
          <w:iCs/>
          <w:lang w:val="en-GB"/>
        </w:rPr>
        <w:t xml:space="preserve">untuk nilai resultan  </w:t>
      </w:r>
      <m:oMath>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rPr>
              <m:t>A</m:t>
            </m:r>
          </m:e>
          <m:sub>
            <m:r>
              <w:rPr>
                <w:rFonts w:ascii="Cambria Math" w:hAnsi="Cambria Math"/>
                <w:szCs w:val="24"/>
                <w:vertAlign w:val="subscript"/>
                <w:lang w:val="en-GB"/>
              </w:rPr>
              <m:t>t</m:t>
            </m:r>
          </m:sub>
          <m:sup>
            <m:r>
              <w:rPr>
                <w:rFonts w:ascii="Cambria Math" w:hAnsi="Cambria Math"/>
                <w:szCs w:val="24"/>
                <w:vertAlign w:val="subscript"/>
                <w:lang w:val="en-GB"/>
              </w:rPr>
              <m:t>1</m:t>
            </m:r>
          </m:sup>
        </m:sSubSup>
      </m:oMath>
      <w:r>
        <w:rPr>
          <w:szCs w:val="24"/>
          <w:vertAlign w:val="subscript"/>
          <w:lang w:val="en-GB" w:eastAsia="en-ID"/>
        </w:rPr>
        <w:t xml:space="preserve"> </w:t>
      </w:r>
      <w:r w:rsidRPr="00DF633A">
        <w:rPr>
          <w:iCs/>
          <w:lang w:val="en-GB"/>
        </w:rPr>
        <w:t xml:space="preserve">dan dengan data </w:t>
      </w:r>
      <m:oMath>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rPr>
              <m:t>A</m:t>
            </m:r>
          </m:e>
          <m:sub>
            <m:r>
              <w:rPr>
                <w:rFonts w:ascii="Cambria Math" w:hAnsi="Cambria Math"/>
                <w:szCs w:val="24"/>
                <w:vertAlign w:val="subscript"/>
                <w:lang w:val="en-GB"/>
              </w:rPr>
              <m:t>0</m:t>
            </m:r>
          </m:sub>
          <m:sup>
            <m:r>
              <w:rPr>
                <w:rFonts w:ascii="Cambria Math" w:hAnsi="Cambria Math"/>
                <w:szCs w:val="24"/>
                <w:vertAlign w:val="subscript"/>
                <w:lang w:val="en-GB"/>
              </w:rPr>
              <m:t>2</m:t>
            </m:r>
          </m:sup>
        </m:sSubSup>
        <m:r>
          <w:rPr>
            <w:rFonts w:ascii="Cambria Math" w:hAnsi="Cambria Math"/>
            <w:szCs w:val="24"/>
            <w:vertAlign w:val="subscript"/>
            <w:lang w:val="en-GB" w:eastAsia="en-ID"/>
          </w:rPr>
          <m:t xml:space="preserve"> ,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A</m:t>
            </m:r>
          </m:e>
          <m:sub>
            <m:r>
              <w:rPr>
                <w:rFonts w:ascii="Cambria Math" w:hAnsi="Cambria Math"/>
                <w:szCs w:val="24"/>
                <w:vertAlign w:val="subscript"/>
                <w:lang w:val="en-GB" w:eastAsia="en-ID"/>
              </w:rPr>
              <m:t>90</m:t>
            </m:r>
          </m:sub>
          <m:sup>
            <m:r>
              <w:rPr>
                <w:rFonts w:ascii="Cambria Math" w:hAnsi="Cambria Math"/>
                <w:szCs w:val="24"/>
                <w:vertAlign w:val="subscript"/>
                <w:lang w:val="en-GB" w:eastAsia="en-ID"/>
              </w:rPr>
              <m:t>2</m:t>
            </m:r>
          </m:sup>
        </m:sSubSup>
        <m:r>
          <w:rPr>
            <w:rFonts w:ascii="Cambria Math" w:hAnsi="Cambria Math"/>
            <w:szCs w:val="24"/>
            <w:vertAlign w:val="subscript"/>
            <w:lang w:val="en-GB" w:eastAsia="en-ID"/>
          </w:rPr>
          <m:t xml:space="preserve">,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A</m:t>
            </m:r>
          </m:e>
          <m:sub>
            <m:r>
              <w:rPr>
                <w:rFonts w:ascii="Cambria Math" w:hAnsi="Cambria Math"/>
                <w:szCs w:val="24"/>
                <w:vertAlign w:val="subscript"/>
                <w:lang w:val="en-GB" w:eastAsia="en-ID"/>
              </w:rPr>
              <m:t>180</m:t>
            </m:r>
          </m:sub>
          <m:sup>
            <m:r>
              <w:rPr>
                <w:rFonts w:ascii="Cambria Math" w:hAnsi="Cambria Math"/>
                <w:szCs w:val="24"/>
                <w:vertAlign w:val="subscript"/>
                <w:lang w:val="en-GB" w:eastAsia="en-ID"/>
              </w:rPr>
              <m:t>2</m:t>
            </m:r>
          </m:sup>
        </m:sSubSup>
        <m:r>
          <w:rPr>
            <w:rFonts w:ascii="Cambria Math" w:hAnsi="Cambria Math"/>
            <w:szCs w:val="24"/>
            <w:vertAlign w:val="subscript"/>
            <w:lang w:val="en-GB" w:eastAsia="en-ID"/>
          </w:rPr>
          <m:t xml:space="preserve">, </m:t>
        </m:r>
        <m:r>
          <m:rPr>
            <m:sty m:val="p"/>
          </m:rPr>
          <w:rPr>
            <w:rFonts w:ascii="Cambria Math" w:hAnsi="Cambria Math"/>
            <w:szCs w:val="24"/>
            <w:vertAlign w:val="subscript"/>
            <w:lang w:val="en-GB" w:eastAsia="en-ID"/>
          </w:rPr>
          <m:t>dan</m:t>
        </m:r>
        <m:r>
          <w:rPr>
            <w:rFonts w:ascii="Cambria Math" w:hAnsi="Cambria Math"/>
            <w:szCs w:val="24"/>
            <w:vertAlign w:val="subscript"/>
            <w:lang w:val="en-GB" w:eastAsia="en-ID"/>
          </w:rPr>
          <m:t xml:space="preserve">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A</m:t>
            </m:r>
          </m:e>
          <m:sub>
            <m:r>
              <w:rPr>
                <w:rFonts w:ascii="Cambria Math" w:hAnsi="Cambria Math"/>
                <w:szCs w:val="24"/>
                <w:vertAlign w:val="subscript"/>
                <w:lang w:val="en-GB" w:eastAsia="en-ID"/>
              </w:rPr>
              <m:t>270</m:t>
            </m:r>
          </m:sub>
          <m:sup>
            <m:r>
              <w:rPr>
                <w:rFonts w:ascii="Cambria Math" w:hAnsi="Cambria Math"/>
                <w:szCs w:val="24"/>
                <w:vertAlign w:val="subscript"/>
                <w:lang w:val="en-GB" w:eastAsia="en-ID"/>
              </w:rPr>
              <m:t>2</m:t>
            </m:r>
          </m:sup>
        </m:sSubSup>
      </m:oMath>
      <w:r w:rsidRPr="00DF633A">
        <w:rPr>
          <w:vertAlign w:val="subscript"/>
          <w:lang w:val="en-GB"/>
        </w:rPr>
        <w:t xml:space="preserve"> </w:t>
      </w:r>
      <w:r w:rsidRPr="00DF633A">
        <w:rPr>
          <w:iCs/>
          <w:lang w:val="en-GB"/>
        </w:rPr>
        <w:t xml:space="preserve">untuk nilai resultan </w:t>
      </w:r>
      <m:oMath>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rPr>
              <m:t>A</m:t>
            </m:r>
          </m:e>
          <m:sub>
            <m:r>
              <w:rPr>
                <w:rFonts w:ascii="Cambria Math" w:hAnsi="Cambria Math"/>
                <w:szCs w:val="24"/>
                <w:vertAlign w:val="subscript"/>
                <w:lang w:val="en-GB"/>
              </w:rPr>
              <m:t>t</m:t>
            </m:r>
          </m:sub>
          <m:sup>
            <m:r>
              <w:rPr>
                <w:rFonts w:ascii="Cambria Math" w:hAnsi="Cambria Math"/>
                <w:szCs w:val="24"/>
                <w:vertAlign w:val="subscript"/>
                <w:lang w:val="en-GB"/>
              </w:rPr>
              <m:t>2</m:t>
            </m:r>
          </m:sup>
        </m:sSubSup>
      </m:oMath>
      <w:r w:rsidRPr="00DF633A">
        <w:rPr>
          <w:vertAlign w:val="subscript"/>
          <w:lang w:val="en-GB"/>
        </w:rPr>
        <w:t xml:space="preserve"> </w:t>
      </w:r>
      <w:r w:rsidRPr="00DF633A">
        <w:rPr>
          <w:iCs/>
          <w:lang w:val="en-GB"/>
        </w:rPr>
        <w:t xml:space="preserve">. Selanjutnya untuk resultan vektor getaran di bidang kanan dihitung dengan data </w:t>
      </w:r>
      <m:oMath>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rPr>
              <m:t>B</m:t>
            </m:r>
          </m:e>
          <m:sub>
            <m:r>
              <w:rPr>
                <w:rFonts w:ascii="Cambria Math" w:hAnsi="Cambria Math"/>
                <w:szCs w:val="24"/>
                <w:vertAlign w:val="subscript"/>
                <w:lang w:val="en-GB"/>
              </w:rPr>
              <m:t>0</m:t>
            </m:r>
          </m:sub>
          <m:sup>
            <m:r>
              <w:rPr>
                <w:rFonts w:ascii="Cambria Math" w:hAnsi="Cambria Math"/>
                <w:szCs w:val="24"/>
                <w:vertAlign w:val="subscript"/>
                <w:lang w:val="en-GB"/>
              </w:rPr>
              <m:t>1</m:t>
            </m:r>
          </m:sup>
        </m:sSubSup>
        <m:r>
          <w:rPr>
            <w:rFonts w:ascii="Cambria Math" w:hAnsi="Cambria Math"/>
            <w:szCs w:val="24"/>
            <w:vertAlign w:val="subscript"/>
            <w:lang w:val="en-GB" w:eastAsia="en-ID"/>
          </w:rPr>
          <m:t xml:space="preserve"> ,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B</m:t>
            </m:r>
          </m:e>
          <m:sub>
            <m:r>
              <w:rPr>
                <w:rFonts w:ascii="Cambria Math" w:hAnsi="Cambria Math"/>
                <w:szCs w:val="24"/>
                <w:vertAlign w:val="subscript"/>
                <w:lang w:val="en-GB" w:eastAsia="en-ID"/>
              </w:rPr>
              <m:t>90</m:t>
            </m:r>
          </m:sub>
          <m:sup>
            <m:r>
              <w:rPr>
                <w:rFonts w:ascii="Cambria Math" w:hAnsi="Cambria Math"/>
                <w:szCs w:val="24"/>
                <w:vertAlign w:val="subscript"/>
                <w:lang w:val="en-GB" w:eastAsia="en-ID"/>
              </w:rPr>
              <m:t>1</m:t>
            </m:r>
          </m:sup>
        </m:sSubSup>
        <m:r>
          <w:rPr>
            <w:rFonts w:ascii="Cambria Math" w:hAnsi="Cambria Math"/>
            <w:szCs w:val="24"/>
            <w:vertAlign w:val="subscript"/>
            <w:lang w:val="en-GB" w:eastAsia="en-ID"/>
          </w:rPr>
          <m:t xml:space="preserve">,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B</m:t>
            </m:r>
          </m:e>
          <m:sub>
            <m:r>
              <w:rPr>
                <w:rFonts w:ascii="Cambria Math" w:hAnsi="Cambria Math"/>
                <w:szCs w:val="24"/>
                <w:vertAlign w:val="subscript"/>
                <w:lang w:val="en-GB" w:eastAsia="en-ID"/>
              </w:rPr>
              <m:t>180</m:t>
            </m:r>
          </m:sub>
          <m:sup>
            <m:r>
              <w:rPr>
                <w:rFonts w:ascii="Cambria Math" w:hAnsi="Cambria Math"/>
                <w:szCs w:val="24"/>
                <w:vertAlign w:val="subscript"/>
                <w:lang w:val="en-GB" w:eastAsia="en-ID"/>
              </w:rPr>
              <m:t>1</m:t>
            </m:r>
          </m:sup>
        </m:sSubSup>
        <m:r>
          <w:rPr>
            <w:rFonts w:ascii="Cambria Math" w:hAnsi="Cambria Math"/>
            <w:szCs w:val="24"/>
            <w:vertAlign w:val="subscript"/>
            <w:lang w:val="en-GB" w:eastAsia="en-ID"/>
          </w:rPr>
          <m:t xml:space="preserve">, </m:t>
        </m:r>
        <m:r>
          <m:rPr>
            <m:sty m:val="p"/>
          </m:rPr>
          <w:rPr>
            <w:rFonts w:ascii="Cambria Math" w:hAnsi="Cambria Math"/>
            <w:szCs w:val="24"/>
            <w:vertAlign w:val="subscript"/>
            <w:lang w:val="en-GB" w:eastAsia="en-ID"/>
          </w:rPr>
          <m:t>dan</m:t>
        </m:r>
        <m:r>
          <w:rPr>
            <w:rFonts w:ascii="Cambria Math" w:hAnsi="Cambria Math"/>
            <w:szCs w:val="24"/>
            <w:vertAlign w:val="subscript"/>
            <w:lang w:val="en-GB" w:eastAsia="en-ID"/>
          </w:rPr>
          <m:t xml:space="preserve">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B</m:t>
            </m:r>
          </m:e>
          <m:sub>
            <m:r>
              <w:rPr>
                <w:rFonts w:ascii="Cambria Math" w:hAnsi="Cambria Math"/>
                <w:szCs w:val="24"/>
                <w:vertAlign w:val="subscript"/>
                <w:lang w:val="en-GB" w:eastAsia="en-ID"/>
              </w:rPr>
              <m:t>270</m:t>
            </m:r>
          </m:sub>
          <m:sup>
            <m:r>
              <w:rPr>
                <w:rFonts w:ascii="Cambria Math" w:hAnsi="Cambria Math"/>
                <w:szCs w:val="24"/>
                <w:vertAlign w:val="subscript"/>
                <w:lang w:val="en-GB" w:eastAsia="en-ID"/>
              </w:rPr>
              <m:t>1</m:t>
            </m:r>
          </m:sup>
        </m:sSubSup>
      </m:oMath>
      <w:r w:rsidRPr="00DF633A">
        <w:rPr>
          <w:vertAlign w:val="subscript"/>
          <w:lang w:val="en-GB"/>
        </w:rPr>
        <w:t xml:space="preserve"> </w:t>
      </w:r>
      <w:r w:rsidRPr="00DF633A">
        <w:rPr>
          <w:iCs/>
          <w:lang w:val="en-GB"/>
        </w:rPr>
        <w:t xml:space="preserve">didapatkan nilai resultan </w:t>
      </w:r>
      <m:oMath>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rPr>
              <m:t>B</m:t>
            </m:r>
          </m:e>
          <m:sub>
            <m:r>
              <w:rPr>
                <w:rFonts w:ascii="Cambria Math" w:hAnsi="Cambria Math"/>
                <w:szCs w:val="24"/>
                <w:vertAlign w:val="subscript"/>
                <w:lang w:val="en-GB"/>
              </w:rPr>
              <m:t>t</m:t>
            </m:r>
          </m:sub>
          <m:sup>
            <m:r>
              <w:rPr>
                <w:rFonts w:ascii="Cambria Math" w:hAnsi="Cambria Math"/>
                <w:szCs w:val="24"/>
                <w:vertAlign w:val="subscript"/>
                <w:lang w:val="en-GB"/>
              </w:rPr>
              <m:t>1</m:t>
            </m:r>
          </m:sup>
        </m:sSubSup>
      </m:oMath>
      <w:r w:rsidRPr="00DF633A">
        <w:rPr>
          <w:lang w:val="en-GB"/>
        </w:rPr>
        <w:t xml:space="preserve">, dan dengan </w:t>
      </w:r>
      <w:r w:rsidRPr="00DF633A">
        <w:rPr>
          <w:iCs/>
          <w:lang w:val="en-GB"/>
        </w:rPr>
        <w:t xml:space="preserve">data </w:t>
      </w:r>
      <m:oMath>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rPr>
              <m:t>B</m:t>
            </m:r>
          </m:e>
          <m:sub>
            <m:r>
              <w:rPr>
                <w:rFonts w:ascii="Cambria Math" w:hAnsi="Cambria Math"/>
                <w:szCs w:val="24"/>
                <w:vertAlign w:val="subscript"/>
                <w:lang w:val="en-GB"/>
              </w:rPr>
              <m:t>0</m:t>
            </m:r>
          </m:sub>
          <m:sup>
            <m:r>
              <w:rPr>
                <w:rFonts w:ascii="Cambria Math" w:hAnsi="Cambria Math"/>
                <w:szCs w:val="24"/>
                <w:vertAlign w:val="subscript"/>
                <w:lang w:val="en-GB"/>
              </w:rPr>
              <m:t>2</m:t>
            </m:r>
          </m:sup>
        </m:sSubSup>
        <m:r>
          <w:rPr>
            <w:rFonts w:ascii="Cambria Math" w:hAnsi="Cambria Math"/>
            <w:szCs w:val="24"/>
            <w:vertAlign w:val="subscript"/>
            <w:lang w:val="en-GB" w:eastAsia="en-ID"/>
          </w:rPr>
          <m:t xml:space="preserve"> ,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B</m:t>
            </m:r>
          </m:e>
          <m:sub>
            <m:r>
              <w:rPr>
                <w:rFonts w:ascii="Cambria Math" w:hAnsi="Cambria Math"/>
                <w:szCs w:val="24"/>
                <w:vertAlign w:val="subscript"/>
                <w:lang w:val="en-GB" w:eastAsia="en-ID"/>
              </w:rPr>
              <m:t>90</m:t>
            </m:r>
          </m:sub>
          <m:sup>
            <m:r>
              <w:rPr>
                <w:rFonts w:ascii="Cambria Math" w:hAnsi="Cambria Math"/>
                <w:szCs w:val="24"/>
                <w:vertAlign w:val="subscript"/>
                <w:lang w:val="en-GB" w:eastAsia="en-ID"/>
              </w:rPr>
              <m:t>2</m:t>
            </m:r>
          </m:sup>
        </m:sSubSup>
        <m:r>
          <w:rPr>
            <w:rFonts w:ascii="Cambria Math" w:hAnsi="Cambria Math"/>
            <w:szCs w:val="24"/>
            <w:vertAlign w:val="subscript"/>
            <w:lang w:val="en-GB" w:eastAsia="en-ID"/>
          </w:rPr>
          <m:t xml:space="preserve">,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B</m:t>
            </m:r>
          </m:e>
          <m:sub>
            <m:r>
              <w:rPr>
                <w:rFonts w:ascii="Cambria Math" w:hAnsi="Cambria Math"/>
                <w:szCs w:val="24"/>
                <w:vertAlign w:val="subscript"/>
                <w:lang w:val="en-GB" w:eastAsia="en-ID"/>
              </w:rPr>
              <m:t>180</m:t>
            </m:r>
          </m:sub>
          <m:sup>
            <m:r>
              <w:rPr>
                <w:rFonts w:ascii="Cambria Math" w:hAnsi="Cambria Math"/>
                <w:szCs w:val="24"/>
                <w:vertAlign w:val="subscript"/>
                <w:lang w:val="en-GB" w:eastAsia="en-ID"/>
              </w:rPr>
              <m:t>2</m:t>
            </m:r>
          </m:sup>
        </m:sSubSup>
        <m:r>
          <w:rPr>
            <w:rFonts w:ascii="Cambria Math" w:hAnsi="Cambria Math"/>
            <w:szCs w:val="24"/>
            <w:vertAlign w:val="subscript"/>
            <w:lang w:val="en-GB" w:eastAsia="en-ID"/>
          </w:rPr>
          <m:t xml:space="preserve">, </m:t>
        </m:r>
        <m:r>
          <m:rPr>
            <m:sty m:val="p"/>
          </m:rPr>
          <w:rPr>
            <w:rFonts w:ascii="Cambria Math" w:hAnsi="Cambria Math"/>
            <w:szCs w:val="24"/>
            <w:vertAlign w:val="subscript"/>
            <w:lang w:val="en-GB" w:eastAsia="en-ID"/>
          </w:rPr>
          <m:t>dan</m:t>
        </m:r>
        <m:r>
          <w:rPr>
            <w:rFonts w:ascii="Cambria Math" w:hAnsi="Cambria Math"/>
            <w:szCs w:val="24"/>
            <w:vertAlign w:val="subscript"/>
            <w:lang w:val="en-GB" w:eastAsia="en-ID"/>
          </w:rPr>
          <m:t xml:space="preserve"> </m:t>
        </m:r>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eastAsia="en-ID"/>
              </w:rPr>
              <m:t>B</m:t>
            </m:r>
          </m:e>
          <m:sub>
            <m:r>
              <w:rPr>
                <w:rFonts w:ascii="Cambria Math" w:hAnsi="Cambria Math"/>
                <w:szCs w:val="24"/>
                <w:vertAlign w:val="subscript"/>
                <w:lang w:val="en-GB" w:eastAsia="en-ID"/>
              </w:rPr>
              <m:t>270</m:t>
            </m:r>
          </m:sub>
          <m:sup>
            <m:r>
              <w:rPr>
                <w:rFonts w:ascii="Cambria Math" w:hAnsi="Cambria Math"/>
                <w:szCs w:val="24"/>
                <w:vertAlign w:val="subscript"/>
                <w:lang w:val="en-GB" w:eastAsia="en-ID"/>
              </w:rPr>
              <m:t>2</m:t>
            </m:r>
          </m:sup>
        </m:sSubSup>
      </m:oMath>
      <w:r w:rsidRPr="00DF633A">
        <w:rPr>
          <w:vertAlign w:val="subscript"/>
          <w:lang w:val="en-GB"/>
        </w:rPr>
        <w:t xml:space="preserve"> </w:t>
      </w:r>
      <w:r w:rsidRPr="00DF633A">
        <w:rPr>
          <w:iCs/>
          <w:lang w:val="en-GB"/>
        </w:rPr>
        <w:t xml:space="preserve">untuk nilai resultan </w:t>
      </w:r>
      <m:oMath>
        <m:sSubSup>
          <m:sSubSupPr>
            <m:ctrlPr>
              <w:rPr>
                <w:rFonts w:ascii="Cambria Math" w:hAnsi="Cambria Math"/>
                <w:i/>
                <w:szCs w:val="24"/>
                <w:vertAlign w:val="subscript"/>
                <w:lang w:val="en-GB" w:eastAsia="en-ID"/>
              </w:rPr>
            </m:ctrlPr>
          </m:sSubSupPr>
          <m:e>
            <m:r>
              <w:rPr>
                <w:rFonts w:ascii="Cambria Math" w:hAnsi="Cambria Math"/>
                <w:szCs w:val="24"/>
                <w:vertAlign w:val="subscript"/>
                <w:lang w:val="en-GB"/>
              </w:rPr>
              <m:t>B</m:t>
            </m:r>
          </m:e>
          <m:sub>
            <m:r>
              <w:rPr>
                <w:rFonts w:ascii="Cambria Math" w:hAnsi="Cambria Math"/>
                <w:szCs w:val="24"/>
                <w:vertAlign w:val="subscript"/>
                <w:lang w:val="en-GB"/>
              </w:rPr>
              <m:t>t</m:t>
            </m:r>
          </m:sub>
          <m:sup>
            <m:r>
              <w:rPr>
                <w:rFonts w:ascii="Cambria Math" w:hAnsi="Cambria Math"/>
                <w:szCs w:val="24"/>
                <w:vertAlign w:val="subscript"/>
                <w:lang w:val="en-GB"/>
              </w:rPr>
              <m:t>2</m:t>
            </m:r>
          </m:sup>
        </m:sSubSup>
      </m:oMath>
      <w:r w:rsidRPr="00DF633A">
        <w:rPr>
          <w:vertAlign w:val="subscript"/>
          <w:lang w:val="en-GB"/>
        </w:rPr>
        <w:t>. .</w:t>
      </w:r>
    </w:p>
    <w:p w14:paraId="38DFD6FB" w14:textId="5CD4CE37" w:rsidR="00CE15CC" w:rsidRPr="00A10150" w:rsidRDefault="00CE15CC" w:rsidP="00CE15CC">
      <w:pPr>
        <w:widowControl w:val="0"/>
        <w:numPr>
          <w:ilvl w:val="0"/>
          <w:numId w:val="20"/>
        </w:numPr>
        <w:overflowPunct w:val="0"/>
        <w:autoSpaceDE w:val="0"/>
        <w:autoSpaceDN w:val="0"/>
        <w:adjustRightInd w:val="0"/>
        <w:spacing w:line="480" w:lineRule="auto"/>
        <w:ind w:left="851" w:right="20" w:hanging="423"/>
        <w:jc w:val="both"/>
        <w:rPr>
          <w:rFonts w:cs="Times New Roman"/>
          <w:szCs w:val="24"/>
        </w:rPr>
      </w:pPr>
      <w:r w:rsidRPr="00A10150">
        <w:rPr>
          <w:rFonts w:cs="Times New Roman"/>
          <w:szCs w:val="24"/>
          <w:lang w:val="en-US"/>
        </w:rPr>
        <w:t>Kemu</w:t>
      </w:r>
      <w:r w:rsidR="00A10150" w:rsidRPr="00A10150">
        <w:rPr>
          <w:rFonts w:cs="Times New Roman"/>
          <w:szCs w:val="24"/>
          <w:lang w:val="en-US"/>
        </w:rPr>
        <w:t xml:space="preserve">dian </w:t>
      </w:r>
      <w:r w:rsidR="006E72A5">
        <w:rPr>
          <w:rFonts w:cs="Times New Roman"/>
          <w:szCs w:val="24"/>
          <w:lang w:val="en-US"/>
        </w:rPr>
        <w:t xml:space="preserve">faktor koreksi </w:t>
      </w:r>
      <w:r w:rsidR="00A10150" w:rsidRPr="00A10150">
        <w:rPr>
          <w:rFonts w:cs="Times New Roman"/>
          <w:szCs w:val="24"/>
          <w:lang w:val="en-US"/>
        </w:rPr>
        <w:t>dapat</w:t>
      </w:r>
      <w:r w:rsidR="006E72A5">
        <w:rPr>
          <w:rFonts w:cs="Times New Roman"/>
          <w:szCs w:val="24"/>
          <w:lang w:val="en-US"/>
        </w:rPr>
        <w:t xml:space="preserve"> dihitung</w:t>
      </w:r>
      <w:r w:rsidR="00A10150" w:rsidRPr="00A10150">
        <w:rPr>
          <w:rFonts w:cs="Times New Roman"/>
          <w:szCs w:val="24"/>
          <w:lang w:val="en-US"/>
        </w:rPr>
        <w:t xml:space="preserve"> dengan persamaan </w:t>
      </w:r>
      <w:r w:rsidR="006E72A5">
        <w:rPr>
          <w:rFonts w:cs="Times New Roman"/>
          <w:szCs w:val="24"/>
          <w:lang w:val="en-US"/>
        </w:rPr>
        <w:t xml:space="preserve">2.9, </w:t>
      </w:r>
      <w:r w:rsidR="00A10150" w:rsidRPr="00A10150">
        <w:rPr>
          <w:rFonts w:cs="Times New Roman"/>
          <w:szCs w:val="24"/>
          <w:lang w:val="en-US"/>
        </w:rPr>
        <w:t xml:space="preserve">2.10, 2.11, </w:t>
      </w:r>
      <w:r w:rsidR="006E72A5">
        <w:rPr>
          <w:rFonts w:cs="Times New Roman"/>
          <w:szCs w:val="24"/>
          <w:lang w:val="en-US"/>
        </w:rPr>
        <w:t xml:space="preserve">2.13, </w:t>
      </w:r>
      <w:r w:rsidR="00A10150" w:rsidRPr="00A10150">
        <w:rPr>
          <w:rFonts w:cs="Times New Roman"/>
          <w:szCs w:val="24"/>
          <w:lang w:val="en-US"/>
        </w:rPr>
        <w:t>2.14 dan 2.15</w:t>
      </w:r>
      <w:r w:rsidRPr="00A10150">
        <w:rPr>
          <w:rFonts w:cs="Times New Roman"/>
          <w:szCs w:val="24"/>
          <w:lang w:val="en-US"/>
        </w:rPr>
        <w:t xml:space="preserve"> kemudian</w:t>
      </w:r>
      <w:r w:rsidR="00A10150" w:rsidRPr="00A10150">
        <w:rPr>
          <w:rFonts w:cs="Times New Roman"/>
          <w:szCs w:val="24"/>
          <w:lang w:val="en-US"/>
        </w:rPr>
        <w:t xml:space="preserve"> dilanjutkan pada persamaan 2.16, 2.17, 2.18, dan 2.19 </w:t>
      </w:r>
      <w:r w:rsidRPr="00A10150">
        <w:rPr>
          <w:rFonts w:cs="Times New Roman"/>
          <w:szCs w:val="24"/>
          <w:lang w:val="en-US"/>
        </w:rPr>
        <w:t xml:space="preserve"> dan didapatkan nilai massa penyeimbang</w:t>
      </w:r>
      <w:r w:rsidR="00A10150" w:rsidRPr="00A10150">
        <w:rPr>
          <w:rFonts w:cs="Times New Roman"/>
          <w:szCs w:val="24"/>
          <w:lang w:val="en-US"/>
        </w:rPr>
        <w:t xml:space="preserve"> menggunakan persamaan 2.20, 2.21, 2.22, dan 2.23</w:t>
      </w:r>
      <w:r w:rsidRPr="00A10150">
        <w:rPr>
          <w:rFonts w:cs="Times New Roman"/>
          <w:szCs w:val="24"/>
          <w:lang w:val="en-US"/>
        </w:rPr>
        <w:t>.</w:t>
      </w:r>
    </w:p>
    <w:p w14:paraId="7E472655" w14:textId="77777777" w:rsidR="00CE15CC" w:rsidRPr="009E5DB6" w:rsidRDefault="00CE15CC" w:rsidP="00CE15CC">
      <w:pPr>
        <w:widowControl w:val="0"/>
        <w:numPr>
          <w:ilvl w:val="0"/>
          <w:numId w:val="20"/>
        </w:numPr>
        <w:overflowPunct w:val="0"/>
        <w:autoSpaceDE w:val="0"/>
        <w:autoSpaceDN w:val="0"/>
        <w:adjustRightInd w:val="0"/>
        <w:spacing w:line="480" w:lineRule="auto"/>
        <w:ind w:left="851" w:right="20" w:hanging="423"/>
        <w:jc w:val="both"/>
        <w:rPr>
          <w:rFonts w:cs="Times New Roman"/>
          <w:szCs w:val="24"/>
        </w:rPr>
      </w:pPr>
      <w:r w:rsidRPr="009E5DB6">
        <w:rPr>
          <w:rFonts w:cs="Times New Roman"/>
          <w:szCs w:val="24"/>
          <w:lang w:val="en-US"/>
        </w:rPr>
        <w:t>Kemudaian siapkan massa penyeimbang sesuai perhitungan dan ukur menggunakan timbangan, setelah itu tempatkan massa penyeimbang pada posisi yang telah ditentukan.</w:t>
      </w:r>
    </w:p>
    <w:p w14:paraId="0A969234" w14:textId="77777777" w:rsidR="00CE15CC" w:rsidRPr="00925EAC" w:rsidRDefault="00CE15CC" w:rsidP="00CE15CC">
      <w:pPr>
        <w:widowControl w:val="0"/>
        <w:numPr>
          <w:ilvl w:val="0"/>
          <w:numId w:val="20"/>
        </w:numPr>
        <w:overflowPunct w:val="0"/>
        <w:autoSpaceDE w:val="0"/>
        <w:autoSpaceDN w:val="0"/>
        <w:adjustRightInd w:val="0"/>
        <w:spacing w:line="480" w:lineRule="auto"/>
        <w:ind w:left="851" w:right="20" w:hanging="423"/>
        <w:jc w:val="both"/>
        <w:rPr>
          <w:rFonts w:cs="Times New Roman"/>
          <w:szCs w:val="24"/>
        </w:rPr>
      </w:pPr>
      <w:r w:rsidRPr="009E5DB6">
        <w:rPr>
          <w:rFonts w:cs="Times New Roman"/>
          <w:szCs w:val="24"/>
          <w:lang w:val="en-US"/>
        </w:rPr>
        <w:t xml:space="preserve">Setelah terpasang </w:t>
      </w:r>
      <w:r>
        <w:rPr>
          <w:rFonts w:cs="Times New Roman"/>
          <w:szCs w:val="24"/>
          <w:lang w:val="en-US"/>
        </w:rPr>
        <w:t>lakukan correction run</w:t>
      </w:r>
      <w:r w:rsidRPr="009E5DB6">
        <w:rPr>
          <w:rFonts w:cs="Times New Roman"/>
          <w:szCs w:val="24"/>
          <w:lang w:val="en-US"/>
        </w:rPr>
        <w:t xml:space="preserve"> sesuai dan ukur nilai getara</w:t>
      </w:r>
      <w:r>
        <w:rPr>
          <w:rFonts w:cs="Times New Roman"/>
          <w:szCs w:val="24"/>
          <w:lang w:val="en-US"/>
        </w:rPr>
        <w:t>n pada tiap kecepatan putar yang duji pada awal.</w:t>
      </w:r>
    </w:p>
    <w:p w14:paraId="1A3BD13D" w14:textId="77777777" w:rsidR="00FB2F59" w:rsidRDefault="00CE15CC" w:rsidP="00CE15CC">
      <w:pPr>
        <w:widowControl w:val="0"/>
        <w:numPr>
          <w:ilvl w:val="0"/>
          <w:numId w:val="20"/>
        </w:numPr>
        <w:overflowPunct w:val="0"/>
        <w:autoSpaceDE w:val="0"/>
        <w:autoSpaceDN w:val="0"/>
        <w:adjustRightInd w:val="0"/>
        <w:spacing w:line="480" w:lineRule="auto"/>
        <w:ind w:left="851" w:right="20" w:hanging="423"/>
        <w:jc w:val="both"/>
        <w:rPr>
          <w:rFonts w:cs="Times New Roman"/>
          <w:szCs w:val="24"/>
          <w:lang w:val="en-US"/>
        </w:rPr>
        <w:sectPr w:rsidR="00FB2F59" w:rsidSect="00FB2F59">
          <w:headerReference w:type="default" r:id="rId68"/>
          <w:footerReference w:type="default" r:id="rId69"/>
          <w:pgSz w:w="11907" w:h="16840" w:code="9"/>
          <w:pgMar w:top="1701" w:right="1701" w:bottom="1701" w:left="2268" w:header="709" w:footer="709" w:gutter="0"/>
          <w:pgNumType w:start="29"/>
          <w:cols w:space="708"/>
          <w:docGrid w:linePitch="360"/>
        </w:sectPr>
      </w:pPr>
      <w:r w:rsidRPr="009E5DB6">
        <w:rPr>
          <w:rFonts w:cs="Times New Roman"/>
          <w:szCs w:val="24"/>
          <w:lang w:val="en-US"/>
        </w:rPr>
        <w:t>Selesai</w:t>
      </w:r>
    </w:p>
    <w:p w14:paraId="668511E2" w14:textId="7CEFBD33" w:rsidR="000146F3" w:rsidRDefault="000146F3" w:rsidP="000146F3">
      <w:pPr>
        <w:pStyle w:val="Heading1"/>
        <w:numPr>
          <w:ilvl w:val="0"/>
          <w:numId w:val="0"/>
        </w:numPr>
        <w:rPr>
          <w:lang w:val="en-US"/>
        </w:rPr>
      </w:pPr>
      <w:bookmarkStart w:id="297" w:name="_Toc106834048"/>
      <w:bookmarkStart w:id="298" w:name="_Toc107363755"/>
      <w:bookmarkEnd w:id="218"/>
      <w:bookmarkEnd w:id="290"/>
      <w:bookmarkEnd w:id="292"/>
      <w:r>
        <w:rPr>
          <w:lang w:val="en-US"/>
        </w:rPr>
        <w:t>BAB IV</w:t>
      </w:r>
      <w:r>
        <w:rPr>
          <w:lang w:val="en-US"/>
        </w:rPr>
        <w:br/>
        <w:t>HASIL DAN PEMBAHASAN</w:t>
      </w:r>
      <w:bookmarkEnd w:id="297"/>
      <w:bookmarkEnd w:id="298"/>
    </w:p>
    <w:p w14:paraId="1A0BED70" w14:textId="77777777" w:rsidR="000146F3" w:rsidRPr="00AC184E" w:rsidRDefault="000146F3" w:rsidP="000146F3">
      <w:pPr>
        <w:rPr>
          <w:lang w:val="en-US"/>
        </w:rPr>
      </w:pPr>
    </w:p>
    <w:p w14:paraId="56A0B408" w14:textId="77777777" w:rsidR="000146F3" w:rsidRPr="00F85146" w:rsidRDefault="000146F3" w:rsidP="000146F3">
      <w:pPr>
        <w:pStyle w:val="ListParagraph"/>
        <w:keepNext/>
        <w:keepLines/>
        <w:numPr>
          <w:ilvl w:val="0"/>
          <w:numId w:val="6"/>
        </w:numPr>
        <w:spacing w:before="40" w:line="480" w:lineRule="auto"/>
        <w:contextualSpacing w:val="0"/>
        <w:jc w:val="both"/>
        <w:outlineLvl w:val="1"/>
        <w:rPr>
          <w:rFonts w:eastAsiaTheme="majorEastAsia" w:cs="Times New Roman"/>
          <w:b/>
          <w:bCs/>
          <w:vanish/>
          <w:color w:val="000000"/>
          <w:szCs w:val="24"/>
          <w:lang w:val="en-US"/>
        </w:rPr>
      </w:pPr>
      <w:bookmarkStart w:id="299" w:name="_Toc106034753"/>
      <w:bookmarkStart w:id="300" w:name="_Toc106034827"/>
      <w:bookmarkStart w:id="301" w:name="_Toc106321804"/>
      <w:bookmarkStart w:id="302" w:name="_Toc106834049"/>
      <w:bookmarkStart w:id="303" w:name="_Toc106837900"/>
      <w:bookmarkStart w:id="304" w:name="_Toc106837979"/>
      <w:bookmarkStart w:id="305" w:name="_Toc107363603"/>
      <w:bookmarkStart w:id="306" w:name="_Toc107363680"/>
      <w:bookmarkStart w:id="307" w:name="_Toc107363756"/>
      <w:bookmarkEnd w:id="299"/>
      <w:bookmarkEnd w:id="300"/>
      <w:bookmarkEnd w:id="301"/>
      <w:bookmarkEnd w:id="302"/>
      <w:bookmarkEnd w:id="303"/>
      <w:bookmarkEnd w:id="304"/>
      <w:bookmarkEnd w:id="305"/>
      <w:bookmarkEnd w:id="306"/>
      <w:bookmarkEnd w:id="307"/>
    </w:p>
    <w:p w14:paraId="6E2788A5" w14:textId="77777777" w:rsidR="000146F3" w:rsidRDefault="000146F3" w:rsidP="000146F3">
      <w:pPr>
        <w:pStyle w:val="31"/>
      </w:pPr>
      <w:bookmarkStart w:id="308" w:name="_Toc106834050"/>
      <w:bookmarkStart w:id="309" w:name="_Toc107363757"/>
      <w:r>
        <w:t>Data Pengujian</w:t>
      </w:r>
      <w:bookmarkEnd w:id="308"/>
      <w:bookmarkEnd w:id="309"/>
    </w:p>
    <w:p w14:paraId="7DB217CD" w14:textId="0282430E" w:rsidR="000146F3" w:rsidRPr="00147D4F" w:rsidRDefault="000146F3" w:rsidP="00D4301A">
      <w:pPr>
        <w:spacing w:line="480" w:lineRule="auto"/>
        <w:ind w:firstLine="360"/>
        <w:jc w:val="both"/>
        <w:rPr>
          <w:lang w:val="en-US"/>
        </w:rPr>
      </w:pPr>
      <w:r>
        <w:rPr>
          <w:lang w:val="en-US"/>
        </w:rPr>
        <w:t xml:space="preserve">Pada pengukuran awal, getaran diukur pada tiap bidang pengukuran (bantalan) dengan kondisi tanpa penambahan massa </w:t>
      </w:r>
      <w:r w:rsidR="00C67256" w:rsidRPr="00C67256">
        <w:rPr>
          <w:i/>
          <w:lang w:val="en-US"/>
        </w:rPr>
        <w:t>unbalance</w:t>
      </w:r>
      <w:r>
        <w:rPr>
          <w:lang w:val="en-US"/>
        </w:rPr>
        <w:t xml:space="preserve">. </w:t>
      </w:r>
      <w:r w:rsidR="00D4301A">
        <w:rPr>
          <w:lang w:val="en-US"/>
        </w:rPr>
        <w:t>Pada kondisi ini n</w:t>
      </w:r>
      <w:r>
        <w:rPr>
          <w:lang w:val="en-US"/>
        </w:rPr>
        <w:t>ilai getaran yang diukur yaitu kecepatan getaran</w:t>
      </w:r>
      <w:r w:rsidR="00D4301A">
        <w:rPr>
          <w:lang w:val="en-US"/>
        </w:rPr>
        <w:t xml:space="preserve"> (mm/s)  sebagai parameter awal untuk melihat kondisi getaran pada alat uji </w:t>
      </w:r>
      <w:r w:rsidR="00C67256" w:rsidRPr="00C67256">
        <w:rPr>
          <w:i/>
          <w:lang w:val="en-US"/>
        </w:rPr>
        <w:t>balancing</w:t>
      </w:r>
      <w:r w:rsidR="00D4301A">
        <w:rPr>
          <w:lang w:val="en-US"/>
        </w:rPr>
        <w:t xml:space="preserve"> dinamis. Hasil pengukuran ditampilkan dalam grafik 4.1</w:t>
      </w:r>
    </w:p>
    <w:p w14:paraId="34480909" w14:textId="77777777" w:rsidR="000146F3" w:rsidRDefault="000146F3" w:rsidP="000146F3">
      <w:pPr>
        <w:rPr>
          <w:lang w:val="en-US"/>
        </w:rPr>
      </w:pPr>
      <w:r>
        <w:rPr>
          <w:noProof/>
        </w:rPr>
        <w:drawing>
          <wp:inline distT="0" distB="0" distL="0" distR="0" wp14:anchorId="45B0FF1B" wp14:editId="32377C10">
            <wp:extent cx="5155324" cy="3121572"/>
            <wp:effectExtent l="0" t="0" r="7620" b="3175"/>
            <wp:docPr id="68" name="Chart 68">
              <a:extLst xmlns:a="http://schemas.openxmlformats.org/drawingml/2006/main">
                <a:ext uri="{FF2B5EF4-FFF2-40B4-BE49-F238E27FC236}">
                  <a16:creationId xmlns:a16="http://schemas.microsoft.com/office/drawing/2014/main" id="{0121FCAD-C1F7-2E66-DB30-92FCFFC6C3A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4A8F77F5" w14:textId="190A796E" w:rsidR="000146F3" w:rsidRPr="00C51533" w:rsidRDefault="000146F3" w:rsidP="000146F3">
      <w:pPr>
        <w:pStyle w:val="Caption"/>
        <w:jc w:val="center"/>
        <w:rPr>
          <w:b w:val="0"/>
          <w:bCs/>
          <w:lang w:val="en-US"/>
        </w:rPr>
      </w:pPr>
      <w:bookmarkStart w:id="310" w:name="_Toc106835921"/>
      <w:bookmarkStart w:id="311" w:name="_Toc106837329"/>
      <w:r w:rsidRPr="00C51533">
        <w:rPr>
          <w:b w:val="0"/>
          <w:bCs/>
        </w:rPr>
        <w:t xml:space="preserve">Gambar 4. </w:t>
      </w:r>
      <w:r w:rsidRPr="00C51533">
        <w:rPr>
          <w:b w:val="0"/>
          <w:bCs/>
        </w:rPr>
        <w:fldChar w:fldCharType="begin"/>
      </w:r>
      <w:r w:rsidRPr="00C51533">
        <w:rPr>
          <w:b w:val="0"/>
          <w:bCs/>
        </w:rPr>
        <w:instrText xml:space="preserve"> SEQ Gambar_4. \* ARABIC </w:instrText>
      </w:r>
      <w:r w:rsidRPr="00C51533">
        <w:rPr>
          <w:b w:val="0"/>
          <w:bCs/>
        </w:rPr>
        <w:fldChar w:fldCharType="separate"/>
      </w:r>
      <w:r w:rsidR="00CE5B8D">
        <w:rPr>
          <w:b w:val="0"/>
          <w:bCs/>
          <w:noProof/>
        </w:rPr>
        <w:t>1</w:t>
      </w:r>
      <w:r w:rsidRPr="00C51533">
        <w:rPr>
          <w:b w:val="0"/>
          <w:bCs/>
        </w:rPr>
        <w:fldChar w:fldCharType="end"/>
      </w:r>
      <w:r>
        <w:rPr>
          <w:b w:val="0"/>
          <w:bCs/>
          <w:lang w:val="en-US"/>
        </w:rPr>
        <w:t xml:space="preserve"> </w:t>
      </w:r>
      <w:r w:rsidR="000A17BE">
        <w:rPr>
          <w:b w:val="0"/>
          <w:bCs/>
          <w:lang w:val="en-US"/>
        </w:rPr>
        <w:t xml:space="preserve">Grafik </w:t>
      </w:r>
      <w:r>
        <w:rPr>
          <w:b w:val="0"/>
          <w:bCs/>
          <w:lang w:val="en-US"/>
        </w:rPr>
        <w:t>Pengukuran awal getaran</w:t>
      </w:r>
      <w:bookmarkEnd w:id="310"/>
      <w:bookmarkEnd w:id="311"/>
    </w:p>
    <w:p w14:paraId="7CF9DC19" w14:textId="7F48C649" w:rsidR="000146F3" w:rsidRDefault="000146F3" w:rsidP="00D4301A">
      <w:pPr>
        <w:spacing w:line="480" w:lineRule="auto"/>
        <w:ind w:firstLine="426"/>
        <w:jc w:val="both"/>
        <w:rPr>
          <w:lang w:val="en-US"/>
        </w:rPr>
      </w:pPr>
      <w:r>
        <w:rPr>
          <w:lang w:val="en-US"/>
        </w:rPr>
        <w:t>Pada grafik kondisi awal getaran, semakin tinggi kecepatan putar rotor, semaking tinggi pula kecepatan getaran pada tiap bidang pengukuran.</w:t>
      </w:r>
    </w:p>
    <w:p w14:paraId="61F6E0B7" w14:textId="77777777" w:rsidR="00FB2F59" w:rsidRDefault="000146F3" w:rsidP="00D4301A">
      <w:pPr>
        <w:spacing w:line="480" w:lineRule="auto"/>
        <w:ind w:firstLine="426"/>
        <w:jc w:val="both"/>
        <w:rPr>
          <w:lang w:val="en-US"/>
        </w:rPr>
        <w:sectPr w:rsidR="00FB2F59" w:rsidSect="00FB2F59">
          <w:headerReference w:type="default" r:id="rId71"/>
          <w:pgSz w:w="11907" w:h="16840" w:code="9"/>
          <w:pgMar w:top="1701" w:right="1701" w:bottom="1701" w:left="2268" w:header="709" w:footer="709" w:gutter="0"/>
          <w:pgNumType w:start="50"/>
          <w:cols w:space="708"/>
          <w:docGrid w:linePitch="360"/>
        </w:sectPr>
      </w:pPr>
      <w:r>
        <w:rPr>
          <w:lang w:val="en-US"/>
        </w:rPr>
        <w:t>Kemudian pada disk dipasang sebuah pemberat</w:t>
      </w:r>
      <w:r w:rsidR="00D4301A">
        <w:rPr>
          <w:lang w:val="en-US"/>
        </w:rPr>
        <w:t xml:space="preserve"> sebesar 10 gram pada masing- masing bidang , untuk lebih jelasnya ditampilkan dalam </w:t>
      </w:r>
      <w:r>
        <w:rPr>
          <w:lang w:val="en-US"/>
        </w:rPr>
        <w:t>gambar 4.</w:t>
      </w:r>
      <w:r w:rsidR="00D4301A">
        <w:rPr>
          <w:lang w:val="en-US"/>
        </w:rPr>
        <w:t>2</w:t>
      </w:r>
      <w:r w:rsidR="00FB2F59">
        <w:rPr>
          <w:lang w:val="en-US"/>
        </w:rPr>
        <w:t>.</w:t>
      </w:r>
    </w:p>
    <w:p w14:paraId="669470FA" w14:textId="61699613" w:rsidR="00D4301A" w:rsidRDefault="000146F3" w:rsidP="00D4301A">
      <w:pPr>
        <w:jc w:val="both"/>
        <w:rPr>
          <w:lang w:val="en-US"/>
        </w:rPr>
      </w:pPr>
      <w:r w:rsidRPr="00196E3E">
        <w:rPr>
          <w:noProof/>
          <w:lang w:val="en-US"/>
        </w:rPr>
        <w:drawing>
          <wp:inline distT="0" distB="0" distL="0" distR="0" wp14:anchorId="159F2FB5" wp14:editId="16F5E795">
            <wp:extent cx="5040630" cy="3119120"/>
            <wp:effectExtent l="0" t="0" r="7620" b="508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2"/>
                    <a:stretch>
                      <a:fillRect/>
                    </a:stretch>
                  </pic:blipFill>
                  <pic:spPr>
                    <a:xfrm>
                      <a:off x="0" y="0"/>
                      <a:ext cx="5040630" cy="3119120"/>
                    </a:xfrm>
                    <a:prstGeom prst="rect">
                      <a:avLst/>
                    </a:prstGeom>
                  </pic:spPr>
                </pic:pic>
              </a:graphicData>
            </a:graphic>
          </wp:inline>
        </w:drawing>
      </w:r>
    </w:p>
    <w:p w14:paraId="5CE49B01" w14:textId="3EDB140C" w:rsidR="000146F3" w:rsidRPr="004F5B7B" w:rsidRDefault="000146F3" w:rsidP="000146F3">
      <w:pPr>
        <w:pStyle w:val="Caption"/>
        <w:jc w:val="center"/>
        <w:rPr>
          <w:b w:val="0"/>
          <w:lang w:val="en-US"/>
        </w:rPr>
      </w:pPr>
      <w:bookmarkStart w:id="312" w:name="_Toc106835922"/>
      <w:bookmarkStart w:id="313" w:name="_Toc106837330"/>
      <w:r w:rsidRPr="004F5B7B">
        <w:rPr>
          <w:b w:val="0"/>
        </w:rPr>
        <w:t xml:space="preserve">Gambar 4. </w:t>
      </w:r>
      <w:r w:rsidRPr="004F5B7B">
        <w:rPr>
          <w:b w:val="0"/>
        </w:rPr>
        <w:fldChar w:fldCharType="begin"/>
      </w:r>
      <w:r w:rsidRPr="004F5B7B">
        <w:rPr>
          <w:b w:val="0"/>
        </w:rPr>
        <w:instrText xml:space="preserve"> SEQ Gambar_4. \* ARABIC </w:instrText>
      </w:r>
      <w:r w:rsidRPr="004F5B7B">
        <w:rPr>
          <w:b w:val="0"/>
        </w:rPr>
        <w:fldChar w:fldCharType="separate"/>
      </w:r>
      <w:r w:rsidR="00CE5B8D">
        <w:rPr>
          <w:b w:val="0"/>
          <w:noProof/>
        </w:rPr>
        <w:t>2</w:t>
      </w:r>
      <w:r w:rsidRPr="004F5B7B">
        <w:rPr>
          <w:b w:val="0"/>
        </w:rPr>
        <w:fldChar w:fldCharType="end"/>
      </w:r>
      <w:r w:rsidRPr="004F5B7B">
        <w:rPr>
          <w:b w:val="0"/>
          <w:lang w:val="en-US"/>
        </w:rPr>
        <w:t xml:space="preserve">. Pemasangan massa </w:t>
      </w:r>
      <w:r w:rsidR="00C67256" w:rsidRPr="00C67256">
        <w:rPr>
          <w:b w:val="0"/>
          <w:i/>
          <w:lang w:val="en-US"/>
        </w:rPr>
        <w:t>unbalance</w:t>
      </w:r>
      <w:bookmarkEnd w:id="312"/>
      <w:bookmarkEnd w:id="313"/>
    </w:p>
    <w:p w14:paraId="491B52E0" w14:textId="77777777" w:rsidR="000146F3" w:rsidRDefault="000146F3" w:rsidP="00D4301A">
      <w:pPr>
        <w:spacing w:line="480" w:lineRule="auto"/>
        <w:ind w:firstLine="426"/>
        <w:jc w:val="both"/>
        <w:rPr>
          <w:lang w:val="en-US"/>
        </w:rPr>
      </w:pPr>
      <w:r>
        <w:rPr>
          <w:lang w:val="en-US"/>
        </w:rPr>
        <w:t>Dalam kondisi penambahan massa ini, nilai getaran diukur kembali  pada beberapa variasi putaran setelah dipasang massa tak seimbang. Hasil pengukuran dapat dilihat pada gambar 4.3.</w:t>
      </w:r>
    </w:p>
    <w:p w14:paraId="3847293A" w14:textId="77777777" w:rsidR="000146F3" w:rsidRDefault="000146F3" w:rsidP="000146F3">
      <w:pPr>
        <w:keepNext/>
        <w:spacing w:line="480" w:lineRule="auto"/>
        <w:ind w:left="720" w:hanging="153"/>
        <w:jc w:val="both"/>
      </w:pPr>
      <w:r>
        <w:rPr>
          <w:noProof/>
        </w:rPr>
        <w:drawing>
          <wp:inline distT="0" distB="0" distL="0" distR="0" wp14:anchorId="72C1F4C6" wp14:editId="18F894CA">
            <wp:extent cx="4400550" cy="2924175"/>
            <wp:effectExtent l="0" t="0" r="0" b="9525"/>
            <wp:docPr id="102" name="Chart 102">
              <a:extLst xmlns:a="http://schemas.openxmlformats.org/drawingml/2006/main">
                <a:ext uri="{FF2B5EF4-FFF2-40B4-BE49-F238E27FC236}">
                  <a16:creationId xmlns:a16="http://schemas.microsoft.com/office/drawing/2014/main" id="{339C68D4-31BF-483D-87CE-A9EF52D4B2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1D056559" w14:textId="50A9A0E0" w:rsidR="000146F3" w:rsidRPr="002B73F4" w:rsidRDefault="000146F3" w:rsidP="000146F3">
      <w:pPr>
        <w:pStyle w:val="Caption"/>
        <w:jc w:val="center"/>
        <w:rPr>
          <w:b w:val="0"/>
          <w:bCs/>
          <w:lang w:val="en-US"/>
        </w:rPr>
      </w:pPr>
      <w:bookmarkStart w:id="314" w:name="_Toc106835923"/>
      <w:bookmarkStart w:id="315" w:name="_Toc106837331"/>
      <w:r w:rsidRPr="002B73F4">
        <w:rPr>
          <w:b w:val="0"/>
          <w:bCs/>
        </w:rPr>
        <w:t xml:space="preserve">Gambar 4. </w:t>
      </w:r>
      <w:r w:rsidRPr="002B73F4">
        <w:rPr>
          <w:b w:val="0"/>
          <w:bCs/>
        </w:rPr>
        <w:fldChar w:fldCharType="begin"/>
      </w:r>
      <w:r w:rsidRPr="002B73F4">
        <w:rPr>
          <w:b w:val="0"/>
          <w:bCs/>
        </w:rPr>
        <w:instrText xml:space="preserve"> SEQ Gambar_4. \* ARABIC </w:instrText>
      </w:r>
      <w:r w:rsidRPr="002B73F4">
        <w:rPr>
          <w:b w:val="0"/>
          <w:bCs/>
        </w:rPr>
        <w:fldChar w:fldCharType="separate"/>
      </w:r>
      <w:r w:rsidR="00CE5B8D">
        <w:rPr>
          <w:b w:val="0"/>
          <w:bCs/>
          <w:noProof/>
        </w:rPr>
        <w:t>3</w:t>
      </w:r>
      <w:r w:rsidRPr="002B73F4">
        <w:rPr>
          <w:b w:val="0"/>
          <w:bCs/>
        </w:rPr>
        <w:fldChar w:fldCharType="end"/>
      </w:r>
      <w:r w:rsidRPr="002B73F4">
        <w:rPr>
          <w:b w:val="0"/>
          <w:bCs/>
          <w:lang w:val="en-US"/>
        </w:rPr>
        <w:t xml:space="preserve"> </w:t>
      </w:r>
      <w:r w:rsidR="000A17BE">
        <w:rPr>
          <w:b w:val="0"/>
          <w:bCs/>
          <w:lang w:val="en-US"/>
        </w:rPr>
        <w:t xml:space="preserve">Grafik </w:t>
      </w:r>
      <w:r w:rsidRPr="002B73F4">
        <w:rPr>
          <w:b w:val="0"/>
          <w:bCs/>
          <w:lang w:val="en-US"/>
        </w:rPr>
        <w:t>Pengukuran getaran setelah dipasang massa tak seimbang</w:t>
      </w:r>
      <w:bookmarkEnd w:id="314"/>
      <w:bookmarkEnd w:id="315"/>
    </w:p>
    <w:p w14:paraId="730DC18C" w14:textId="77777777" w:rsidR="000146F3" w:rsidRPr="004F5B7B" w:rsidRDefault="000146F3" w:rsidP="000146F3">
      <w:pPr>
        <w:pStyle w:val="Caption"/>
        <w:jc w:val="center"/>
        <w:rPr>
          <w:b w:val="0"/>
          <w:lang w:val="en-US"/>
        </w:rPr>
      </w:pPr>
    </w:p>
    <w:p w14:paraId="71C71D3B" w14:textId="77777777" w:rsidR="000146F3" w:rsidRDefault="000146F3" w:rsidP="000146F3">
      <w:pPr>
        <w:spacing w:line="480" w:lineRule="auto"/>
        <w:jc w:val="both"/>
        <w:rPr>
          <w:lang w:val="en-US"/>
        </w:rPr>
      </w:pPr>
    </w:p>
    <w:p w14:paraId="7EB9468F" w14:textId="77777777" w:rsidR="000146F3" w:rsidRDefault="000146F3" w:rsidP="000146F3">
      <w:pPr>
        <w:spacing w:line="480" w:lineRule="auto"/>
        <w:ind w:left="720" w:hanging="153"/>
        <w:jc w:val="both"/>
        <w:rPr>
          <w:lang w:val="en-US"/>
        </w:rPr>
      </w:pPr>
    </w:p>
    <w:p w14:paraId="24D4CBF8" w14:textId="169E28D8" w:rsidR="000146F3" w:rsidRDefault="000146F3" w:rsidP="00254AF2">
      <w:pPr>
        <w:spacing w:line="480" w:lineRule="auto"/>
        <w:ind w:firstLine="426"/>
        <w:jc w:val="both"/>
        <w:rPr>
          <w:lang w:val="en-US"/>
        </w:rPr>
      </w:pPr>
      <w:r>
        <w:rPr>
          <w:lang w:val="en-US"/>
        </w:rPr>
        <w:t xml:space="preserve">Pada kondisi penambahan massa </w:t>
      </w:r>
      <w:r w:rsidR="00C67256" w:rsidRPr="00C67256">
        <w:rPr>
          <w:i/>
          <w:lang w:val="en-US"/>
        </w:rPr>
        <w:t>unbalance</w:t>
      </w:r>
      <w:r>
        <w:rPr>
          <w:lang w:val="en-US"/>
        </w:rPr>
        <w:t>,</w:t>
      </w:r>
      <w:r w:rsidR="00254AF2">
        <w:rPr>
          <w:lang w:val="en-US"/>
        </w:rPr>
        <w:t xml:space="preserve">secara keseluruhan </w:t>
      </w:r>
      <w:r>
        <w:rPr>
          <w:lang w:val="en-US"/>
        </w:rPr>
        <w:t xml:space="preserve"> nilai</w:t>
      </w:r>
      <w:r w:rsidR="00D4301A">
        <w:rPr>
          <w:lang w:val="en-US"/>
        </w:rPr>
        <w:t xml:space="preserve"> getaran</w:t>
      </w:r>
      <w:r>
        <w:rPr>
          <w:lang w:val="en-US"/>
        </w:rPr>
        <w:t xml:space="preserve"> </w:t>
      </w:r>
      <w:r w:rsidR="00D4301A">
        <w:rPr>
          <w:lang w:val="en-US"/>
        </w:rPr>
        <w:t xml:space="preserve">pada tiap kecepatan yang diukur naik </w:t>
      </w:r>
      <w:r>
        <w:rPr>
          <w:lang w:val="en-US"/>
        </w:rPr>
        <w:t>dari kondisi awal, demikian pula semakin tinggi kecepatan putar rotor, kecepatan getaran pada tiap bidang pengukuran juga semakin tinggi.</w:t>
      </w:r>
    </w:p>
    <w:p w14:paraId="12A1B1DA" w14:textId="0B806B6C" w:rsidR="000146F3" w:rsidRDefault="000146F3" w:rsidP="00254AF2">
      <w:pPr>
        <w:spacing w:line="480" w:lineRule="auto"/>
        <w:ind w:firstLine="426"/>
        <w:jc w:val="both"/>
        <w:rPr>
          <w:lang w:val="en-US"/>
        </w:rPr>
      </w:pPr>
      <w:r>
        <w:rPr>
          <w:lang w:val="en-US"/>
        </w:rPr>
        <w:t xml:space="preserve">Untuk dilakukan analisa diperlukan data pengukuran getaran dari berbagai posisi, yaitu aksial, horizontal dan vertikal. Penyeimbangan akan dilakukan pada kecepatan maksimum, sehingga data yang diambil pada kecepatan maksimal setelah dipasang massa </w:t>
      </w:r>
      <w:r w:rsidR="00C67256" w:rsidRPr="00C67256">
        <w:rPr>
          <w:i/>
          <w:lang w:val="en-US"/>
        </w:rPr>
        <w:t>unbalance</w:t>
      </w:r>
      <w:r>
        <w:rPr>
          <w:lang w:val="en-US"/>
        </w:rPr>
        <w:t>. Data pengukuran dapat dilihat pada tabel 4.</w:t>
      </w:r>
    </w:p>
    <w:p w14:paraId="6030B9FB" w14:textId="13E014E1" w:rsidR="000146F3" w:rsidRPr="00841B47" w:rsidRDefault="00841B47" w:rsidP="00841B47">
      <w:pPr>
        <w:pStyle w:val="Caption"/>
        <w:jc w:val="center"/>
        <w:rPr>
          <w:b w:val="0"/>
          <w:bCs/>
        </w:rPr>
      </w:pPr>
      <w:bookmarkStart w:id="316" w:name="_Toc106837800"/>
      <w:r w:rsidRPr="00841B47">
        <w:rPr>
          <w:b w:val="0"/>
          <w:bCs/>
        </w:rPr>
        <w:t xml:space="preserve">Tabel 4. </w:t>
      </w:r>
      <w:r w:rsidRPr="00841B47">
        <w:rPr>
          <w:b w:val="0"/>
          <w:bCs/>
        </w:rPr>
        <w:fldChar w:fldCharType="begin"/>
      </w:r>
      <w:r w:rsidRPr="00841B47">
        <w:rPr>
          <w:b w:val="0"/>
          <w:bCs/>
        </w:rPr>
        <w:instrText xml:space="preserve"> SEQ Tabel_4. \* ARABIC </w:instrText>
      </w:r>
      <w:r w:rsidRPr="00841B47">
        <w:rPr>
          <w:b w:val="0"/>
          <w:bCs/>
        </w:rPr>
        <w:fldChar w:fldCharType="separate"/>
      </w:r>
      <w:r w:rsidR="00CE5B8D">
        <w:rPr>
          <w:b w:val="0"/>
          <w:bCs/>
          <w:noProof/>
        </w:rPr>
        <w:t>1</w:t>
      </w:r>
      <w:r w:rsidRPr="00841B47">
        <w:rPr>
          <w:b w:val="0"/>
          <w:bCs/>
        </w:rPr>
        <w:fldChar w:fldCharType="end"/>
      </w:r>
      <w:r w:rsidR="000146F3" w:rsidRPr="00841B47">
        <w:rPr>
          <w:b w:val="0"/>
          <w:bCs/>
          <w:lang w:val="en-US"/>
        </w:rPr>
        <w:t>. Pengukuran Radial dan Aksial</w:t>
      </w:r>
      <w:bookmarkEnd w:id="316"/>
    </w:p>
    <w:tbl>
      <w:tblPr>
        <w:tblW w:w="7500" w:type="dxa"/>
        <w:jc w:val="right"/>
        <w:tblLook w:val="04A0" w:firstRow="1" w:lastRow="0" w:firstColumn="1" w:lastColumn="0" w:noHBand="0" w:noVBand="1"/>
      </w:tblPr>
      <w:tblGrid>
        <w:gridCol w:w="1120"/>
        <w:gridCol w:w="2520"/>
        <w:gridCol w:w="1260"/>
        <w:gridCol w:w="1280"/>
        <w:gridCol w:w="1320"/>
      </w:tblGrid>
      <w:tr w:rsidR="000146F3" w:rsidRPr="00CA0A80" w14:paraId="1AA3599A" w14:textId="77777777" w:rsidTr="00316132">
        <w:trPr>
          <w:trHeight w:val="300"/>
          <w:jc w:val="right"/>
        </w:trPr>
        <w:tc>
          <w:tcPr>
            <w:tcW w:w="1120" w:type="dxa"/>
            <w:vMerge w:val="restart"/>
            <w:tcBorders>
              <w:top w:val="single" w:sz="4" w:space="0" w:color="auto"/>
              <w:left w:val="nil"/>
              <w:bottom w:val="single" w:sz="4" w:space="0" w:color="auto"/>
              <w:right w:val="nil"/>
            </w:tcBorders>
            <w:shd w:val="clear" w:color="auto" w:fill="auto"/>
            <w:noWrap/>
            <w:vAlign w:val="center"/>
            <w:hideMark/>
          </w:tcPr>
          <w:p w14:paraId="485BBE74" w14:textId="77777777" w:rsidR="000146F3" w:rsidRPr="00CA0A80" w:rsidRDefault="000146F3" w:rsidP="00316132">
            <w:pPr>
              <w:spacing w:line="240" w:lineRule="auto"/>
              <w:jc w:val="center"/>
              <w:rPr>
                <w:rFonts w:eastAsia="Times New Roman" w:cs="Times New Roman"/>
                <w:color w:val="000000"/>
                <w:szCs w:val="24"/>
                <w:lang w:val="en-ID" w:eastAsia="en-ID"/>
              </w:rPr>
            </w:pPr>
            <w:bookmarkStart w:id="317" w:name="_Hlk107267062"/>
            <w:r w:rsidRPr="00CA0A80">
              <w:rPr>
                <w:rFonts w:eastAsia="Times New Roman" w:cs="Times New Roman"/>
                <w:color w:val="000000"/>
                <w:szCs w:val="24"/>
                <w:lang w:val="en-ID" w:eastAsia="en-ID"/>
              </w:rPr>
              <w:t xml:space="preserve">Bidang </w:t>
            </w:r>
          </w:p>
        </w:tc>
        <w:tc>
          <w:tcPr>
            <w:tcW w:w="2520" w:type="dxa"/>
            <w:vMerge w:val="restart"/>
            <w:tcBorders>
              <w:top w:val="single" w:sz="4" w:space="0" w:color="auto"/>
              <w:left w:val="nil"/>
              <w:bottom w:val="single" w:sz="4" w:space="0" w:color="auto"/>
              <w:right w:val="nil"/>
            </w:tcBorders>
            <w:shd w:val="clear" w:color="auto" w:fill="auto"/>
            <w:vAlign w:val="center"/>
            <w:hideMark/>
          </w:tcPr>
          <w:p w14:paraId="02A6540B"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Kecepatan Putar (RPM)</w:t>
            </w:r>
          </w:p>
        </w:tc>
        <w:tc>
          <w:tcPr>
            <w:tcW w:w="3860" w:type="dxa"/>
            <w:gridSpan w:val="3"/>
            <w:tcBorders>
              <w:top w:val="single" w:sz="4" w:space="0" w:color="auto"/>
              <w:left w:val="nil"/>
              <w:bottom w:val="single" w:sz="4" w:space="0" w:color="auto"/>
              <w:right w:val="nil"/>
            </w:tcBorders>
            <w:shd w:val="clear" w:color="auto" w:fill="auto"/>
            <w:noWrap/>
            <w:vAlign w:val="center"/>
            <w:hideMark/>
          </w:tcPr>
          <w:p w14:paraId="41F2CCB0" w14:textId="77777777" w:rsidR="000146F3" w:rsidRPr="00CA0A80" w:rsidRDefault="000146F3" w:rsidP="00316132">
            <w:pPr>
              <w:spacing w:line="240" w:lineRule="auto"/>
              <w:jc w:val="center"/>
              <w:rPr>
                <w:rFonts w:eastAsia="Times New Roman" w:cs="Times New Roman"/>
                <w:color w:val="000000"/>
                <w:szCs w:val="24"/>
                <w:lang w:val="en-ID" w:eastAsia="en-ID"/>
              </w:rPr>
            </w:pPr>
            <w:r>
              <w:rPr>
                <w:rFonts w:eastAsia="Times New Roman" w:cs="Times New Roman"/>
                <w:color w:val="000000"/>
                <w:szCs w:val="24"/>
                <w:lang w:val="en-ID" w:eastAsia="en-ID"/>
              </w:rPr>
              <w:t>Kecepatan getaran</w:t>
            </w:r>
          </w:p>
        </w:tc>
      </w:tr>
      <w:tr w:rsidR="000146F3" w:rsidRPr="00CA0A80" w14:paraId="779F9CD5" w14:textId="77777777" w:rsidTr="00316132">
        <w:trPr>
          <w:trHeight w:val="300"/>
          <w:jc w:val="right"/>
        </w:trPr>
        <w:tc>
          <w:tcPr>
            <w:tcW w:w="1120" w:type="dxa"/>
            <w:vMerge/>
            <w:tcBorders>
              <w:top w:val="single" w:sz="4" w:space="0" w:color="auto"/>
              <w:left w:val="nil"/>
              <w:bottom w:val="single" w:sz="4" w:space="0" w:color="auto"/>
              <w:right w:val="nil"/>
            </w:tcBorders>
            <w:vAlign w:val="center"/>
            <w:hideMark/>
          </w:tcPr>
          <w:p w14:paraId="07B13560" w14:textId="77777777" w:rsidR="000146F3" w:rsidRPr="00CA0A80" w:rsidRDefault="000146F3" w:rsidP="00316132">
            <w:pPr>
              <w:spacing w:line="240" w:lineRule="auto"/>
              <w:rPr>
                <w:rFonts w:eastAsia="Times New Roman" w:cs="Times New Roman"/>
                <w:color w:val="000000"/>
                <w:szCs w:val="24"/>
                <w:lang w:val="en-ID" w:eastAsia="en-ID"/>
              </w:rPr>
            </w:pPr>
          </w:p>
        </w:tc>
        <w:tc>
          <w:tcPr>
            <w:tcW w:w="2520" w:type="dxa"/>
            <w:vMerge/>
            <w:tcBorders>
              <w:top w:val="single" w:sz="4" w:space="0" w:color="auto"/>
              <w:left w:val="nil"/>
              <w:bottom w:val="single" w:sz="4" w:space="0" w:color="auto"/>
              <w:right w:val="nil"/>
            </w:tcBorders>
            <w:vAlign w:val="center"/>
            <w:hideMark/>
          </w:tcPr>
          <w:p w14:paraId="345961D7" w14:textId="77777777" w:rsidR="000146F3" w:rsidRPr="00CA0A80" w:rsidRDefault="000146F3" w:rsidP="00316132">
            <w:pPr>
              <w:spacing w:line="240" w:lineRule="auto"/>
              <w:rPr>
                <w:rFonts w:eastAsia="Times New Roman" w:cs="Times New Roman"/>
                <w:color w:val="000000"/>
                <w:szCs w:val="24"/>
                <w:lang w:val="en-ID" w:eastAsia="en-ID"/>
              </w:rPr>
            </w:pPr>
          </w:p>
        </w:tc>
        <w:tc>
          <w:tcPr>
            <w:tcW w:w="1260" w:type="dxa"/>
            <w:tcBorders>
              <w:top w:val="nil"/>
              <w:left w:val="nil"/>
              <w:bottom w:val="single" w:sz="4" w:space="0" w:color="auto"/>
              <w:right w:val="nil"/>
            </w:tcBorders>
            <w:shd w:val="clear" w:color="auto" w:fill="auto"/>
            <w:vAlign w:val="center"/>
            <w:hideMark/>
          </w:tcPr>
          <w:p w14:paraId="640B5742"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Horizontal</w:t>
            </w:r>
          </w:p>
        </w:tc>
        <w:tc>
          <w:tcPr>
            <w:tcW w:w="1280" w:type="dxa"/>
            <w:tcBorders>
              <w:top w:val="nil"/>
              <w:left w:val="nil"/>
              <w:bottom w:val="single" w:sz="4" w:space="0" w:color="auto"/>
              <w:right w:val="nil"/>
            </w:tcBorders>
            <w:shd w:val="clear" w:color="auto" w:fill="auto"/>
            <w:vAlign w:val="center"/>
            <w:hideMark/>
          </w:tcPr>
          <w:p w14:paraId="221F7D3C"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Aksial</w:t>
            </w:r>
          </w:p>
        </w:tc>
        <w:tc>
          <w:tcPr>
            <w:tcW w:w="1320" w:type="dxa"/>
            <w:tcBorders>
              <w:top w:val="nil"/>
              <w:left w:val="nil"/>
              <w:bottom w:val="single" w:sz="4" w:space="0" w:color="auto"/>
              <w:right w:val="nil"/>
            </w:tcBorders>
            <w:shd w:val="clear" w:color="auto" w:fill="auto"/>
            <w:vAlign w:val="center"/>
            <w:hideMark/>
          </w:tcPr>
          <w:p w14:paraId="2D141CBF"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Vertikal</w:t>
            </w:r>
          </w:p>
        </w:tc>
      </w:tr>
      <w:tr w:rsidR="000146F3" w:rsidRPr="00CA0A80" w14:paraId="53F8E859" w14:textId="77777777" w:rsidTr="00316132">
        <w:trPr>
          <w:trHeight w:val="300"/>
          <w:jc w:val="right"/>
        </w:trPr>
        <w:tc>
          <w:tcPr>
            <w:tcW w:w="1120" w:type="dxa"/>
            <w:tcBorders>
              <w:top w:val="nil"/>
              <w:left w:val="nil"/>
              <w:bottom w:val="nil"/>
              <w:right w:val="nil"/>
            </w:tcBorders>
            <w:shd w:val="clear" w:color="auto" w:fill="auto"/>
            <w:noWrap/>
            <w:vAlign w:val="center"/>
            <w:hideMark/>
          </w:tcPr>
          <w:p w14:paraId="4150823A"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Kiri (A)</w:t>
            </w:r>
          </w:p>
        </w:tc>
        <w:tc>
          <w:tcPr>
            <w:tcW w:w="2520" w:type="dxa"/>
            <w:vMerge w:val="restart"/>
            <w:tcBorders>
              <w:top w:val="nil"/>
              <w:left w:val="nil"/>
              <w:bottom w:val="single" w:sz="4" w:space="0" w:color="000000"/>
              <w:right w:val="nil"/>
            </w:tcBorders>
            <w:shd w:val="clear" w:color="auto" w:fill="auto"/>
            <w:noWrap/>
            <w:vAlign w:val="center"/>
            <w:hideMark/>
          </w:tcPr>
          <w:p w14:paraId="48A0C5CF"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1485 (MAX)</w:t>
            </w:r>
          </w:p>
        </w:tc>
        <w:tc>
          <w:tcPr>
            <w:tcW w:w="1260" w:type="dxa"/>
            <w:tcBorders>
              <w:top w:val="nil"/>
              <w:left w:val="nil"/>
              <w:bottom w:val="nil"/>
              <w:right w:val="nil"/>
            </w:tcBorders>
            <w:shd w:val="clear" w:color="auto" w:fill="auto"/>
            <w:noWrap/>
            <w:vAlign w:val="center"/>
            <w:hideMark/>
          </w:tcPr>
          <w:p w14:paraId="5AD16EC3"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3,227</w:t>
            </w:r>
          </w:p>
        </w:tc>
        <w:tc>
          <w:tcPr>
            <w:tcW w:w="1280" w:type="dxa"/>
            <w:tcBorders>
              <w:top w:val="single" w:sz="4" w:space="0" w:color="auto"/>
              <w:left w:val="nil"/>
              <w:bottom w:val="nil"/>
            </w:tcBorders>
            <w:shd w:val="clear" w:color="auto" w:fill="auto"/>
            <w:noWrap/>
            <w:vAlign w:val="center"/>
            <w:hideMark/>
          </w:tcPr>
          <w:p w14:paraId="2F932381"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1,134</w:t>
            </w:r>
          </w:p>
        </w:tc>
        <w:tc>
          <w:tcPr>
            <w:tcW w:w="1320" w:type="dxa"/>
            <w:tcBorders>
              <w:top w:val="single" w:sz="4" w:space="0" w:color="auto"/>
              <w:bottom w:val="nil"/>
              <w:right w:val="nil"/>
            </w:tcBorders>
            <w:shd w:val="clear" w:color="auto" w:fill="auto"/>
            <w:noWrap/>
            <w:vAlign w:val="center"/>
            <w:hideMark/>
          </w:tcPr>
          <w:p w14:paraId="3AC5DE96"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1,906</w:t>
            </w:r>
          </w:p>
        </w:tc>
      </w:tr>
      <w:tr w:rsidR="000146F3" w:rsidRPr="00CA0A80" w14:paraId="113D657B" w14:textId="77777777" w:rsidTr="00316132">
        <w:trPr>
          <w:trHeight w:val="300"/>
          <w:jc w:val="right"/>
        </w:trPr>
        <w:tc>
          <w:tcPr>
            <w:tcW w:w="1120" w:type="dxa"/>
            <w:tcBorders>
              <w:top w:val="nil"/>
              <w:left w:val="nil"/>
              <w:bottom w:val="single" w:sz="4" w:space="0" w:color="auto"/>
              <w:right w:val="nil"/>
            </w:tcBorders>
            <w:shd w:val="clear" w:color="auto" w:fill="auto"/>
            <w:noWrap/>
            <w:vAlign w:val="center"/>
            <w:hideMark/>
          </w:tcPr>
          <w:p w14:paraId="0EF67F98"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Kanan (B)</w:t>
            </w:r>
          </w:p>
        </w:tc>
        <w:tc>
          <w:tcPr>
            <w:tcW w:w="2520" w:type="dxa"/>
            <w:vMerge/>
            <w:tcBorders>
              <w:top w:val="nil"/>
              <w:left w:val="nil"/>
              <w:bottom w:val="single" w:sz="4" w:space="0" w:color="000000"/>
              <w:right w:val="nil"/>
            </w:tcBorders>
            <w:vAlign w:val="center"/>
            <w:hideMark/>
          </w:tcPr>
          <w:p w14:paraId="218994DB" w14:textId="77777777" w:rsidR="000146F3" w:rsidRPr="00CA0A80" w:rsidRDefault="000146F3" w:rsidP="00316132">
            <w:pPr>
              <w:spacing w:line="240" w:lineRule="auto"/>
              <w:rPr>
                <w:rFonts w:eastAsia="Times New Roman" w:cs="Times New Roman"/>
                <w:color w:val="000000"/>
                <w:szCs w:val="24"/>
                <w:lang w:val="en-ID" w:eastAsia="en-ID"/>
              </w:rPr>
            </w:pPr>
          </w:p>
        </w:tc>
        <w:tc>
          <w:tcPr>
            <w:tcW w:w="1260" w:type="dxa"/>
            <w:tcBorders>
              <w:top w:val="nil"/>
              <w:left w:val="nil"/>
              <w:bottom w:val="single" w:sz="4" w:space="0" w:color="auto"/>
              <w:right w:val="nil"/>
            </w:tcBorders>
            <w:shd w:val="clear" w:color="auto" w:fill="auto"/>
            <w:noWrap/>
            <w:vAlign w:val="center"/>
            <w:hideMark/>
          </w:tcPr>
          <w:p w14:paraId="36205699"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2,495</w:t>
            </w:r>
          </w:p>
        </w:tc>
        <w:tc>
          <w:tcPr>
            <w:tcW w:w="1280" w:type="dxa"/>
            <w:tcBorders>
              <w:top w:val="nil"/>
              <w:left w:val="nil"/>
              <w:bottom w:val="single" w:sz="4" w:space="0" w:color="auto"/>
            </w:tcBorders>
            <w:shd w:val="clear" w:color="auto" w:fill="auto"/>
            <w:noWrap/>
            <w:vAlign w:val="center"/>
            <w:hideMark/>
          </w:tcPr>
          <w:p w14:paraId="11A6F889"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1,013</w:t>
            </w:r>
          </w:p>
        </w:tc>
        <w:tc>
          <w:tcPr>
            <w:tcW w:w="1320" w:type="dxa"/>
            <w:tcBorders>
              <w:top w:val="nil"/>
              <w:bottom w:val="single" w:sz="4" w:space="0" w:color="auto"/>
              <w:right w:val="nil"/>
            </w:tcBorders>
            <w:shd w:val="clear" w:color="auto" w:fill="auto"/>
            <w:noWrap/>
            <w:vAlign w:val="center"/>
            <w:hideMark/>
          </w:tcPr>
          <w:p w14:paraId="4D996826" w14:textId="77777777" w:rsidR="000146F3" w:rsidRPr="00CA0A80" w:rsidRDefault="000146F3" w:rsidP="00316132">
            <w:pPr>
              <w:spacing w:line="240" w:lineRule="auto"/>
              <w:jc w:val="center"/>
              <w:rPr>
                <w:rFonts w:eastAsia="Times New Roman" w:cs="Times New Roman"/>
                <w:color w:val="000000"/>
                <w:szCs w:val="24"/>
                <w:lang w:val="en-ID" w:eastAsia="en-ID"/>
              </w:rPr>
            </w:pPr>
            <w:r w:rsidRPr="00CA0A80">
              <w:rPr>
                <w:rFonts w:eastAsia="Times New Roman" w:cs="Times New Roman"/>
                <w:color w:val="000000"/>
                <w:szCs w:val="24"/>
                <w:lang w:val="en-ID" w:eastAsia="en-ID"/>
              </w:rPr>
              <w:t>0,759</w:t>
            </w:r>
          </w:p>
        </w:tc>
      </w:tr>
      <w:bookmarkEnd w:id="317"/>
    </w:tbl>
    <w:p w14:paraId="7B6AD3D5" w14:textId="77777777" w:rsidR="000146F3" w:rsidRDefault="000146F3" w:rsidP="000146F3">
      <w:pPr>
        <w:spacing w:line="480" w:lineRule="auto"/>
        <w:ind w:left="720"/>
        <w:jc w:val="both"/>
        <w:rPr>
          <w:lang w:val="en-US"/>
        </w:rPr>
      </w:pPr>
    </w:p>
    <w:p w14:paraId="4C4D7C67" w14:textId="6ECD212F" w:rsidR="000146F3" w:rsidRDefault="00254AF2" w:rsidP="00254AF2">
      <w:pPr>
        <w:spacing w:line="480" w:lineRule="auto"/>
        <w:ind w:firstLine="360"/>
        <w:jc w:val="both"/>
        <w:rPr>
          <w:lang w:val="en-US"/>
        </w:rPr>
      </w:pPr>
      <w:r>
        <w:rPr>
          <w:lang w:val="en-US"/>
        </w:rPr>
        <w:t>Sesuai prosedur pengujian, u</w:t>
      </w:r>
      <w:r w:rsidR="000146F3">
        <w:rPr>
          <w:lang w:val="en-US"/>
        </w:rPr>
        <w:t xml:space="preserve">ntuk keperluan penyeimbangan dengan metode massa coba dinamis tanpa sudut fasa, diperlukan data simpangan pada kondisi awal dan pada setiap pemasangan massa coba. Didapatkan data hasil pengukuran amplitudo getaran pada kondisi awal dan percobaan dengan massa coba 10 gram. Data ini diambil pada kecepatan putar rotor 1485 </w:t>
      </w:r>
      <w:r w:rsidR="000A17BE">
        <w:rPr>
          <w:lang w:val="en-US"/>
        </w:rPr>
        <w:t>RPM</w:t>
      </w:r>
      <w:r w:rsidR="000146F3">
        <w:rPr>
          <w:lang w:val="en-US"/>
        </w:rPr>
        <w:t>.</w:t>
      </w:r>
    </w:p>
    <w:p w14:paraId="53AA5628" w14:textId="77777777" w:rsidR="000146F3" w:rsidRDefault="000146F3" w:rsidP="000146F3">
      <w:pPr>
        <w:spacing w:line="480" w:lineRule="auto"/>
        <w:ind w:firstLine="360"/>
        <w:jc w:val="both"/>
        <w:rPr>
          <w:lang w:val="en-US"/>
        </w:rPr>
      </w:pPr>
      <w:r w:rsidRPr="00196E3E">
        <w:rPr>
          <w:noProof/>
          <w:lang w:val="en-US"/>
        </w:rPr>
        <w:drawing>
          <wp:inline distT="0" distB="0" distL="0" distR="0" wp14:anchorId="26D7767B" wp14:editId="32E90661">
            <wp:extent cx="4791075" cy="3032295"/>
            <wp:effectExtent l="0" t="0" r="0"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4"/>
                    <a:stretch>
                      <a:fillRect/>
                    </a:stretch>
                  </pic:blipFill>
                  <pic:spPr>
                    <a:xfrm>
                      <a:off x="0" y="0"/>
                      <a:ext cx="4791732" cy="3032711"/>
                    </a:xfrm>
                    <a:prstGeom prst="rect">
                      <a:avLst/>
                    </a:prstGeom>
                  </pic:spPr>
                </pic:pic>
              </a:graphicData>
            </a:graphic>
          </wp:inline>
        </w:drawing>
      </w:r>
    </w:p>
    <w:p w14:paraId="48B81519" w14:textId="508FA646" w:rsidR="000146F3" w:rsidRPr="002B73F4" w:rsidRDefault="000146F3" w:rsidP="000146F3">
      <w:pPr>
        <w:pStyle w:val="Caption"/>
        <w:jc w:val="center"/>
        <w:rPr>
          <w:b w:val="0"/>
          <w:bCs/>
          <w:lang w:val="en-US"/>
        </w:rPr>
      </w:pPr>
      <w:bookmarkStart w:id="318" w:name="_Toc106835924"/>
      <w:bookmarkStart w:id="319" w:name="_Toc106837332"/>
      <w:r w:rsidRPr="002B73F4">
        <w:rPr>
          <w:b w:val="0"/>
          <w:bCs/>
        </w:rPr>
        <w:t xml:space="preserve">Gambar 4. </w:t>
      </w:r>
      <w:r w:rsidRPr="002B73F4">
        <w:rPr>
          <w:b w:val="0"/>
          <w:bCs/>
        </w:rPr>
        <w:fldChar w:fldCharType="begin"/>
      </w:r>
      <w:r w:rsidRPr="002B73F4">
        <w:rPr>
          <w:b w:val="0"/>
          <w:bCs/>
        </w:rPr>
        <w:instrText xml:space="preserve"> SEQ Gambar_4. \* ARABIC </w:instrText>
      </w:r>
      <w:r w:rsidRPr="002B73F4">
        <w:rPr>
          <w:b w:val="0"/>
          <w:bCs/>
        </w:rPr>
        <w:fldChar w:fldCharType="separate"/>
      </w:r>
      <w:r w:rsidR="00CE5B8D">
        <w:rPr>
          <w:b w:val="0"/>
          <w:bCs/>
          <w:noProof/>
        </w:rPr>
        <w:t>4</w:t>
      </w:r>
      <w:r w:rsidRPr="002B73F4">
        <w:rPr>
          <w:b w:val="0"/>
          <w:bCs/>
        </w:rPr>
        <w:fldChar w:fldCharType="end"/>
      </w:r>
      <w:r w:rsidRPr="002B73F4">
        <w:rPr>
          <w:b w:val="0"/>
          <w:bCs/>
          <w:lang w:val="en-US"/>
        </w:rPr>
        <w:t>. Posisi pemasangan massa coba untuk pengukuran</w:t>
      </w:r>
      <w:bookmarkEnd w:id="318"/>
      <w:bookmarkEnd w:id="319"/>
    </w:p>
    <w:p w14:paraId="10163853" w14:textId="21323DDE" w:rsidR="000146F3" w:rsidRPr="00841B47" w:rsidRDefault="00841B47" w:rsidP="00841B47">
      <w:pPr>
        <w:pStyle w:val="Caption"/>
        <w:jc w:val="center"/>
        <w:rPr>
          <w:b w:val="0"/>
          <w:bCs/>
        </w:rPr>
      </w:pPr>
      <w:bookmarkStart w:id="320" w:name="_Toc106837801"/>
      <w:r w:rsidRPr="00841B47">
        <w:rPr>
          <w:b w:val="0"/>
          <w:bCs/>
        </w:rPr>
        <w:t xml:space="preserve">Tabel 4. </w:t>
      </w:r>
      <w:r w:rsidRPr="00841B47">
        <w:rPr>
          <w:b w:val="0"/>
          <w:bCs/>
        </w:rPr>
        <w:fldChar w:fldCharType="begin"/>
      </w:r>
      <w:r w:rsidRPr="00841B47">
        <w:rPr>
          <w:b w:val="0"/>
          <w:bCs/>
        </w:rPr>
        <w:instrText xml:space="preserve"> SEQ Tabel_4. \* ARABIC </w:instrText>
      </w:r>
      <w:r w:rsidRPr="00841B47">
        <w:rPr>
          <w:b w:val="0"/>
          <w:bCs/>
        </w:rPr>
        <w:fldChar w:fldCharType="separate"/>
      </w:r>
      <w:r w:rsidR="00CE5B8D">
        <w:rPr>
          <w:b w:val="0"/>
          <w:bCs/>
          <w:noProof/>
        </w:rPr>
        <w:t>2</w:t>
      </w:r>
      <w:r w:rsidRPr="00841B47">
        <w:rPr>
          <w:b w:val="0"/>
          <w:bCs/>
        </w:rPr>
        <w:fldChar w:fldCharType="end"/>
      </w:r>
      <w:r w:rsidRPr="00841B47">
        <w:rPr>
          <w:b w:val="0"/>
          <w:bCs/>
          <w:lang w:val="en-US"/>
        </w:rPr>
        <w:t xml:space="preserve"> </w:t>
      </w:r>
      <w:r w:rsidR="000146F3" w:rsidRPr="00841B47">
        <w:rPr>
          <w:b w:val="0"/>
          <w:bCs/>
          <w:lang w:val="en-US"/>
        </w:rPr>
        <w:t>Tabel Hasil Pengukuran Amplitudo</w:t>
      </w:r>
      <w:bookmarkEnd w:id="320"/>
    </w:p>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31"/>
        <w:gridCol w:w="2231"/>
        <w:gridCol w:w="2232"/>
      </w:tblGrid>
      <w:tr w:rsidR="000146F3" w:rsidRPr="009E5DB6" w14:paraId="64FDFD8B" w14:textId="77777777" w:rsidTr="00316132">
        <w:trPr>
          <w:trHeight w:val="498"/>
          <w:jc w:val="center"/>
        </w:trPr>
        <w:tc>
          <w:tcPr>
            <w:tcW w:w="2231" w:type="dxa"/>
            <w:vMerge w:val="restart"/>
            <w:tcBorders>
              <w:top w:val="single" w:sz="4" w:space="0" w:color="auto"/>
              <w:bottom w:val="single" w:sz="4" w:space="0" w:color="auto"/>
            </w:tcBorders>
            <w:vAlign w:val="center"/>
          </w:tcPr>
          <w:p w14:paraId="3F7B9002" w14:textId="77777777" w:rsidR="000146F3" w:rsidRPr="009E5DB6" w:rsidRDefault="000146F3" w:rsidP="00316132">
            <w:pPr>
              <w:spacing w:line="480" w:lineRule="auto"/>
              <w:jc w:val="both"/>
              <w:rPr>
                <w:lang w:val="en-GB"/>
              </w:rPr>
            </w:pPr>
            <w:r w:rsidRPr="009E5DB6">
              <w:rPr>
                <w:lang w:val="en-GB"/>
              </w:rPr>
              <w:t>Posisi massa coba</w:t>
            </w:r>
          </w:p>
        </w:tc>
        <w:tc>
          <w:tcPr>
            <w:tcW w:w="4463" w:type="dxa"/>
            <w:gridSpan w:val="2"/>
            <w:tcBorders>
              <w:top w:val="single" w:sz="4" w:space="0" w:color="auto"/>
              <w:bottom w:val="single" w:sz="4" w:space="0" w:color="auto"/>
            </w:tcBorders>
            <w:vAlign w:val="center"/>
          </w:tcPr>
          <w:p w14:paraId="02507DFD" w14:textId="77777777" w:rsidR="000146F3" w:rsidRPr="009E5DB6" w:rsidRDefault="000146F3" w:rsidP="00316132">
            <w:pPr>
              <w:spacing w:line="480" w:lineRule="auto"/>
              <w:jc w:val="center"/>
              <w:rPr>
                <w:lang w:val="en-GB"/>
              </w:rPr>
            </w:pPr>
            <w:r w:rsidRPr="009E5DB6">
              <w:rPr>
                <w:lang w:val="en-GB"/>
              </w:rPr>
              <w:t>Bidang Pengukuran</w:t>
            </w:r>
          </w:p>
        </w:tc>
      </w:tr>
      <w:tr w:rsidR="000146F3" w:rsidRPr="009E5DB6" w14:paraId="3E7CD128" w14:textId="77777777" w:rsidTr="00316132">
        <w:trPr>
          <w:trHeight w:val="516"/>
          <w:jc w:val="center"/>
        </w:trPr>
        <w:tc>
          <w:tcPr>
            <w:tcW w:w="2231" w:type="dxa"/>
            <w:vMerge/>
            <w:tcBorders>
              <w:top w:val="single" w:sz="4" w:space="0" w:color="auto"/>
              <w:bottom w:val="single" w:sz="4" w:space="0" w:color="auto"/>
            </w:tcBorders>
          </w:tcPr>
          <w:p w14:paraId="7EF4A4E5" w14:textId="77777777" w:rsidR="000146F3" w:rsidRPr="009E5DB6" w:rsidRDefault="000146F3" w:rsidP="00316132">
            <w:pPr>
              <w:spacing w:line="480" w:lineRule="auto"/>
              <w:rPr>
                <w:lang w:val="en-GB"/>
              </w:rPr>
            </w:pPr>
          </w:p>
        </w:tc>
        <w:tc>
          <w:tcPr>
            <w:tcW w:w="2231" w:type="dxa"/>
            <w:tcBorders>
              <w:top w:val="single" w:sz="4" w:space="0" w:color="auto"/>
              <w:bottom w:val="single" w:sz="4" w:space="0" w:color="auto"/>
            </w:tcBorders>
          </w:tcPr>
          <w:p w14:paraId="0A66EF83" w14:textId="77777777" w:rsidR="000146F3" w:rsidRPr="009E5DB6" w:rsidRDefault="000146F3" w:rsidP="00316132">
            <w:pPr>
              <w:spacing w:line="480" w:lineRule="auto"/>
              <w:jc w:val="center"/>
              <w:rPr>
                <w:lang w:val="en-GB"/>
              </w:rPr>
            </w:pPr>
            <w:r w:rsidRPr="009E5DB6">
              <w:rPr>
                <w:lang w:val="en-GB"/>
              </w:rPr>
              <w:t xml:space="preserve">Bidang Kiri ( </w:t>
            </w:r>
            <w:r>
              <w:rPr>
                <w:lang w:val="en-GB"/>
              </w:rPr>
              <w:t>A</w:t>
            </w:r>
            <w:r w:rsidRPr="009E5DB6">
              <w:rPr>
                <w:lang w:val="en-GB"/>
              </w:rPr>
              <w:t>)</w:t>
            </w:r>
          </w:p>
        </w:tc>
        <w:tc>
          <w:tcPr>
            <w:tcW w:w="2232" w:type="dxa"/>
            <w:tcBorders>
              <w:top w:val="single" w:sz="4" w:space="0" w:color="auto"/>
              <w:bottom w:val="single" w:sz="4" w:space="0" w:color="auto"/>
            </w:tcBorders>
          </w:tcPr>
          <w:p w14:paraId="29FF340E" w14:textId="77777777" w:rsidR="000146F3" w:rsidRPr="009E5DB6" w:rsidRDefault="000146F3" w:rsidP="00316132">
            <w:pPr>
              <w:spacing w:line="480" w:lineRule="auto"/>
              <w:jc w:val="center"/>
              <w:rPr>
                <w:lang w:val="en-GB"/>
              </w:rPr>
            </w:pPr>
            <w:r w:rsidRPr="009E5DB6">
              <w:rPr>
                <w:lang w:val="en-GB"/>
              </w:rPr>
              <w:t>Bidang Kanan (</w:t>
            </w:r>
            <w:r>
              <w:rPr>
                <w:lang w:val="en-GB"/>
              </w:rPr>
              <w:t>B</w:t>
            </w:r>
            <w:r w:rsidRPr="009E5DB6">
              <w:rPr>
                <w:lang w:val="en-GB"/>
              </w:rPr>
              <w:t>)</w:t>
            </w:r>
          </w:p>
        </w:tc>
      </w:tr>
      <w:tr w:rsidR="000146F3" w:rsidRPr="009E5DB6" w14:paraId="6C7859C5" w14:textId="77777777" w:rsidTr="00316132">
        <w:trPr>
          <w:trHeight w:val="498"/>
          <w:jc w:val="center"/>
        </w:trPr>
        <w:tc>
          <w:tcPr>
            <w:tcW w:w="2231" w:type="dxa"/>
            <w:tcBorders>
              <w:top w:val="single" w:sz="4" w:space="0" w:color="auto"/>
            </w:tcBorders>
          </w:tcPr>
          <w:p w14:paraId="5570BDBA" w14:textId="77777777" w:rsidR="000146F3" w:rsidRPr="009E5DB6" w:rsidRDefault="000146F3" w:rsidP="00316132">
            <w:pPr>
              <w:spacing w:line="480" w:lineRule="auto"/>
              <w:rPr>
                <w:lang w:val="en-GB"/>
              </w:rPr>
            </w:pPr>
            <w:r w:rsidRPr="009E5DB6">
              <w:rPr>
                <w:lang w:val="en-GB"/>
              </w:rPr>
              <w:t>Initial Run</w:t>
            </w:r>
          </w:p>
        </w:tc>
        <w:tc>
          <w:tcPr>
            <w:tcW w:w="2231" w:type="dxa"/>
            <w:tcBorders>
              <w:top w:val="single" w:sz="4" w:space="0" w:color="auto"/>
            </w:tcBorders>
            <w:vAlign w:val="center"/>
          </w:tcPr>
          <w:p w14:paraId="612B6C60" w14:textId="77777777" w:rsidR="000146F3" w:rsidRPr="009E5DB6" w:rsidRDefault="000146F3" w:rsidP="00316132">
            <w:pPr>
              <w:spacing w:line="480" w:lineRule="auto"/>
              <w:jc w:val="center"/>
              <w:rPr>
                <w:lang w:val="en-GB"/>
              </w:rPr>
            </w:pPr>
            <w:r>
              <w:rPr>
                <w:color w:val="000000"/>
              </w:rPr>
              <w:t>0,027</w:t>
            </w:r>
          </w:p>
        </w:tc>
        <w:tc>
          <w:tcPr>
            <w:tcW w:w="2232" w:type="dxa"/>
            <w:tcBorders>
              <w:top w:val="single" w:sz="4" w:space="0" w:color="auto"/>
            </w:tcBorders>
            <w:vAlign w:val="center"/>
          </w:tcPr>
          <w:p w14:paraId="59E9769D" w14:textId="77777777" w:rsidR="000146F3" w:rsidRPr="009E5DB6" w:rsidRDefault="000146F3" w:rsidP="00316132">
            <w:pPr>
              <w:spacing w:line="480" w:lineRule="auto"/>
              <w:jc w:val="center"/>
              <w:rPr>
                <w:vertAlign w:val="subscript"/>
                <w:lang w:val="en-GB"/>
              </w:rPr>
            </w:pPr>
            <w:r>
              <w:rPr>
                <w:color w:val="000000"/>
              </w:rPr>
              <w:t>0,022</w:t>
            </w:r>
          </w:p>
        </w:tc>
      </w:tr>
      <w:tr w:rsidR="000146F3" w:rsidRPr="009E5DB6" w14:paraId="15A032F0" w14:textId="77777777" w:rsidTr="00316132">
        <w:trPr>
          <w:trHeight w:val="535"/>
          <w:jc w:val="center"/>
        </w:trPr>
        <w:tc>
          <w:tcPr>
            <w:tcW w:w="2231" w:type="dxa"/>
          </w:tcPr>
          <w:p w14:paraId="6018DA9E" w14:textId="77777777" w:rsidR="000146F3" w:rsidRPr="009E5DB6" w:rsidRDefault="000146F3" w:rsidP="00316132">
            <w:pPr>
              <w:spacing w:line="480" w:lineRule="auto"/>
              <w:rPr>
                <w:lang w:val="en-GB"/>
              </w:rPr>
            </w:pPr>
            <w:r w:rsidRPr="009E5DB6">
              <w:rPr>
                <w:lang w:val="en-GB"/>
              </w:rPr>
              <w:t xml:space="preserve">Posisi </w:t>
            </w:r>
            <w:r>
              <w:rPr>
                <w:lang w:val="en-GB"/>
              </w:rPr>
              <w:t>0</w:t>
            </w:r>
            <w:r>
              <w:rPr>
                <w:vertAlign w:val="superscript"/>
                <w:lang w:val="en-GB"/>
              </w:rPr>
              <w:t>o</w:t>
            </w:r>
            <w:r w:rsidRPr="009E5DB6">
              <w:rPr>
                <w:lang w:val="en-GB"/>
              </w:rPr>
              <w:t xml:space="preserve"> bidang 1</w:t>
            </w:r>
          </w:p>
        </w:tc>
        <w:tc>
          <w:tcPr>
            <w:tcW w:w="2231" w:type="dxa"/>
            <w:vAlign w:val="center"/>
          </w:tcPr>
          <w:p w14:paraId="3487C993" w14:textId="77777777" w:rsidR="000146F3" w:rsidRPr="009D5BDE" w:rsidRDefault="000146F3" w:rsidP="00316132">
            <w:pPr>
              <w:spacing w:line="480" w:lineRule="auto"/>
              <w:jc w:val="center"/>
              <w:rPr>
                <w:lang w:val="en-GB"/>
              </w:rPr>
            </w:pPr>
            <w:r>
              <w:rPr>
                <w:color w:val="000000"/>
              </w:rPr>
              <w:t>0,031</w:t>
            </w:r>
          </w:p>
        </w:tc>
        <w:tc>
          <w:tcPr>
            <w:tcW w:w="2232" w:type="dxa"/>
            <w:vAlign w:val="center"/>
          </w:tcPr>
          <w:p w14:paraId="584CCEA3" w14:textId="77777777" w:rsidR="000146F3" w:rsidRPr="009E5DB6" w:rsidRDefault="000146F3" w:rsidP="00316132">
            <w:pPr>
              <w:spacing w:line="480" w:lineRule="auto"/>
              <w:jc w:val="center"/>
              <w:rPr>
                <w:lang w:val="en-GB"/>
              </w:rPr>
            </w:pPr>
            <w:r>
              <w:rPr>
                <w:color w:val="000000"/>
              </w:rPr>
              <w:t>0,031</w:t>
            </w:r>
          </w:p>
        </w:tc>
      </w:tr>
      <w:tr w:rsidR="000146F3" w:rsidRPr="009E5DB6" w14:paraId="3BF250E0" w14:textId="77777777" w:rsidTr="00316132">
        <w:trPr>
          <w:trHeight w:val="516"/>
          <w:jc w:val="center"/>
        </w:trPr>
        <w:tc>
          <w:tcPr>
            <w:tcW w:w="2231" w:type="dxa"/>
          </w:tcPr>
          <w:p w14:paraId="3DCECDFF" w14:textId="77777777" w:rsidR="000146F3" w:rsidRPr="009E5DB6" w:rsidRDefault="000146F3" w:rsidP="00316132">
            <w:pPr>
              <w:spacing w:line="480" w:lineRule="auto"/>
              <w:rPr>
                <w:lang w:val="en-GB"/>
              </w:rPr>
            </w:pPr>
            <w:r w:rsidRPr="009E5DB6">
              <w:rPr>
                <w:lang w:val="en-GB"/>
              </w:rPr>
              <w:t xml:space="preserve">Posisi </w:t>
            </w:r>
            <w:r>
              <w:rPr>
                <w:lang w:val="en-GB"/>
              </w:rPr>
              <w:t>90</w:t>
            </w:r>
            <w:r>
              <w:rPr>
                <w:vertAlign w:val="superscript"/>
                <w:lang w:val="en-GB"/>
              </w:rPr>
              <w:t>o</w:t>
            </w:r>
            <w:r w:rsidRPr="009E5DB6">
              <w:rPr>
                <w:lang w:val="en-GB"/>
              </w:rPr>
              <w:t xml:space="preserve"> bidang 1</w:t>
            </w:r>
          </w:p>
        </w:tc>
        <w:tc>
          <w:tcPr>
            <w:tcW w:w="2231" w:type="dxa"/>
            <w:vAlign w:val="center"/>
          </w:tcPr>
          <w:p w14:paraId="41C17AF1" w14:textId="77777777" w:rsidR="000146F3" w:rsidRPr="009E5DB6" w:rsidRDefault="000146F3" w:rsidP="00316132">
            <w:pPr>
              <w:spacing w:line="480" w:lineRule="auto"/>
              <w:jc w:val="center"/>
              <w:rPr>
                <w:lang w:val="en-GB"/>
              </w:rPr>
            </w:pPr>
            <w:r>
              <w:rPr>
                <w:color w:val="000000"/>
              </w:rPr>
              <w:t>0,047</w:t>
            </w:r>
          </w:p>
        </w:tc>
        <w:tc>
          <w:tcPr>
            <w:tcW w:w="2232" w:type="dxa"/>
            <w:vAlign w:val="center"/>
          </w:tcPr>
          <w:p w14:paraId="36963815" w14:textId="77777777" w:rsidR="000146F3" w:rsidRPr="009E5DB6" w:rsidRDefault="000146F3" w:rsidP="00316132">
            <w:pPr>
              <w:spacing w:line="480" w:lineRule="auto"/>
              <w:jc w:val="center"/>
              <w:rPr>
                <w:lang w:val="en-GB"/>
              </w:rPr>
            </w:pPr>
            <w:r>
              <w:rPr>
                <w:color w:val="000000"/>
              </w:rPr>
              <w:t>0,04</w:t>
            </w:r>
          </w:p>
        </w:tc>
      </w:tr>
      <w:tr w:rsidR="000146F3" w:rsidRPr="009E5DB6" w14:paraId="3614F732" w14:textId="77777777" w:rsidTr="00316132">
        <w:trPr>
          <w:trHeight w:val="516"/>
          <w:jc w:val="center"/>
        </w:trPr>
        <w:tc>
          <w:tcPr>
            <w:tcW w:w="2231" w:type="dxa"/>
          </w:tcPr>
          <w:p w14:paraId="5A1573A5" w14:textId="77777777" w:rsidR="000146F3" w:rsidRPr="009E5DB6" w:rsidRDefault="000146F3" w:rsidP="00316132">
            <w:pPr>
              <w:spacing w:line="480" w:lineRule="auto"/>
              <w:rPr>
                <w:lang w:val="en-GB"/>
              </w:rPr>
            </w:pPr>
            <w:r w:rsidRPr="009E5DB6">
              <w:rPr>
                <w:lang w:val="en-GB"/>
              </w:rPr>
              <w:t xml:space="preserve">Posisi </w:t>
            </w:r>
            <w:r>
              <w:rPr>
                <w:lang w:val="en-GB"/>
              </w:rPr>
              <w:t>180</w:t>
            </w:r>
            <w:r>
              <w:rPr>
                <w:vertAlign w:val="superscript"/>
                <w:lang w:val="en-GB"/>
              </w:rPr>
              <w:t>o</w:t>
            </w:r>
            <w:r w:rsidRPr="009E5DB6">
              <w:rPr>
                <w:lang w:val="en-GB"/>
              </w:rPr>
              <w:t xml:space="preserve"> bidang 1</w:t>
            </w:r>
          </w:p>
        </w:tc>
        <w:tc>
          <w:tcPr>
            <w:tcW w:w="2231" w:type="dxa"/>
            <w:vAlign w:val="center"/>
          </w:tcPr>
          <w:p w14:paraId="04026BB8" w14:textId="77777777" w:rsidR="000146F3" w:rsidRPr="009E5DB6" w:rsidRDefault="000146F3" w:rsidP="00316132">
            <w:pPr>
              <w:spacing w:line="480" w:lineRule="auto"/>
              <w:jc w:val="center"/>
              <w:rPr>
                <w:lang w:val="en-GB"/>
              </w:rPr>
            </w:pPr>
            <w:r>
              <w:rPr>
                <w:color w:val="000000"/>
              </w:rPr>
              <w:t>0,042</w:t>
            </w:r>
          </w:p>
        </w:tc>
        <w:tc>
          <w:tcPr>
            <w:tcW w:w="2232" w:type="dxa"/>
            <w:vAlign w:val="center"/>
          </w:tcPr>
          <w:p w14:paraId="6BEB1F19" w14:textId="77777777" w:rsidR="000146F3" w:rsidRPr="009E5DB6" w:rsidRDefault="000146F3" w:rsidP="00316132">
            <w:pPr>
              <w:spacing w:line="480" w:lineRule="auto"/>
              <w:jc w:val="center"/>
              <w:rPr>
                <w:lang w:val="en-GB"/>
              </w:rPr>
            </w:pPr>
            <w:r>
              <w:rPr>
                <w:color w:val="000000"/>
              </w:rPr>
              <w:t>0,036</w:t>
            </w:r>
          </w:p>
        </w:tc>
      </w:tr>
      <w:tr w:rsidR="000146F3" w:rsidRPr="009E5DB6" w14:paraId="2F5658E3" w14:textId="77777777" w:rsidTr="00316132">
        <w:trPr>
          <w:trHeight w:val="535"/>
          <w:jc w:val="center"/>
        </w:trPr>
        <w:tc>
          <w:tcPr>
            <w:tcW w:w="2231" w:type="dxa"/>
          </w:tcPr>
          <w:p w14:paraId="5D5C0F68" w14:textId="77777777" w:rsidR="000146F3" w:rsidRPr="009E5DB6" w:rsidRDefault="000146F3" w:rsidP="00316132">
            <w:pPr>
              <w:spacing w:line="480" w:lineRule="auto"/>
              <w:rPr>
                <w:lang w:val="en-GB"/>
              </w:rPr>
            </w:pPr>
            <w:r w:rsidRPr="009E5DB6">
              <w:rPr>
                <w:lang w:val="en-GB"/>
              </w:rPr>
              <w:t>Posisi</w:t>
            </w:r>
            <w:r>
              <w:rPr>
                <w:lang w:val="en-GB"/>
              </w:rPr>
              <w:t xml:space="preserve"> 270</w:t>
            </w:r>
            <w:r>
              <w:rPr>
                <w:vertAlign w:val="superscript"/>
                <w:lang w:val="en-GB"/>
              </w:rPr>
              <w:t>o</w:t>
            </w:r>
            <w:r w:rsidRPr="009E5DB6">
              <w:rPr>
                <w:lang w:val="en-GB"/>
              </w:rPr>
              <w:t xml:space="preserve"> bidang </w:t>
            </w:r>
            <w:r>
              <w:rPr>
                <w:lang w:val="en-GB"/>
              </w:rPr>
              <w:t>1</w:t>
            </w:r>
          </w:p>
        </w:tc>
        <w:tc>
          <w:tcPr>
            <w:tcW w:w="2231" w:type="dxa"/>
            <w:vAlign w:val="center"/>
          </w:tcPr>
          <w:p w14:paraId="2FC7E53E" w14:textId="77777777" w:rsidR="000146F3" w:rsidRPr="009E5DB6" w:rsidRDefault="000146F3" w:rsidP="00316132">
            <w:pPr>
              <w:spacing w:line="480" w:lineRule="auto"/>
              <w:jc w:val="center"/>
              <w:rPr>
                <w:lang w:val="en-GB"/>
              </w:rPr>
            </w:pPr>
            <w:r>
              <w:rPr>
                <w:color w:val="000000"/>
              </w:rPr>
              <w:t>0,016</w:t>
            </w:r>
          </w:p>
        </w:tc>
        <w:tc>
          <w:tcPr>
            <w:tcW w:w="2232" w:type="dxa"/>
            <w:vAlign w:val="center"/>
          </w:tcPr>
          <w:p w14:paraId="22B25AE9" w14:textId="77777777" w:rsidR="000146F3" w:rsidRPr="009E5DB6" w:rsidRDefault="000146F3" w:rsidP="00316132">
            <w:pPr>
              <w:spacing w:line="480" w:lineRule="auto"/>
              <w:jc w:val="center"/>
              <w:rPr>
                <w:lang w:val="en-GB"/>
              </w:rPr>
            </w:pPr>
            <w:r>
              <w:rPr>
                <w:color w:val="000000"/>
              </w:rPr>
              <w:t>0,013</w:t>
            </w:r>
          </w:p>
        </w:tc>
      </w:tr>
      <w:tr w:rsidR="000146F3" w:rsidRPr="009E5DB6" w14:paraId="02EA9F2F" w14:textId="77777777" w:rsidTr="00316132">
        <w:trPr>
          <w:trHeight w:val="516"/>
          <w:jc w:val="center"/>
        </w:trPr>
        <w:tc>
          <w:tcPr>
            <w:tcW w:w="2231" w:type="dxa"/>
          </w:tcPr>
          <w:p w14:paraId="1E9CD7CE" w14:textId="77777777" w:rsidR="000146F3" w:rsidRPr="009E5DB6" w:rsidRDefault="000146F3" w:rsidP="00316132">
            <w:pPr>
              <w:spacing w:line="480" w:lineRule="auto"/>
              <w:rPr>
                <w:lang w:val="en-GB"/>
              </w:rPr>
            </w:pPr>
            <w:r w:rsidRPr="009E5DB6">
              <w:rPr>
                <w:lang w:val="en-GB"/>
              </w:rPr>
              <w:t xml:space="preserve">Posisi </w:t>
            </w:r>
            <w:r>
              <w:rPr>
                <w:lang w:val="en-GB"/>
              </w:rPr>
              <w:t>0</w:t>
            </w:r>
            <w:r>
              <w:rPr>
                <w:vertAlign w:val="superscript"/>
                <w:lang w:val="en-GB"/>
              </w:rPr>
              <w:t>o</w:t>
            </w:r>
            <w:r w:rsidRPr="009E5DB6">
              <w:rPr>
                <w:lang w:val="en-GB"/>
              </w:rPr>
              <w:t xml:space="preserve"> bidang </w:t>
            </w:r>
            <w:r>
              <w:rPr>
                <w:lang w:val="en-GB"/>
              </w:rPr>
              <w:t>2</w:t>
            </w:r>
          </w:p>
        </w:tc>
        <w:tc>
          <w:tcPr>
            <w:tcW w:w="2231" w:type="dxa"/>
            <w:vAlign w:val="center"/>
          </w:tcPr>
          <w:p w14:paraId="020FBD6D" w14:textId="77777777" w:rsidR="000146F3" w:rsidRPr="009E5DB6" w:rsidRDefault="000146F3" w:rsidP="00316132">
            <w:pPr>
              <w:spacing w:line="480" w:lineRule="auto"/>
              <w:jc w:val="center"/>
              <w:rPr>
                <w:lang w:val="en-GB"/>
              </w:rPr>
            </w:pPr>
            <w:r>
              <w:rPr>
                <w:color w:val="000000"/>
              </w:rPr>
              <w:t>0,034</w:t>
            </w:r>
          </w:p>
        </w:tc>
        <w:tc>
          <w:tcPr>
            <w:tcW w:w="2232" w:type="dxa"/>
            <w:vAlign w:val="center"/>
          </w:tcPr>
          <w:p w14:paraId="30E2ABEE" w14:textId="77777777" w:rsidR="000146F3" w:rsidRPr="009E5DB6" w:rsidRDefault="000146F3" w:rsidP="00316132">
            <w:pPr>
              <w:spacing w:line="480" w:lineRule="auto"/>
              <w:jc w:val="center"/>
              <w:rPr>
                <w:lang w:val="en-GB"/>
              </w:rPr>
            </w:pPr>
            <w:r>
              <w:rPr>
                <w:color w:val="000000"/>
              </w:rPr>
              <w:t>0,029</w:t>
            </w:r>
          </w:p>
        </w:tc>
      </w:tr>
      <w:tr w:rsidR="000146F3" w:rsidRPr="009E5DB6" w14:paraId="3D1FFCD0" w14:textId="77777777" w:rsidTr="00316132">
        <w:trPr>
          <w:trHeight w:val="535"/>
          <w:jc w:val="center"/>
        </w:trPr>
        <w:tc>
          <w:tcPr>
            <w:tcW w:w="2231" w:type="dxa"/>
          </w:tcPr>
          <w:p w14:paraId="7DE990C2" w14:textId="77777777" w:rsidR="000146F3" w:rsidRPr="009E5DB6" w:rsidRDefault="000146F3" w:rsidP="00316132">
            <w:pPr>
              <w:spacing w:line="480" w:lineRule="auto"/>
              <w:rPr>
                <w:lang w:val="en-GB"/>
              </w:rPr>
            </w:pPr>
            <w:r w:rsidRPr="009E5DB6">
              <w:rPr>
                <w:lang w:val="en-GB"/>
              </w:rPr>
              <w:t xml:space="preserve">Posisi </w:t>
            </w:r>
            <w:r>
              <w:rPr>
                <w:lang w:val="en-GB"/>
              </w:rPr>
              <w:t>90</w:t>
            </w:r>
            <w:r>
              <w:rPr>
                <w:vertAlign w:val="superscript"/>
                <w:lang w:val="en-GB"/>
              </w:rPr>
              <w:t>o</w:t>
            </w:r>
            <w:r w:rsidRPr="009E5DB6">
              <w:rPr>
                <w:lang w:val="en-GB"/>
              </w:rPr>
              <w:t xml:space="preserve"> bidang </w:t>
            </w:r>
            <w:r>
              <w:rPr>
                <w:lang w:val="en-GB"/>
              </w:rPr>
              <w:t>2</w:t>
            </w:r>
          </w:p>
        </w:tc>
        <w:tc>
          <w:tcPr>
            <w:tcW w:w="2231" w:type="dxa"/>
            <w:vAlign w:val="center"/>
          </w:tcPr>
          <w:p w14:paraId="046355A6" w14:textId="77777777" w:rsidR="000146F3" w:rsidRPr="009E5DB6" w:rsidRDefault="000146F3" w:rsidP="00316132">
            <w:pPr>
              <w:spacing w:line="480" w:lineRule="auto"/>
              <w:jc w:val="center"/>
              <w:rPr>
                <w:lang w:val="en-GB"/>
              </w:rPr>
            </w:pPr>
            <w:r>
              <w:rPr>
                <w:color w:val="000000"/>
              </w:rPr>
              <w:t>0,037</w:t>
            </w:r>
          </w:p>
        </w:tc>
        <w:tc>
          <w:tcPr>
            <w:tcW w:w="2232" w:type="dxa"/>
            <w:vAlign w:val="center"/>
          </w:tcPr>
          <w:p w14:paraId="71D96C63" w14:textId="77777777" w:rsidR="000146F3" w:rsidRPr="009E5DB6" w:rsidRDefault="000146F3" w:rsidP="00316132">
            <w:pPr>
              <w:spacing w:line="480" w:lineRule="auto"/>
              <w:jc w:val="center"/>
              <w:rPr>
                <w:lang w:val="en-GB"/>
              </w:rPr>
            </w:pPr>
            <w:r>
              <w:rPr>
                <w:color w:val="000000"/>
              </w:rPr>
              <w:t>0,042</w:t>
            </w:r>
          </w:p>
        </w:tc>
      </w:tr>
      <w:tr w:rsidR="000146F3" w:rsidRPr="009E5DB6" w14:paraId="773B4D0B" w14:textId="77777777" w:rsidTr="00316132">
        <w:trPr>
          <w:trHeight w:val="516"/>
          <w:jc w:val="center"/>
        </w:trPr>
        <w:tc>
          <w:tcPr>
            <w:tcW w:w="2231" w:type="dxa"/>
          </w:tcPr>
          <w:p w14:paraId="0F32924E" w14:textId="77777777" w:rsidR="000146F3" w:rsidRPr="009E5DB6" w:rsidRDefault="000146F3" w:rsidP="00316132">
            <w:pPr>
              <w:spacing w:line="480" w:lineRule="auto"/>
              <w:rPr>
                <w:lang w:val="en-GB"/>
              </w:rPr>
            </w:pPr>
            <w:r w:rsidRPr="009E5DB6">
              <w:rPr>
                <w:lang w:val="en-GB"/>
              </w:rPr>
              <w:t xml:space="preserve">Posisi </w:t>
            </w:r>
            <w:r>
              <w:rPr>
                <w:lang w:val="en-GB"/>
              </w:rPr>
              <w:t>180</w:t>
            </w:r>
            <w:r>
              <w:rPr>
                <w:vertAlign w:val="superscript"/>
                <w:lang w:val="en-GB"/>
              </w:rPr>
              <w:t>o</w:t>
            </w:r>
            <w:r w:rsidRPr="009E5DB6">
              <w:rPr>
                <w:lang w:val="en-GB"/>
              </w:rPr>
              <w:t xml:space="preserve"> bidang </w:t>
            </w:r>
            <w:r>
              <w:rPr>
                <w:lang w:val="en-GB"/>
              </w:rPr>
              <w:t>2</w:t>
            </w:r>
          </w:p>
        </w:tc>
        <w:tc>
          <w:tcPr>
            <w:tcW w:w="2231" w:type="dxa"/>
            <w:vAlign w:val="center"/>
          </w:tcPr>
          <w:p w14:paraId="22236C8A" w14:textId="77777777" w:rsidR="000146F3" w:rsidRPr="009E5DB6" w:rsidRDefault="000146F3" w:rsidP="00316132">
            <w:pPr>
              <w:spacing w:line="480" w:lineRule="auto"/>
              <w:jc w:val="center"/>
              <w:rPr>
                <w:lang w:val="en-GB"/>
              </w:rPr>
            </w:pPr>
            <w:r>
              <w:rPr>
                <w:color w:val="000000"/>
              </w:rPr>
              <w:t>0,032</w:t>
            </w:r>
          </w:p>
        </w:tc>
        <w:tc>
          <w:tcPr>
            <w:tcW w:w="2232" w:type="dxa"/>
            <w:vAlign w:val="center"/>
          </w:tcPr>
          <w:p w14:paraId="4407B86F" w14:textId="77777777" w:rsidR="000146F3" w:rsidRPr="009E5DB6" w:rsidRDefault="000146F3" w:rsidP="00316132">
            <w:pPr>
              <w:spacing w:line="480" w:lineRule="auto"/>
              <w:jc w:val="center"/>
              <w:rPr>
                <w:lang w:val="en-GB"/>
              </w:rPr>
            </w:pPr>
            <w:r>
              <w:rPr>
                <w:color w:val="000000"/>
              </w:rPr>
              <w:t>0,037</w:t>
            </w:r>
          </w:p>
        </w:tc>
      </w:tr>
      <w:tr w:rsidR="000146F3" w:rsidRPr="009E5DB6" w14:paraId="597768F9" w14:textId="77777777" w:rsidTr="00316132">
        <w:trPr>
          <w:trHeight w:val="516"/>
          <w:jc w:val="center"/>
        </w:trPr>
        <w:tc>
          <w:tcPr>
            <w:tcW w:w="2231" w:type="dxa"/>
          </w:tcPr>
          <w:p w14:paraId="39078D37" w14:textId="77777777" w:rsidR="000146F3" w:rsidRPr="009E5DB6" w:rsidRDefault="000146F3" w:rsidP="00316132">
            <w:pPr>
              <w:spacing w:line="480" w:lineRule="auto"/>
              <w:rPr>
                <w:lang w:val="en-GB"/>
              </w:rPr>
            </w:pPr>
            <w:r w:rsidRPr="009E5DB6">
              <w:rPr>
                <w:lang w:val="en-GB"/>
              </w:rPr>
              <w:t>Posisi</w:t>
            </w:r>
            <w:r>
              <w:rPr>
                <w:lang w:val="en-GB"/>
              </w:rPr>
              <w:t xml:space="preserve"> 270</w:t>
            </w:r>
            <w:r>
              <w:rPr>
                <w:vertAlign w:val="superscript"/>
                <w:lang w:val="en-GB"/>
              </w:rPr>
              <w:t>o</w:t>
            </w:r>
            <w:r w:rsidRPr="009E5DB6">
              <w:rPr>
                <w:lang w:val="en-GB"/>
              </w:rPr>
              <w:t xml:space="preserve"> bidang </w:t>
            </w:r>
            <w:r>
              <w:rPr>
                <w:lang w:val="en-GB"/>
              </w:rPr>
              <w:t>2</w:t>
            </w:r>
          </w:p>
        </w:tc>
        <w:tc>
          <w:tcPr>
            <w:tcW w:w="2231" w:type="dxa"/>
            <w:vAlign w:val="center"/>
          </w:tcPr>
          <w:p w14:paraId="71C1584F" w14:textId="77777777" w:rsidR="000146F3" w:rsidRPr="009E5DB6" w:rsidRDefault="000146F3" w:rsidP="00316132">
            <w:pPr>
              <w:spacing w:line="480" w:lineRule="auto"/>
              <w:jc w:val="center"/>
              <w:rPr>
                <w:lang w:val="en-GB"/>
              </w:rPr>
            </w:pPr>
            <w:r>
              <w:rPr>
                <w:color w:val="000000"/>
              </w:rPr>
              <w:t>0,019</w:t>
            </w:r>
          </w:p>
        </w:tc>
        <w:tc>
          <w:tcPr>
            <w:tcW w:w="2232" w:type="dxa"/>
            <w:vAlign w:val="center"/>
          </w:tcPr>
          <w:p w14:paraId="2165CD08" w14:textId="77777777" w:rsidR="000146F3" w:rsidRPr="009E5DB6" w:rsidRDefault="000146F3" w:rsidP="00316132">
            <w:pPr>
              <w:spacing w:line="480" w:lineRule="auto"/>
              <w:jc w:val="center"/>
              <w:rPr>
                <w:lang w:val="en-GB"/>
              </w:rPr>
            </w:pPr>
            <w:r>
              <w:rPr>
                <w:color w:val="000000"/>
              </w:rPr>
              <w:t>0,012</w:t>
            </w:r>
          </w:p>
        </w:tc>
      </w:tr>
    </w:tbl>
    <w:p w14:paraId="5502F3B8" w14:textId="77777777" w:rsidR="000146F3" w:rsidRDefault="000146F3" w:rsidP="000146F3">
      <w:pPr>
        <w:rPr>
          <w:lang w:val="en-US"/>
        </w:rPr>
      </w:pPr>
    </w:p>
    <w:p w14:paraId="6D4CBCD2" w14:textId="77777777" w:rsidR="000146F3" w:rsidRPr="004C0C0F" w:rsidRDefault="000146F3" w:rsidP="000146F3">
      <w:pPr>
        <w:rPr>
          <w:lang w:val="en-US"/>
        </w:rPr>
      </w:pPr>
    </w:p>
    <w:p w14:paraId="33F4C278" w14:textId="77777777" w:rsidR="000146F3" w:rsidRDefault="000146F3" w:rsidP="000146F3">
      <w:pPr>
        <w:pStyle w:val="31"/>
      </w:pPr>
      <w:bookmarkStart w:id="321" w:name="_Toc106834051"/>
      <w:bookmarkStart w:id="322" w:name="_Toc107363758"/>
      <w:r>
        <w:t>Analisa Pengujian</w:t>
      </w:r>
      <w:bookmarkEnd w:id="321"/>
      <w:bookmarkEnd w:id="322"/>
      <w:r>
        <w:t xml:space="preserve"> </w:t>
      </w:r>
    </w:p>
    <w:p w14:paraId="4FD54AF0" w14:textId="6A97CE31" w:rsidR="000146F3" w:rsidRPr="009C0BC8" w:rsidRDefault="000146F3" w:rsidP="000146F3">
      <w:pPr>
        <w:spacing w:line="480" w:lineRule="auto"/>
        <w:ind w:firstLine="360"/>
        <w:jc w:val="both"/>
        <w:rPr>
          <w:lang w:val="en-US"/>
        </w:rPr>
      </w:pPr>
      <w:r w:rsidRPr="009C0BC8">
        <w:rPr>
          <w:lang w:val="en-US"/>
        </w:rPr>
        <w:t xml:space="preserve">Pada pengujian, disk ditambahkan sebuah massa </w:t>
      </w:r>
      <w:r w:rsidR="00C67256" w:rsidRPr="00C67256">
        <w:rPr>
          <w:i/>
          <w:lang w:val="en-US"/>
        </w:rPr>
        <w:t>unbalance</w:t>
      </w:r>
      <w:r w:rsidRPr="009C0BC8">
        <w:rPr>
          <w:lang w:val="en-US"/>
        </w:rPr>
        <w:t xml:space="preserve"> sebesar 10 gram pada tiap </w:t>
      </w:r>
      <w:r>
        <w:rPr>
          <w:lang w:val="en-US"/>
        </w:rPr>
        <w:t>bidang</w:t>
      </w:r>
      <w:r w:rsidRPr="009C0BC8">
        <w:rPr>
          <w:lang w:val="en-US"/>
        </w:rPr>
        <w:t xml:space="preserve"> dengan sudut penempatan yang berbeda. Hal ini mengakibatkan benda mengalami ketidakseimbangan secara dinamis. Pada analisa ini, penyeimbangan dilakukan pada beberapa variasi kecepatan putar. Data kondisi pengujian ditampilkan pada tabel data pengujian </w:t>
      </w:r>
      <w:r>
        <w:rPr>
          <w:lang w:val="en-US"/>
        </w:rPr>
        <w:t>.</w:t>
      </w:r>
    </w:p>
    <w:p w14:paraId="44A8AEC1" w14:textId="69F62E7E" w:rsidR="000146F3" w:rsidRDefault="000146F3" w:rsidP="000146F3">
      <w:pPr>
        <w:spacing w:line="480" w:lineRule="auto"/>
        <w:ind w:firstLine="360"/>
        <w:jc w:val="both"/>
        <w:rPr>
          <w:lang w:val="en-US"/>
        </w:rPr>
      </w:pPr>
      <w:r w:rsidRPr="009C0BC8">
        <w:rPr>
          <w:lang w:val="en-US"/>
        </w:rPr>
        <w:t xml:space="preserve">Analisa kondisi benda mengalami ketidakseimbangan dinamis pada pengujian ini bila ditinjau secara definisi akibat penambahan massa </w:t>
      </w:r>
      <w:r w:rsidR="00C67256" w:rsidRPr="00C67256">
        <w:rPr>
          <w:i/>
          <w:lang w:val="en-US"/>
        </w:rPr>
        <w:t>unbalance</w:t>
      </w:r>
      <w:r w:rsidRPr="009C0BC8">
        <w:rPr>
          <w:lang w:val="en-US"/>
        </w:rPr>
        <w:t xml:space="preserve"> adalah benda mengalami k</w:t>
      </w:r>
      <w:r w:rsidRPr="009C0BC8">
        <w:rPr>
          <w:rFonts w:cs="Times New Roman"/>
          <w:lang w:eastAsia="en-GB"/>
        </w:rPr>
        <w:t>etidaksamaan</w:t>
      </w:r>
      <w:r w:rsidRPr="009C0BC8">
        <w:rPr>
          <w:rFonts w:cs="Times New Roman"/>
          <w:lang w:val="en-US" w:eastAsia="en-GB"/>
        </w:rPr>
        <w:t xml:space="preserve"> </w:t>
      </w:r>
      <w:r w:rsidRPr="009C0BC8">
        <w:rPr>
          <w:rFonts w:cs="Times New Roman"/>
          <w:lang w:eastAsia="en-GB"/>
        </w:rPr>
        <w:t>distribusi massa sistem poros rotor terhadap sumbu putar</w:t>
      </w:r>
      <w:r w:rsidRPr="009C0BC8">
        <w:rPr>
          <w:lang w:val="en-US"/>
        </w:rPr>
        <w:t>an. Jika ditinjau dari pengukuran getaran, nilai getaran dalam beberapa parameter pengukuran bertambah atau semakin tinggi akibat adanya gaya sentrifugal yang semakin besar karena penambahan massa pada bidang tertentu.</w:t>
      </w:r>
      <w:r>
        <w:rPr>
          <w:lang w:val="en-US"/>
        </w:rPr>
        <w:t xml:space="preserve"> </w:t>
      </w:r>
    </w:p>
    <w:p w14:paraId="16450C97" w14:textId="4E7EF4A5" w:rsidR="000146F3" w:rsidRDefault="000146F3" w:rsidP="000146F3">
      <w:pPr>
        <w:spacing w:line="480" w:lineRule="auto"/>
        <w:ind w:firstLine="360"/>
        <w:jc w:val="both"/>
        <w:rPr>
          <w:lang w:val="en-US"/>
        </w:rPr>
      </w:pPr>
      <w:r>
        <w:rPr>
          <w:lang w:val="en-US"/>
        </w:rPr>
        <w:t>Hasil pengujian getaran pada tabel 4.</w:t>
      </w:r>
      <w:r w:rsidR="00254AF2">
        <w:rPr>
          <w:lang w:val="en-US"/>
        </w:rPr>
        <w:t>1</w:t>
      </w:r>
      <w:r>
        <w:rPr>
          <w:lang w:val="en-US"/>
        </w:rPr>
        <w:t xml:space="preserve"> setelah ditambah massa </w:t>
      </w:r>
      <w:r w:rsidR="00C67256" w:rsidRPr="00C67256">
        <w:rPr>
          <w:i/>
          <w:lang w:val="en-US"/>
        </w:rPr>
        <w:t>unbalance</w:t>
      </w:r>
      <w:r>
        <w:rPr>
          <w:lang w:val="en-US"/>
        </w:rPr>
        <w:t xml:space="preserve"> menunjukan bahwa benda mengalami ketidak seimbangan. Berdasarkan ISO 2372 pada vibration diagnostic table untuk poros horizontal, indikasi </w:t>
      </w:r>
      <w:r w:rsidR="00C67256" w:rsidRPr="00C67256">
        <w:rPr>
          <w:i/>
          <w:lang w:val="en-US"/>
        </w:rPr>
        <w:t>unbalance</w:t>
      </w:r>
      <w:r>
        <w:rPr>
          <w:lang w:val="en-US"/>
        </w:rPr>
        <w:t xml:space="preserve"> dapat dilihat dari nilai getaran pada posisi horizontal lebih besar dari nilai getaran yang diukur pada posisi aksial maupun vertikal. Sehingga dapat di diagnosa bahwa benda mengalami ketidakseimbangan </w:t>
      </w:r>
      <w:r w:rsidR="000A17BE">
        <w:rPr>
          <w:lang w:val="en-US"/>
        </w:rPr>
        <w:t>.</w:t>
      </w:r>
    </w:p>
    <w:p w14:paraId="7200B499" w14:textId="77777777" w:rsidR="000146F3" w:rsidRDefault="000146F3" w:rsidP="000146F3">
      <w:pPr>
        <w:ind w:firstLine="360"/>
        <w:jc w:val="both"/>
        <w:rPr>
          <w:lang w:val="en-US"/>
        </w:rPr>
      </w:pPr>
      <w:r>
        <w:rPr>
          <w:noProof/>
        </w:rPr>
        <w:drawing>
          <wp:inline distT="0" distB="0" distL="0" distR="0" wp14:anchorId="30A68BD5" wp14:editId="004F46FF">
            <wp:extent cx="5040630" cy="2877185"/>
            <wp:effectExtent l="0" t="0" r="7620" b="18415"/>
            <wp:docPr id="104" name="Chart 104">
              <a:extLst xmlns:a="http://schemas.openxmlformats.org/drawingml/2006/main">
                <a:ext uri="{FF2B5EF4-FFF2-40B4-BE49-F238E27FC236}">
                  <a16:creationId xmlns:a16="http://schemas.microsoft.com/office/drawing/2014/main" id="{4C8C1111-1442-43D0-8102-EE63886F37B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201D572E" w14:textId="29B68593" w:rsidR="000146F3" w:rsidRPr="00951049" w:rsidRDefault="000146F3" w:rsidP="000146F3">
      <w:pPr>
        <w:pStyle w:val="Caption"/>
        <w:jc w:val="center"/>
        <w:rPr>
          <w:b w:val="0"/>
          <w:bCs/>
          <w:lang w:val="en-US"/>
        </w:rPr>
      </w:pPr>
      <w:bookmarkStart w:id="323" w:name="_Toc106835925"/>
      <w:bookmarkStart w:id="324" w:name="_Toc106837333"/>
      <w:r w:rsidRPr="00951049">
        <w:rPr>
          <w:b w:val="0"/>
          <w:bCs/>
        </w:rPr>
        <w:t xml:space="preserve">Gambar 4. </w:t>
      </w:r>
      <w:r w:rsidRPr="00951049">
        <w:rPr>
          <w:b w:val="0"/>
          <w:bCs/>
        </w:rPr>
        <w:fldChar w:fldCharType="begin"/>
      </w:r>
      <w:r w:rsidRPr="00951049">
        <w:rPr>
          <w:b w:val="0"/>
          <w:bCs/>
        </w:rPr>
        <w:instrText xml:space="preserve"> SEQ Gambar_4. \* ARABIC </w:instrText>
      </w:r>
      <w:r w:rsidRPr="00951049">
        <w:rPr>
          <w:b w:val="0"/>
          <w:bCs/>
        </w:rPr>
        <w:fldChar w:fldCharType="separate"/>
      </w:r>
      <w:r w:rsidR="00CE5B8D">
        <w:rPr>
          <w:b w:val="0"/>
          <w:bCs/>
          <w:noProof/>
        </w:rPr>
        <w:t>5</w:t>
      </w:r>
      <w:r w:rsidRPr="00951049">
        <w:rPr>
          <w:b w:val="0"/>
          <w:bCs/>
        </w:rPr>
        <w:fldChar w:fldCharType="end"/>
      </w:r>
      <w:r w:rsidRPr="00951049">
        <w:rPr>
          <w:b w:val="0"/>
          <w:bCs/>
          <w:lang w:val="en-US"/>
        </w:rPr>
        <w:t xml:space="preserve"> Grafik Kenaikan Nilai Getaran Akibat Massa Tak seimbang</w:t>
      </w:r>
      <w:bookmarkEnd w:id="323"/>
      <w:bookmarkEnd w:id="324"/>
    </w:p>
    <w:p w14:paraId="20A65475" w14:textId="77777777" w:rsidR="000146F3" w:rsidRDefault="000146F3" w:rsidP="000146F3">
      <w:pPr>
        <w:spacing w:line="480" w:lineRule="auto"/>
        <w:ind w:firstLine="360"/>
        <w:jc w:val="both"/>
        <w:rPr>
          <w:lang w:val="en-US"/>
        </w:rPr>
      </w:pPr>
      <w:r>
        <w:rPr>
          <w:lang w:val="en-US"/>
        </w:rPr>
        <w:t>Pada grafik kenaikan nilai getaran akibat massa tak seimbang,  semakin tinggi putaran motor, semakin tinggi pula kenaikan nilai getaran. Hal ini karena gaya sentrifugal dari massa tak seimbang semakin besar.</w:t>
      </w:r>
    </w:p>
    <w:p w14:paraId="2802D0B1" w14:textId="77777777" w:rsidR="000146F3" w:rsidRDefault="000146F3" w:rsidP="000146F3">
      <w:pPr>
        <w:spacing w:line="480" w:lineRule="auto"/>
        <w:ind w:firstLine="360"/>
        <w:jc w:val="both"/>
        <w:rPr>
          <w:lang w:val="en-US"/>
        </w:rPr>
      </w:pPr>
      <w:r>
        <w:rPr>
          <w:lang w:val="en-US"/>
        </w:rPr>
        <w:t>Dengan demikian penyeimbangan dilakukan untuk mengurangi nilai getaran yang terjadi. Pada pengujian ini, penyeimbangan dilakukan pada kecepatan 1485 rpm, oleh karena itu, data amplitudo yang digunakan untuk perhitungan penyeimbangan diambil pada putaran 1485 secara keseluruhan.</w:t>
      </w:r>
    </w:p>
    <w:p w14:paraId="0F0CD505" w14:textId="77777777" w:rsidR="000146F3" w:rsidRDefault="000146F3" w:rsidP="000146F3">
      <w:pPr>
        <w:pStyle w:val="31"/>
      </w:pPr>
      <w:bookmarkStart w:id="325" w:name="_Toc106834052"/>
      <w:bookmarkStart w:id="326" w:name="_Toc107363759"/>
      <w:r>
        <w:t>Perhitungan Penyeimbangan</w:t>
      </w:r>
      <w:bookmarkEnd w:id="325"/>
      <w:bookmarkEnd w:id="326"/>
      <w:r>
        <w:t xml:space="preserve"> </w:t>
      </w:r>
    </w:p>
    <w:p w14:paraId="7A54D590" w14:textId="77777777" w:rsidR="000146F3" w:rsidRDefault="000146F3" w:rsidP="000146F3">
      <w:pPr>
        <w:spacing w:line="480" w:lineRule="auto"/>
        <w:ind w:firstLine="360"/>
        <w:jc w:val="both"/>
        <w:rPr>
          <w:rFonts w:cs="Times New Roman"/>
          <w:lang w:val="en-GB"/>
        </w:rPr>
      </w:pPr>
      <w:r>
        <w:rPr>
          <w:lang w:val="en-US"/>
        </w:rPr>
        <w:t xml:space="preserve">Mencari nilai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oMath>
      <w:r>
        <w:rPr>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oMath>
      <w:r w:rsidRPr="001D6F9B">
        <w:rPr>
          <w:rFonts w:cs="Times New Roman"/>
          <w:iCs/>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oMath>
      <w:r w:rsidRPr="001D6F9B">
        <w:rPr>
          <w:rFonts w:cs="Times New Roman"/>
          <w:iCs/>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oMath>
      <w:r w:rsidRPr="001D6F9B">
        <w:rPr>
          <w:rFonts w:cs="Times New Roman"/>
          <w:iCs/>
          <w:lang w:val="en-GB"/>
        </w:rPr>
        <w:t>,</w:t>
      </w:r>
      <w:r>
        <w:rPr>
          <w:rFonts w:ascii="Cambria Math" w:hAnsi="Cambria Math"/>
          <w:i/>
          <w:lang w:val="en-GB"/>
        </w:rPr>
        <w:t xml:space="preserve">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oMath>
      <w:r>
        <w:rPr>
          <w:rFonts w:ascii="Cambria Math" w:hAnsi="Cambria Math"/>
          <w:i/>
          <w:lang w:val="en-GB"/>
        </w:rPr>
        <w:t xml:space="preserve"> </w:t>
      </w:r>
      <w:r w:rsidRPr="00DF62EB">
        <w:rPr>
          <w:rFonts w:cs="Times New Roman"/>
          <w:iCs/>
          <w:lang w:val="en-GB"/>
        </w:rPr>
        <w:t xml:space="preserve">dan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oMath>
      <w:r>
        <w:rPr>
          <w:rFonts w:cs="Times New Roman"/>
          <w:lang w:val="en-GB"/>
        </w:rPr>
        <w:t>, untuk menentukan faktor koreksi sebagai nilai untuk mendapatkan massa penyeimbang pada kedua bidang. Perhitungan dilakukan berdasarkan data hasil pengukuran amplitudo dengan metode 4 massa coba.</w:t>
      </w:r>
    </w:p>
    <w:p w14:paraId="2391F0B9" w14:textId="77777777" w:rsidR="000146F3" w:rsidRDefault="000146F3" w:rsidP="000146F3">
      <w:pPr>
        <w:spacing w:line="480" w:lineRule="auto"/>
        <w:ind w:firstLine="360"/>
        <w:jc w:val="both"/>
        <w:rPr>
          <w:rFonts w:cs="Times New Roman"/>
          <w:lang w:val="en-GB"/>
        </w:rPr>
      </w:pPr>
      <w:r>
        <w:rPr>
          <w:rFonts w:cs="Times New Roman"/>
          <w:lang w:val="en-GB"/>
        </w:rPr>
        <w:t xml:space="preserve">Menentukan nilai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oMath>
      <w:r>
        <w:rPr>
          <w:rFonts w:cs="Times New Roman"/>
          <w:lang w:val="en-GB"/>
        </w:rPr>
        <w:t>,</w:t>
      </w:r>
    </w:p>
    <w:p w14:paraId="30CCA2FA" w14:textId="77777777" w:rsidR="000146F3" w:rsidRPr="002A07F9"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r>
            <w:rPr>
              <w:rFonts w:ascii="Cambria Math" w:hAnsi="Cambria Math"/>
              <w:lang w:val="en-GB"/>
            </w:rPr>
            <m:t>=</m:t>
          </m:r>
          <m:func>
            <m:funcPr>
              <m:ctrlPr>
                <w:rPr>
                  <w:rFonts w:ascii="Cambria Math" w:hAnsi="Cambria Math"/>
                  <w:i/>
                  <w:lang w:val="en-GB"/>
                </w:rPr>
              </m:ctrlPr>
            </m:funcPr>
            <m:fName>
              <m:sSup>
                <m:sSupPr>
                  <m:ctrlPr>
                    <w:rPr>
                      <w:rFonts w:ascii="Cambria Math" w:hAnsi="Cambria Math"/>
                      <w:i/>
                      <w:lang w:val="en-GB"/>
                    </w:rPr>
                  </m:ctrlPr>
                </m:sSupPr>
                <m:e>
                  <m:r>
                    <m:rPr>
                      <m:sty m:val="p"/>
                    </m:rPr>
                    <w:rPr>
                      <w:rFonts w:ascii="Cambria Math" w:hAnsi="Cambria Math"/>
                      <w:lang w:val="en-GB"/>
                    </w:rPr>
                    <m:t>tan</m:t>
                  </m:r>
                </m:e>
                <m:sup>
                  <m:r>
                    <w:rPr>
                      <w:rFonts w:ascii="Cambria Math" w:hAnsi="Cambria Math"/>
                      <w:lang w:val="en-GB"/>
                    </w:rPr>
                    <m:t>-1</m:t>
                  </m:r>
                </m:sup>
              </m:sSup>
            </m:fName>
            <m:e>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90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270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num>
                    <m:den>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180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den>
                  </m:f>
                </m:e>
              </m:d>
            </m:e>
          </m:func>
        </m:oMath>
      </m:oMathPara>
    </w:p>
    <w:p w14:paraId="35952C62" w14:textId="77777777" w:rsidR="000146F3" w:rsidRPr="004C4F68"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r>
            <w:rPr>
              <w:rFonts w:ascii="Cambria Math" w:hAnsi="Cambria Math"/>
              <w:lang w:val="en-GB"/>
            </w:rPr>
            <m:t>=</m:t>
          </m:r>
          <m:func>
            <m:funcPr>
              <m:ctrlPr>
                <w:rPr>
                  <w:rFonts w:ascii="Cambria Math" w:hAnsi="Cambria Math"/>
                  <w:i/>
                  <w:lang w:val="en-GB"/>
                </w:rPr>
              </m:ctrlPr>
            </m:funcPr>
            <m:fName>
              <m:sSup>
                <m:sSupPr>
                  <m:ctrlPr>
                    <w:rPr>
                      <w:rFonts w:ascii="Cambria Math" w:hAnsi="Cambria Math"/>
                      <w:i/>
                      <w:lang w:val="en-GB"/>
                    </w:rPr>
                  </m:ctrlPr>
                </m:sSupPr>
                <m:e>
                  <m:r>
                    <m:rPr>
                      <m:sty m:val="p"/>
                    </m:rPr>
                    <w:rPr>
                      <w:rFonts w:ascii="Cambria Math" w:hAnsi="Cambria Math"/>
                      <w:lang w:val="en-GB"/>
                    </w:rPr>
                    <m:t>tan</m:t>
                  </m:r>
                </m:e>
                <m:sup>
                  <m:r>
                    <w:rPr>
                      <w:rFonts w:ascii="Cambria Math" w:hAnsi="Cambria Math"/>
                      <w:lang w:val="en-GB"/>
                    </w:rPr>
                    <m:t>-1</m:t>
                  </m:r>
                </m:sup>
              </m:sSup>
            </m:fName>
            <m:e>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(0,047)</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(0,016)</m:t>
                          </m:r>
                        </m:e>
                        <m:sup>
                          <m:r>
                            <w:rPr>
                              <w:rFonts w:ascii="Cambria Math" w:hAnsi="Cambria Math"/>
                              <w:lang w:val="en-GB"/>
                            </w:rPr>
                            <m:t>2</m:t>
                          </m:r>
                        </m:sup>
                      </m:sSup>
                    </m:num>
                    <m:den>
                      <m:sSup>
                        <m:sSupPr>
                          <m:ctrlPr>
                            <w:rPr>
                              <w:rFonts w:ascii="Cambria Math" w:hAnsi="Cambria Math"/>
                              <w:i/>
                              <w:lang w:val="en-GB"/>
                            </w:rPr>
                          </m:ctrlPr>
                        </m:sSupPr>
                        <m:e>
                          <m:r>
                            <w:rPr>
                              <w:rFonts w:ascii="Cambria Math" w:hAnsi="Cambria Math"/>
                              <w:lang w:val="en-GB"/>
                            </w:rPr>
                            <m:t>(0,031)</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(0,042)</m:t>
                          </m:r>
                        </m:e>
                        <m:sup>
                          <m:r>
                            <w:rPr>
                              <w:rFonts w:ascii="Cambria Math" w:hAnsi="Cambria Math"/>
                              <w:lang w:val="en-GB"/>
                            </w:rPr>
                            <m:t>2</m:t>
                          </m:r>
                        </m:sup>
                      </m:sSup>
                    </m:den>
                  </m:f>
                </m:e>
              </m:d>
            </m:e>
          </m:func>
          <m:r>
            <m:rPr>
              <m:sty m:val="p"/>
            </m:rPr>
            <w:rPr>
              <w:rFonts w:ascii="Cambria Math" w:hAnsi="Cambria Math"/>
              <w:lang w:val="en-GB"/>
            </w:rPr>
            <w:br/>
          </m:r>
        </m:oMath>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r>
            <w:rPr>
              <w:rFonts w:ascii="Cambria Math" w:hAnsi="Cambria Math"/>
              <w:lang w:val="en-GB"/>
            </w:rPr>
            <m:t>=</m:t>
          </m:r>
          <m:func>
            <m:funcPr>
              <m:ctrlPr>
                <w:rPr>
                  <w:rFonts w:ascii="Cambria Math" w:hAnsi="Cambria Math"/>
                  <w:i/>
                  <w:lang w:val="en-GB"/>
                </w:rPr>
              </m:ctrlPr>
            </m:funcPr>
            <m:fName>
              <m:sSup>
                <m:sSupPr>
                  <m:ctrlPr>
                    <w:rPr>
                      <w:rFonts w:ascii="Cambria Math" w:hAnsi="Cambria Math"/>
                      <w:i/>
                      <w:lang w:val="en-GB"/>
                    </w:rPr>
                  </m:ctrlPr>
                </m:sSupPr>
                <m:e>
                  <m:r>
                    <m:rPr>
                      <m:sty m:val="p"/>
                    </m:rPr>
                    <w:rPr>
                      <w:rFonts w:ascii="Cambria Math" w:hAnsi="Cambria Math"/>
                      <w:lang w:val="en-GB"/>
                    </w:rPr>
                    <m:t>tan</m:t>
                  </m:r>
                </m:e>
                <m:sup>
                  <m:r>
                    <w:rPr>
                      <w:rFonts w:ascii="Cambria Math" w:hAnsi="Cambria Math"/>
                      <w:lang w:val="en-GB"/>
                    </w:rPr>
                    <m:t>-1</m:t>
                  </m:r>
                </m:sup>
              </m:sSup>
            </m:fName>
            <m:e>
              <m:d>
                <m:dPr>
                  <m:begChr m:val="["/>
                  <m:endChr m:val="]"/>
                  <m:ctrlPr>
                    <w:rPr>
                      <w:rFonts w:ascii="Cambria Math" w:hAnsi="Cambria Math"/>
                      <w:i/>
                      <w:lang w:val="en-GB"/>
                    </w:rPr>
                  </m:ctrlPr>
                </m:dPr>
                <m:e>
                  <m:r>
                    <w:rPr>
                      <w:rFonts w:ascii="Cambria Math" w:hAnsi="Cambria Math"/>
                      <w:lang w:val="en-GB"/>
                    </w:rPr>
                    <m:t>-2,4321</m:t>
                  </m:r>
                </m:e>
              </m:d>
            </m:e>
          </m:func>
        </m:oMath>
      </m:oMathPara>
    </w:p>
    <w:p w14:paraId="36D48418" w14:textId="77777777" w:rsidR="000146F3" w:rsidRPr="004C4F68" w:rsidRDefault="00000000" w:rsidP="000146F3">
      <w:pPr>
        <w:spacing w:line="480" w:lineRule="auto"/>
        <w:jc w:val="both"/>
        <w:rPr>
          <w:rFonts w:cs="Times New Roman"/>
          <w:lang w:val="en-GB"/>
        </w:rPr>
      </w:pPr>
      <m:oMathPara>
        <m:oMathParaPr>
          <m:jc m:val="left"/>
        </m:oMathPara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 xml:space="preserve">a </m:t>
              </m:r>
            </m:sub>
          </m:sSub>
          <m:r>
            <w:rPr>
              <w:rFonts w:ascii="Cambria Math" w:hAnsi="Cambria Math"/>
              <w:lang w:val="en-GB"/>
            </w:rPr>
            <m:t xml:space="preserve">= </m:t>
          </m:r>
          <m:r>
            <m:rPr>
              <m:sty m:val="p"/>
            </m:rPr>
            <w:rPr>
              <w:rFonts w:ascii="Cambria Math" w:hAnsi="Cambria Math" w:cs="Times New Roman"/>
              <w:lang w:val="en-GB"/>
            </w:rPr>
            <m:t>-67,6837</m:t>
          </m:r>
        </m:oMath>
      </m:oMathPara>
    </w:p>
    <w:p w14:paraId="11DC540E" w14:textId="77777777" w:rsidR="000146F3" w:rsidRDefault="000146F3" w:rsidP="000146F3">
      <w:pPr>
        <w:spacing w:line="480" w:lineRule="auto"/>
        <w:ind w:firstLine="426"/>
        <w:jc w:val="both"/>
        <w:rPr>
          <w:rFonts w:cs="Times New Roman"/>
          <w:lang w:val="en-GB"/>
        </w:rPr>
      </w:pPr>
      <w:r>
        <w:rPr>
          <w:rFonts w:cs="Times New Roman"/>
          <w:lang w:val="en-GB"/>
        </w:rPr>
        <w:t xml:space="preserve">Menentukan nilai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oMath>
      <w:r>
        <w:rPr>
          <w:rFonts w:cs="Times New Roman"/>
          <w:lang w:val="en-GB"/>
        </w:rPr>
        <w:t>,</w:t>
      </w:r>
    </w:p>
    <w:p w14:paraId="4C914D90" w14:textId="77777777" w:rsidR="000146F3" w:rsidRPr="002A07F9" w:rsidRDefault="00000000" w:rsidP="000146F3">
      <w:pPr>
        <w:spacing w:line="480" w:lineRule="auto"/>
        <w:ind w:firstLine="1014"/>
        <w:jc w:val="both"/>
        <w:rPr>
          <w:rFonts w:cs="Times New Roman"/>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180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num>
                <m:den>
                  <m:r>
                    <w:rPr>
                      <w:rFonts w:ascii="Cambria Math" w:hAnsi="Cambria Math"/>
                      <w:lang w:val="en-GB"/>
                    </w:rPr>
                    <m:t>4*A*</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den>
              </m:f>
            </m:e>
          </m:d>
        </m:oMath>
      </m:oMathPara>
    </w:p>
    <w:p w14:paraId="7D597B27" w14:textId="77777777" w:rsidR="000146F3" w:rsidRPr="001E1D3C" w:rsidRDefault="00000000" w:rsidP="000146F3">
      <w:pPr>
        <w:spacing w:line="480" w:lineRule="auto"/>
        <w:ind w:hanging="698"/>
        <w:jc w:val="both"/>
        <w:rPr>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(0,031)</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(0,042)</m:t>
                      </m:r>
                    </m:e>
                    <m:sup>
                      <m:r>
                        <w:rPr>
                          <w:rFonts w:ascii="Cambria Math" w:hAnsi="Cambria Math"/>
                          <w:lang w:val="en-GB"/>
                        </w:rPr>
                        <m:t>2</m:t>
                      </m:r>
                    </m:sup>
                  </m:sSup>
                </m:num>
                <m:den>
                  <m:r>
                    <w:rPr>
                      <w:rFonts w:ascii="Cambria Math" w:hAnsi="Cambria Math"/>
                      <w:lang w:val="en-GB"/>
                    </w:rPr>
                    <m:t>4*0,027*</m:t>
                  </m:r>
                  <m:func>
                    <m:funcPr>
                      <m:ctrlPr>
                        <w:rPr>
                          <w:rFonts w:ascii="Cambria Math" w:hAnsi="Cambria Math"/>
                          <w:i/>
                          <w:lang w:val="en-GB"/>
                        </w:rPr>
                      </m:ctrlPr>
                    </m:funcPr>
                    <m:fName>
                      <m:r>
                        <m:rPr>
                          <m:sty m:val="p"/>
                        </m:rPr>
                        <w:rPr>
                          <w:rFonts w:ascii="Cambria Math" w:hAnsi="Cambria Math"/>
                          <w:lang w:val="en-GB"/>
                        </w:rPr>
                        <m:t>cos</m:t>
                      </m:r>
                    </m:fName>
                    <m:e>
                      <m:r>
                        <w:rPr>
                          <w:rFonts w:ascii="Cambria Math" w:hAnsi="Cambria Math"/>
                          <w:lang w:val="en-GB"/>
                        </w:rPr>
                        <m:t>(-67,6837)</m:t>
                      </m:r>
                    </m:e>
                  </m:func>
                </m:den>
              </m:f>
            </m:e>
          </m:d>
        </m:oMath>
      </m:oMathPara>
    </w:p>
    <w:p w14:paraId="6CD6924F" w14:textId="77777777" w:rsidR="000146F3" w:rsidRDefault="00000000" w:rsidP="000146F3">
      <w:pPr>
        <w:spacing w:line="480" w:lineRule="auto"/>
        <w:rPr>
          <w:lang w:val="en-GB"/>
        </w:rPr>
      </w:p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 xml:space="preserve"> </m:t>
        </m:r>
      </m:oMath>
      <w:r w:rsidR="000146F3">
        <w:rPr>
          <w:lang w:val="en-GB"/>
        </w:rPr>
        <w:t xml:space="preserve">  =  </w:t>
      </w:r>
      <w:r w:rsidR="000146F3" w:rsidRPr="001E1D3C">
        <w:rPr>
          <w:lang w:val="en-GB"/>
        </w:rPr>
        <w:t>-0,01955</w:t>
      </w:r>
    </w:p>
    <w:p w14:paraId="7EB7C660" w14:textId="77777777" w:rsidR="000146F3" w:rsidRDefault="000146F3" w:rsidP="000146F3">
      <w:pPr>
        <w:spacing w:line="480" w:lineRule="auto"/>
        <w:ind w:firstLine="426"/>
        <w:rPr>
          <w:rFonts w:cs="Times New Roman"/>
          <w:lang w:val="en-GB"/>
        </w:rPr>
      </w:pPr>
      <w:r>
        <w:rPr>
          <w:rFonts w:cs="Times New Roman"/>
          <w:lang w:val="en-GB"/>
        </w:rPr>
        <w:t xml:space="preserve">Menentukan nilai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oMath>
      <w:r>
        <w:rPr>
          <w:rFonts w:cs="Times New Roman"/>
          <w:lang w:val="en-GB"/>
        </w:rPr>
        <w:t>,</w:t>
      </w:r>
    </w:p>
    <w:p w14:paraId="6B423D72" w14:textId="77777777" w:rsidR="000146F3" w:rsidRPr="002A07F9" w:rsidRDefault="00000000" w:rsidP="000146F3">
      <w:pPr>
        <w:spacing w:line="480" w:lineRule="auto"/>
        <w:rPr>
          <w:rFonts w:cs="Times New Roman"/>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0</m:t>
                          </m:r>
                        </m:sub>
                        <m:sup>
                          <m:r>
                            <w:rPr>
                              <w:rFonts w:ascii="Cambria Math" w:hAnsi="Cambria Math"/>
                              <w:lang w:val="en-GB"/>
                            </w:rPr>
                            <m:t>2</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180</m:t>
                          </m:r>
                        </m:sub>
                        <m:sup>
                          <m:r>
                            <w:rPr>
                              <w:rFonts w:ascii="Cambria Math" w:hAnsi="Cambria Math"/>
                              <w:lang w:val="en-GB"/>
                            </w:rPr>
                            <m:t>2</m:t>
                          </m:r>
                        </m:sup>
                      </m:sSubSup>
                      <m:r>
                        <w:rPr>
                          <w:rFonts w:ascii="Cambria Math" w:hAnsi="Cambria Math"/>
                          <w:lang w:val="en-GB"/>
                        </w:rPr>
                        <m:t>)</m:t>
                      </m:r>
                    </m:e>
                    <m:sup>
                      <m:r>
                        <w:rPr>
                          <w:rFonts w:ascii="Cambria Math" w:hAnsi="Cambria Math"/>
                          <w:lang w:val="en-GB"/>
                        </w:rPr>
                        <m:t>2</m:t>
                      </m:r>
                    </m:sup>
                  </m:sSup>
                </m:num>
                <m:den>
                  <m:r>
                    <w:rPr>
                      <w:rFonts w:ascii="Cambria Math" w:hAnsi="Cambria Math"/>
                      <w:lang w:val="en-GB"/>
                    </w:rPr>
                    <m:t>4*A*</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den>
              </m:f>
            </m:e>
          </m:d>
        </m:oMath>
      </m:oMathPara>
    </w:p>
    <w:p w14:paraId="673C1FE5" w14:textId="77777777" w:rsidR="000146F3" w:rsidRPr="00FD4C25" w:rsidRDefault="00000000" w:rsidP="000146F3">
      <w:pPr>
        <w:spacing w:line="480" w:lineRule="auto"/>
        <w:jc w:val="both"/>
        <w:rPr>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(0,034)</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(0,032)</m:t>
                      </m:r>
                    </m:e>
                    <m:sup>
                      <m:r>
                        <w:rPr>
                          <w:rFonts w:ascii="Cambria Math" w:hAnsi="Cambria Math"/>
                          <w:lang w:val="en-GB"/>
                        </w:rPr>
                        <m:t>2</m:t>
                      </m:r>
                    </m:sup>
                  </m:sSup>
                </m:num>
                <m:den>
                  <m:r>
                    <w:rPr>
                      <w:rFonts w:ascii="Cambria Math" w:hAnsi="Cambria Math"/>
                      <w:lang w:val="en-GB"/>
                    </w:rPr>
                    <m:t>4*A*</m:t>
                  </m:r>
                  <m:func>
                    <m:funcPr>
                      <m:ctrlPr>
                        <w:rPr>
                          <w:rFonts w:ascii="Cambria Math" w:hAnsi="Cambria Math"/>
                          <w:i/>
                          <w:lang w:val="en-GB"/>
                        </w:rPr>
                      </m:ctrlPr>
                    </m:funcPr>
                    <m:fName>
                      <m:r>
                        <m:rPr>
                          <m:sty m:val="p"/>
                        </m:rPr>
                        <w:rPr>
                          <w:rFonts w:ascii="Cambria Math" w:hAnsi="Cambria Math"/>
                          <w:lang w:val="en-GB"/>
                        </w:rPr>
                        <m:t>cos</m:t>
                      </m:r>
                    </m:fName>
                    <m:e>
                      <m:r>
                        <w:rPr>
                          <w:rFonts w:ascii="Cambria Math" w:hAnsi="Cambria Math"/>
                          <w:lang w:val="en-GB"/>
                        </w:rPr>
                        <m:t>(-67,6837)</m:t>
                      </m:r>
                    </m:e>
                  </m:func>
                </m:den>
              </m:f>
            </m:e>
          </m:d>
        </m:oMath>
      </m:oMathPara>
    </w:p>
    <w:p w14:paraId="08A07A2C" w14:textId="77777777" w:rsidR="000146F3" w:rsidRDefault="00000000" w:rsidP="000146F3">
      <w:pPr>
        <w:spacing w:line="480" w:lineRule="auto"/>
        <w:jc w:val="both"/>
        <w:rPr>
          <w:lang w:val="en-GB"/>
        </w:rPr>
      </w:pP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oMath>
      <w:r w:rsidR="000146F3">
        <w:rPr>
          <w:lang w:val="en-GB"/>
        </w:rPr>
        <w:t xml:space="preserve">  </w:t>
      </w:r>
      <w:r w:rsidR="000146F3" w:rsidRPr="00BF0DEF">
        <w:rPr>
          <w:lang w:val="en-GB"/>
        </w:rPr>
        <w:t>0,003214</w:t>
      </w:r>
    </w:p>
    <w:p w14:paraId="0F7BA5A1" w14:textId="77777777" w:rsidR="000146F3" w:rsidRPr="002A07F9" w:rsidRDefault="000146F3" w:rsidP="000146F3">
      <w:pPr>
        <w:spacing w:line="480" w:lineRule="auto"/>
        <w:ind w:firstLine="426"/>
        <w:jc w:val="both"/>
        <w:rPr>
          <w:lang w:val="en-GB"/>
        </w:rPr>
      </w:pPr>
      <w:r>
        <w:rPr>
          <w:rFonts w:cs="Times New Roman"/>
          <w:lang w:val="en-GB"/>
        </w:rPr>
        <w:t xml:space="preserve">Menentukan nilai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oMath>
    </w:p>
    <w:p w14:paraId="158DDB72" w14:textId="77777777" w:rsidR="000146F3" w:rsidRPr="002A07F9"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r>
            <w:rPr>
              <w:rFonts w:ascii="Cambria Math" w:hAnsi="Cambria Math"/>
              <w:lang w:val="en-GB"/>
            </w:rPr>
            <m:t>=</m:t>
          </m:r>
          <m:func>
            <m:funcPr>
              <m:ctrlPr>
                <w:rPr>
                  <w:rFonts w:ascii="Cambria Math" w:hAnsi="Cambria Math"/>
                  <w:i/>
                  <w:lang w:val="en-GB"/>
                </w:rPr>
              </m:ctrlPr>
            </m:funcPr>
            <m:fName>
              <m:sSup>
                <m:sSupPr>
                  <m:ctrlPr>
                    <w:rPr>
                      <w:rFonts w:ascii="Cambria Math" w:hAnsi="Cambria Math"/>
                      <w:i/>
                      <w:lang w:val="en-GB"/>
                    </w:rPr>
                  </m:ctrlPr>
                </m:sSupPr>
                <m:e>
                  <m:r>
                    <m:rPr>
                      <m:sty m:val="p"/>
                    </m:rPr>
                    <w:rPr>
                      <w:rFonts w:ascii="Cambria Math" w:hAnsi="Cambria Math"/>
                      <w:lang w:val="en-GB"/>
                    </w:rPr>
                    <m:t>tan</m:t>
                  </m:r>
                </m:e>
                <m:sup>
                  <m:r>
                    <w:rPr>
                      <w:rFonts w:ascii="Cambria Math" w:hAnsi="Cambria Math"/>
                      <w:lang w:val="en-GB"/>
                    </w:rPr>
                    <m:t>-1</m:t>
                  </m:r>
                </m:sup>
              </m:sSup>
            </m:fName>
            <m:e>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90</m:t>
                              </m:r>
                            </m:sub>
                            <m:sup>
                              <m:r>
                                <w:rPr>
                                  <w:rFonts w:ascii="Cambria Math" w:hAnsi="Cambria Math"/>
                                  <w:lang w:val="en-GB"/>
                                </w:rPr>
                                <m:t>2</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270</m:t>
                              </m:r>
                            </m:sub>
                            <m:sup>
                              <m:r>
                                <w:rPr>
                                  <w:rFonts w:ascii="Cambria Math" w:hAnsi="Cambria Math"/>
                                  <w:lang w:val="en-GB"/>
                                </w:rPr>
                                <m:t>2</m:t>
                              </m:r>
                            </m:sup>
                          </m:sSubSup>
                          <m:r>
                            <w:rPr>
                              <w:rFonts w:ascii="Cambria Math" w:hAnsi="Cambria Math"/>
                              <w:lang w:val="en-GB"/>
                            </w:rPr>
                            <m:t>)</m:t>
                          </m:r>
                        </m:e>
                        <m:sup>
                          <m:r>
                            <w:rPr>
                              <w:rFonts w:ascii="Cambria Math" w:hAnsi="Cambria Math"/>
                              <w:lang w:val="en-GB"/>
                            </w:rPr>
                            <m:t>2</m:t>
                          </m:r>
                        </m:sup>
                      </m:sSup>
                    </m:num>
                    <m:den>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0</m:t>
                              </m:r>
                            </m:sub>
                            <m:sup>
                              <m:r>
                                <w:rPr>
                                  <w:rFonts w:ascii="Cambria Math" w:hAnsi="Cambria Math"/>
                                  <w:lang w:val="en-GB"/>
                                </w:rPr>
                                <m:t>2</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180</m:t>
                              </m:r>
                            </m:sub>
                            <m:sup>
                              <m:r>
                                <w:rPr>
                                  <w:rFonts w:ascii="Cambria Math" w:hAnsi="Cambria Math"/>
                                  <w:lang w:val="en-GB"/>
                                </w:rPr>
                                <m:t>2</m:t>
                              </m:r>
                            </m:sup>
                          </m:sSubSup>
                          <m:r>
                            <w:rPr>
                              <w:rFonts w:ascii="Cambria Math" w:hAnsi="Cambria Math"/>
                              <w:lang w:val="en-GB"/>
                            </w:rPr>
                            <m:t>)</m:t>
                          </m:r>
                        </m:e>
                        <m:sup>
                          <m:r>
                            <w:rPr>
                              <w:rFonts w:ascii="Cambria Math" w:hAnsi="Cambria Math"/>
                              <w:lang w:val="en-GB"/>
                            </w:rPr>
                            <m:t>2</m:t>
                          </m:r>
                        </m:sup>
                      </m:sSup>
                    </m:den>
                  </m:f>
                </m:e>
              </m:d>
            </m:e>
          </m:func>
        </m:oMath>
      </m:oMathPara>
    </w:p>
    <w:p w14:paraId="7E28629A" w14:textId="77777777" w:rsidR="000146F3" w:rsidRPr="00BF0DEF"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r>
            <w:rPr>
              <w:rFonts w:ascii="Cambria Math" w:hAnsi="Cambria Math"/>
              <w:lang w:val="en-GB"/>
            </w:rPr>
            <m:t>=</m:t>
          </m:r>
          <m:func>
            <m:funcPr>
              <m:ctrlPr>
                <w:rPr>
                  <w:rFonts w:ascii="Cambria Math" w:hAnsi="Cambria Math"/>
                  <w:i/>
                  <w:lang w:val="en-GB"/>
                </w:rPr>
              </m:ctrlPr>
            </m:funcPr>
            <m:fName>
              <m:sSup>
                <m:sSupPr>
                  <m:ctrlPr>
                    <w:rPr>
                      <w:rFonts w:ascii="Cambria Math" w:hAnsi="Cambria Math"/>
                      <w:i/>
                      <w:lang w:val="en-GB"/>
                    </w:rPr>
                  </m:ctrlPr>
                </m:sSupPr>
                <m:e>
                  <m:r>
                    <m:rPr>
                      <m:sty m:val="p"/>
                    </m:rPr>
                    <w:rPr>
                      <w:rFonts w:ascii="Cambria Math" w:hAnsi="Cambria Math"/>
                      <w:lang w:val="en-GB"/>
                    </w:rPr>
                    <m:t>tan</m:t>
                  </m:r>
                </m:e>
                <m:sup>
                  <m:r>
                    <w:rPr>
                      <w:rFonts w:ascii="Cambria Math" w:hAnsi="Cambria Math"/>
                      <w:lang w:val="en-GB"/>
                    </w:rPr>
                    <m:t>-1</m:t>
                  </m:r>
                </m:sup>
              </m:sSup>
            </m:fName>
            <m:e>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(0,042)</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(0,012)</m:t>
                          </m:r>
                        </m:e>
                        <m:sup>
                          <m:r>
                            <w:rPr>
                              <w:rFonts w:ascii="Cambria Math" w:hAnsi="Cambria Math"/>
                              <w:lang w:val="en-GB"/>
                            </w:rPr>
                            <m:t>2</m:t>
                          </m:r>
                        </m:sup>
                      </m:sSup>
                    </m:num>
                    <m:den>
                      <m:sSup>
                        <m:sSupPr>
                          <m:ctrlPr>
                            <w:rPr>
                              <w:rFonts w:ascii="Cambria Math" w:hAnsi="Cambria Math"/>
                              <w:i/>
                              <w:lang w:val="en-GB"/>
                            </w:rPr>
                          </m:ctrlPr>
                        </m:sSupPr>
                        <m:e>
                          <m:r>
                            <w:rPr>
                              <w:rFonts w:ascii="Cambria Math" w:hAnsi="Cambria Math"/>
                              <w:lang w:val="en-GB"/>
                            </w:rPr>
                            <m:t>(0,029)</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(0,037)</m:t>
                          </m:r>
                        </m:e>
                        <m:sup>
                          <m:r>
                            <w:rPr>
                              <w:rFonts w:ascii="Cambria Math" w:hAnsi="Cambria Math"/>
                              <w:lang w:val="en-GB"/>
                            </w:rPr>
                            <m:t>2</m:t>
                          </m:r>
                        </m:sup>
                      </m:sSup>
                    </m:den>
                  </m:f>
                </m:e>
              </m:d>
            </m:e>
          </m:func>
        </m:oMath>
      </m:oMathPara>
    </w:p>
    <w:p w14:paraId="6E5BA501" w14:textId="77777777" w:rsidR="000146F3" w:rsidRPr="00FD4C25"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r>
            <w:rPr>
              <w:rFonts w:ascii="Cambria Math" w:hAnsi="Cambria Math"/>
              <w:lang w:val="en-GB"/>
            </w:rPr>
            <m:t>=</m:t>
          </m:r>
          <m:func>
            <m:funcPr>
              <m:ctrlPr>
                <w:rPr>
                  <w:rFonts w:ascii="Cambria Math" w:hAnsi="Cambria Math"/>
                  <w:i/>
                  <w:lang w:val="en-GB"/>
                </w:rPr>
              </m:ctrlPr>
            </m:funcPr>
            <m:fName>
              <m:sSup>
                <m:sSupPr>
                  <m:ctrlPr>
                    <w:rPr>
                      <w:rFonts w:ascii="Cambria Math" w:hAnsi="Cambria Math"/>
                      <w:i/>
                      <w:lang w:val="en-GB"/>
                    </w:rPr>
                  </m:ctrlPr>
                </m:sSupPr>
                <m:e>
                  <m:r>
                    <m:rPr>
                      <m:sty m:val="p"/>
                    </m:rPr>
                    <w:rPr>
                      <w:rFonts w:ascii="Cambria Math" w:hAnsi="Cambria Math"/>
                      <w:lang w:val="en-GB"/>
                    </w:rPr>
                    <m:t>tan</m:t>
                  </m:r>
                </m:e>
                <m:sup>
                  <m:r>
                    <w:rPr>
                      <w:rFonts w:ascii="Cambria Math" w:hAnsi="Cambria Math"/>
                      <w:lang w:val="en-GB"/>
                    </w:rPr>
                    <m:t>-1</m:t>
                  </m:r>
                </m:sup>
              </m:sSup>
            </m:fName>
            <m:e>
              <m:d>
                <m:dPr>
                  <m:begChr m:val="["/>
                  <m:endChr m:val="]"/>
                  <m:ctrlPr>
                    <w:rPr>
                      <w:rFonts w:ascii="Cambria Math" w:hAnsi="Cambria Math"/>
                      <w:i/>
                      <w:lang w:val="en-GB"/>
                    </w:rPr>
                  </m:ctrlPr>
                </m:dPr>
                <m:e>
                  <m:r>
                    <w:rPr>
                      <w:rFonts w:ascii="Cambria Math" w:hAnsi="Cambria Math"/>
                      <w:lang w:val="en-GB"/>
                    </w:rPr>
                    <m:t>-3,0682</m:t>
                  </m:r>
                </m:e>
              </m:d>
            </m:e>
          </m:func>
        </m:oMath>
      </m:oMathPara>
    </w:p>
    <w:p w14:paraId="4CD60954" w14:textId="77777777" w:rsidR="000146F3" w:rsidRPr="00FD4C25" w:rsidRDefault="00000000" w:rsidP="000146F3">
      <w:pPr>
        <w:spacing w:line="480" w:lineRule="auto"/>
        <w:rPr>
          <w:lang w:val="en-GB"/>
        </w:rPr>
      </w:pP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oMath>
      <w:r w:rsidR="000146F3">
        <w:rPr>
          <w:lang w:val="en-GB"/>
        </w:rPr>
        <w:t xml:space="preserve"> = -71,984</w:t>
      </w:r>
    </w:p>
    <w:p w14:paraId="4A30BFFF" w14:textId="77777777" w:rsidR="000146F3" w:rsidRDefault="000146F3" w:rsidP="000146F3">
      <w:pPr>
        <w:spacing w:line="480" w:lineRule="auto"/>
        <w:ind w:firstLine="426"/>
        <w:jc w:val="both"/>
        <w:rPr>
          <w:rFonts w:cs="Times New Roman"/>
          <w:lang w:val="en-GB"/>
        </w:rPr>
      </w:pPr>
      <w:r>
        <w:rPr>
          <w:rFonts w:cs="Times New Roman"/>
          <w:lang w:val="en-GB"/>
        </w:rPr>
        <w:t xml:space="preserve">Menentukan nilai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oMath>
    </w:p>
    <w:p w14:paraId="4B42635E" w14:textId="77777777" w:rsidR="000146F3" w:rsidRPr="00FA152D" w:rsidRDefault="00000000" w:rsidP="000146F3">
      <w:pPr>
        <w:spacing w:line="480" w:lineRule="auto"/>
        <w:jc w:val="both"/>
        <w:rPr>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180</m:t>
                          </m:r>
                        </m:sub>
                        <m:sup>
                          <m:r>
                            <w:rPr>
                              <w:rFonts w:ascii="Cambria Math" w:hAnsi="Cambria Math"/>
                              <w:lang w:val="en-GB"/>
                            </w:rPr>
                            <m:t>1</m:t>
                          </m:r>
                        </m:sup>
                      </m:sSubSup>
                      <m:r>
                        <w:rPr>
                          <w:rFonts w:ascii="Cambria Math" w:hAnsi="Cambria Math"/>
                          <w:lang w:val="en-GB"/>
                        </w:rPr>
                        <m:t>)</m:t>
                      </m:r>
                    </m:e>
                    <m:sup>
                      <m:r>
                        <w:rPr>
                          <w:rFonts w:ascii="Cambria Math" w:hAnsi="Cambria Math"/>
                          <w:lang w:val="en-GB"/>
                        </w:rPr>
                        <m:t>2</m:t>
                      </m:r>
                    </m:sup>
                  </m:sSup>
                </m:num>
                <m:den>
                  <m:r>
                    <w:rPr>
                      <w:rFonts w:ascii="Cambria Math" w:hAnsi="Cambria Math"/>
                      <w:lang w:val="en-GB"/>
                    </w:rPr>
                    <m:t>4*B*</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e>
                  </m:func>
                </m:den>
              </m:f>
            </m:e>
          </m:d>
        </m:oMath>
      </m:oMathPara>
    </w:p>
    <w:p w14:paraId="4CEADCCC" w14:textId="77777777" w:rsidR="000146F3" w:rsidRPr="00FD4C25" w:rsidRDefault="00000000" w:rsidP="000146F3">
      <w:pPr>
        <w:spacing w:line="480" w:lineRule="auto"/>
        <w:jc w:val="both"/>
        <w:rPr>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(0,031)</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(0,036)</m:t>
                      </m:r>
                    </m:e>
                    <m:sup>
                      <m:r>
                        <w:rPr>
                          <w:rFonts w:ascii="Cambria Math" w:hAnsi="Cambria Math"/>
                          <w:lang w:val="en-GB"/>
                        </w:rPr>
                        <m:t>2</m:t>
                      </m:r>
                    </m:sup>
                  </m:sSup>
                </m:num>
                <m:den>
                  <m:r>
                    <w:rPr>
                      <w:rFonts w:ascii="Cambria Math" w:hAnsi="Cambria Math"/>
                      <w:lang w:val="en-GB"/>
                    </w:rPr>
                    <m:t>4*0,022*</m:t>
                  </m:r>
                  <m:func>
                    <m:funcPr>
                      <m:ctrlPr>
                        <w:rPr>
                          <w:rFonts w:ascii="Cambria Math" w:hAnsi="Cambria Math"/>
                          <w:i/>
                          <w:lang w:val="en-GB"/>
                        </w:rPr>
                      </m:ctrlPr>
                    </m:funcPr>
                    <m:fName>
                      <m:r>
                        <m:rPr>
                          <m:sty m:val="p"/>
                        </m:rPr>
                        <w:rPr>
                          <w:rFonts w:ascii="Cambria Math" w:hAnsi="Cambria Math"/>
                          <w:lang w:val="en-GB"/>
                        </w:rPr>
                        <m:t>cos</m:t>
                      </m:r>
                    </m:fName>
                    <m:e>
                      <m:r>
                        <w:rPr>
                          <w:rFonts w:ascii="Cambria Math" w:hAnsi="Cambria Math"/>
                          <w:lang w:val="en-GB"/>
                        </w:rPr>
                        <m:t>(-71,984)</m:t>
                      </m:r>
                    </m:e>
                  </m:func>
                </m:den>
              </m:f>
            </m:e>
          </m:d>
        </m:oMath>
      </m:oMathPara>
    </w:p>
    <w:p w14:paraId="69255B2B" w14:textId="77777777" w:rsidR="000146F3" w:rsidRPr="00902BBB" w:rsidRDefault="00000000" w:rsidP="000146F3">
      <w:pPr>
        <w:spacing w:line="480" w:lineRule="auto"/>
        <w:jc w:val="both"/>
        <w:rPr>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 xml:space="preserve">= - </m:t>
          </m:r>
          <m:r>
            <m:rPr>
              <m:sty m:val="p"/>
            </m:rPr>
            <w:rPr>
              <w:rFonts w:ascii="Cambria Math" w:hAnsi="Cambria Math"/>
              <w:lang w:val="en-GB"/>
            </w:rPr>
            <m:t xml:space="preserve"> 0,012285</m:t>
          </m:r>
          <m:r>
            <w:rPr>
              <w:rFonts w:ascii="Cambria Math" w:hAnsi="Cambria Math"/>
              <w:lang w:val="en-GB"/>
            </w:rPr>
            <m:t xml:space="preserve"> </m:t>
          </m:r>
        </m:oMath>
      </m:oMathPara>
    </w:p>
    <w:p w14:paraId="59277163" w14:textId="77777777" w:rsidR="000146F3" w:rsidRDefault="000146F3" w:rsidP="000146F3">
      <w:pPr>
        <w:spacing w:line="480" w:lineRule="auto"/>
        <w:ind w:firstLine="426"/>
        <w:jc w:val="both"/>
        <w:rPr>
          <w:rFonts w:cs="Times New Roman"/>
          <w:lang w:val="en-GB"/>
        </w:rPr>
      </w:pPr>
      <w:r>
        <w:rPr>
          <w:rFonts w:cs="Times New Roman"/>
          <w:lang w:val="en-GB"/>
        </w:rPr>
        <w:t xml:space="preserve">Menentukan nilai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oMath>
    </w:p>
    <w:p w14:paraId="5935CAF7" w14:textId="77777777" w:rsidR="000146F3" w:rsidRPr="00FD4406" w:rsidRDefault="00000000" w:rsidP="000146F3">
      <w:pPr>
        <w:spacing w:line="480" w:lineRule="auto"/>
        <w:jc w:val="both"/>
        <w:rPr>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0</m:t>
                          </m:r>
                        </m:sub>
                        <m:sup>
                          <m:r>
                            <w:rPr>
                              <w:rFonts w:ascii="Cambria Math" w:hAnsi="Cambria Math"/>
                              <w:lang w:val="en-GB"/>
                            </w:rPr>
                            <m:t>2</m:t>
                          </m:r>
                        </m:sup>
                      </m:sSubSup>
                      <m:r>
                        <w:rPr>
                          <w:rFonts w:ascii="Cambria Math" w:hAnsi="Cambria Math"/>
                          <w:lang w:val="en-GB"/>
                        </w:rPr>
                        <m:t>)</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180</m:t>
                          </m:r>
                        </m:sub>
                        <m:sup>
                          <m:r>
                            <w:rPr>
                              <w:rFonts w:ascii="Cambria Math" w:hAnsi="Cambria Math"/>
                              <w:lang w:val="en-GB"/>
                            </w:rPr>
                            <m:t>2</m:t>
                          </m:r>
                        </m:sup>
                      </m:sSubSup>
                      <m:r>
                        <w:rPr>
                          <w:rFonts w:ascii="Cambria Math" w:hAnsi="Cambria Math"/>
                          <w:lang w:val="en-GB"/>
                        </w:rPr>
                        <m:t>)</m:t>
                      </m:r>
                    </m:e>
                    <m:sup>
                      <m:r>
                        <w:rPr>
                          <w:rFonts w:ascii="Cambria Math" w:hAnsi="Cambria Math"/>
                          <w:lang w:val="en-GB"/>
                        </w:rPr>
                        <m:t>2</m:t>
                      </m:r>
                    </m:sup>
                  </m:sSup>
                </m:num>
                <m:den>
                  <m:r>
                    <w:rPr>
                      <w:rFonts w:ascii="Cambria Math" w:hAnsi="Cambria Math"/>
                      <w:lang w:val="en-GB"/>
                    </w:rPr>
                    <m:t>4*B*</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e>
                  </m:func>
                </m:den>
              </m:f>
            </m:e>
          </m:d>
        </m:oMath>
      </m:oMathPara>
    </w:p>
    <w:p w14:paraId="7FB84410" w14:textId="77777777" w:rsidR="000146F3" w:rsidRPr="00FD4C25" w:rsidRDefault="00000000" w:rsidP="000146F3">
      <w:pPr>
        <w:spacing w:line="480" w:lineRule="auto"/>
        <w:jc w:val="both"/>
        <w:rPr>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d>
            <m:dPr>
              <m:begChr m:val="["/>
              <m:endChr m:val="]"/>
              <m:ctrlPr>
                <w:rPr>
                  <w:rFonts w:ascii="Cambria Math" w:hAnsi="Cambria Math"/>
                  <w:i/>
                  <w:lang w:val="en-GB"/>
                </w:rPr>
              </m:ctrlPr>
            </m:dPr>
            <m:e>
              <m:f>
                <m:fPr>
                  <m:ctrlPr>
                    <w:rPr>
                      <w:rFonts w:ascii="Cambria Math" w:hAnsi="Cambria Math"/>
                      <w:i/>
                      <w:lang w:val="en-GB"/>
                    </w:rPr>
                  </m:ctrlPr>
                </m:fPr>
                <m:num>
                  <m:sSup>
                    <m:sSupPr>
                      <m:ctrlPr>
                        <w:rPr>
                          <w:rFonts w:ascii="Cambria Math" w:hAnsi="Cambria Math"/>
                          <w:i/>
                          <w:lang w:val="en-GB"/>
                        </w:rPr>
                      </m:ctrlPr>
                    </m:sSupPr>
                    <m:e>
                      <m:r>
                        <w:rPr>
                          <w:rFonts w:ascii="Cambria Math" w:hAnsi="Cambria Math"/>
                          <w:lang w:val="en-GB"/>
                        </w:rPr>
                        <m:t>(0,029)</m:t>
                      </m:r>
                    </m:e>
                    <m:sup>
                      <m:r>
                        <w:rPr>
                          <w:rFonts w:ascii="Cambria Math" w:hAnsi="Cambria Math"/>
                          <w:lang w:val="en-GB"/>
                        </w:rPr>
                        <m:t>2</m:t>
                      </m:r>
                    </m:sup>
                  </m:sSup>
                  <m:r>
                    <w:rPr>
                      <w:rFonts w:ascii="Cambria Math" w:hAnsi="Cambria Math"/>
                      <w:lang w:val="en-GB"/>
                    </w:rPr>
                    <m:t>-</m:t>
                  </m:r>
                  <m:sSup>
                    <m:sSupPr>
                      <m:ctrlPr>
                        <w:rPr>
                          <w:rFonts w:ascii="Cambria Math" w:hAnsi="Cambria Math"/>
                          <w:i/>
                          <w:lang w:val="en-GB"/>
                        </w:rPr>
                      </m:ctrlPr>
                    </m:sSupPr>
                    <m:e>
                      <m:r>
                        <w:rPr>
                          <w:rFonts w:ascii="Cambria Math" w:hAnsi="Cambria Math"/>
                          <w:lang w:val="en-GB"/>
                        </w:rPr>
                        <m:t>(0,037)</m:t>
                      </m:r>
                    </m:e>
                    <m:sup>
                      <m:r>
                        <w:rPr>
                          <w:rFonts w:ascii="Cambria Math" w:hAnsi="Cambria Math"/>
                          <w:lang w:val="en-GB"/>
                        </w:rPr>
                        <m:t>2</m:t>
                      </m:r>
                    </m:sup>
                  </m:sSup>
                </m:num>
                <m:den>
                  <m:r>
                    <w:rPr>
                      <w:rFonts w:ascii="Cambria Math" w:hAnsi="Cambria Math"/>
                      <w:lang w:val="en-GB"/>
                    </w:rPr>
                    <m:t>4*0,022*</m:t>
                  </m:r>
                  <m:func>
                    <m:funcPr>
                      <m:ctrlPr>
                        <w:rPr>
                          <w:rFonts w:ascii="Cambria Math" w:hAnsi="Cambria Math"/>
                          <w:i/>
                          <w:lang w:val="en-GB"/>
                        </w:rPr>
                      </m:ctrlPr>
                    </m:funcPr>
                    <m:fName>
                      <m:r>
                        <m:rPr>
                          <m:sty m:val="p"/>
                        </m:rPr>
                        <w:rPr>
                          <w:rFonts w:ascii="Cambria Math" w:hAnsi="Cambria Math"/>
                          <w:lang w:val="en-GB"/>
                        </w:rPr>
                        <m:t>cos</m:t>
                      </m:r>
                    </m:fName>
                    <m:e>
                      <m:r>
                        <w:rPr>
                          <w:rFonts w:ascii="Cambria Math" w:hAnsi="Cambria Math"/>
                          <w:lang w:val="en-GB"/>
                        </w:rPr>
                        <m:t>(-71,984)</m:t>
                      </m:r>
                    </m:e>
                  </m:func>
                </m:den>
              </m:f>
            </m:e>
          </m:d>
        </m:oMath>
      </m:oMathPara>
    </w:p>
    <w:p w14:paraId="5B180DF3" w14:textId="77777777" w:rsidR="000146F3" w:rsidRPr="00944CDF" w:rsidRDefault="00000000" w:rsidP="000146F3">
      <w:pPr>
        <w:spacing w:line="480" w:lineRule="auto"/>
        <w:jc w:val="both"/>
        <w:rPr>
          <w:lang w:val="en-GB"/>
        </w:rPr>
      </w:pPr>
      <m:oMathPara>
        <m:oMathParaPr>
          <m:jc m:val="left"/>
        </m:oMathParaP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=-0,01936</m:t>
          </m:r>
        </m:oMath>
      </m:oMathPara>
    </w:p>
    <w:p w14:paraId="44DC1219" w14:textId="77777777" w:rsidR="000146F3" w:rsidRDefault="000146F3" w:rsidP="000146F3">
      <w:pPr>
        <w:spacing w:line="480" w:lineRule="auto"/>
        <w:ind w:firstLine="720"/>
        <w:jc w:val="both"/>
        <w:rPr>
          <w:rFonts w:cs="Times New Roman"/>
          <w:lang w:val="en-GB"/>
        </w:rPr>
      </w:pPr>
      <w:r>
        <w:rPr>
          <w:lang w:val="en-GB"/>
        </w:rPr>
        <w:t xml:space="preserve">Setelah mendapatkan nilai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oMath>
      <w:r>
        <w:rPr>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oMath>
      <w:r>
        <w:rPr>
          <w:rFonts w:ascii="Cambria Math" w:hAnsi="Cambria Math"/>
          <w:i/>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oMath>
      <w:r>
        <w:rPr>
          <w:rFonts w:ascii="Cambria Math" w:hAnsi="Cambria Math"/>
          <w:i/>
          <w:lang w:val="en-GB"/>
        </w:rPr>
        <w:t>,</w:t>
      </w:r>
      <w:r w:rsidRPr="00DF62EB">
        <w:rPr>
          <w:rFonts w:ascii="Cambria Math" w:hAnsi="Cambria Math"/>
          <w:i/>
          <w:lang w:val="en-GB"/>
        </w:rPr>
        <w:t xml:space="preserve"> </w:t>
      </w:r>
      <m:oMath>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oMath>
      <w:r>
        <w:rPr>
          <w:rFonts w:ascii="Cambria Math" w:hAnsi="Cambria Math"/>
          <w:i/>
          <w:lang w:val="en-GB"/>
        </w:rPr>
        <w:t xml:space="preserve">,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oMath>
      <w:r>
        <w:rPr>
          <w:rFonts w:ascii="Cambria Math" w:hAnsi="Cambria Math"/>
          <w:i/>
          <w:lang w:val="en-GB"/>
        </w:rPr>
        <w:t xml:space="preserve"> </w:t>
      </w:r>
      <w:r w:rsidRPr="00DF62EB">
        <w:rPr>
          <w:rFonts w:cs="Times New Roman"/>
          <w:iCs/>
          <w:lang w:val="en-GB"/>
        </w:rPr>
        <w:t xml:space="preserve">dan </w:t>
      </w:r>
      <m:oMath>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oMath>
      <w:r>
        <w:rPr>
          <w:rFonts w:cs="Times New Roman"/>
          <w:lang w:val="en-GB"/>
        </w:rPr>
        <w:t>, maka dapat ditentukan faktor koreksi pada masing-masing bidang dan sudut penempatan.</w:t>
      </w:r>
    </w:p>
    <w:p w14:paraId="49AF155C" w14:textId="77777777" w:rsidR="000146F3" w:rsidRDefault="000146F3" w:rsidP="000146F3">
      <w:pPr>
        <w:spacing w:line="480" w:lineRule="auto"/>
        <w:jc w:val="both"/>
        <w:rPr>
          <w:rFonts w:cs="Times New Roman"/>
          <w:lang w:val="en-GB"/>
        </w:rPr>
      </w:pPr>
      <w:r>
        <w:rPr>
          <w:rFonts w:cs="Times New Roman"/>
          <w:lang w:val="en-GB"/>
        </w:rPr>
        <w:tab/>
        <w:t>Faktor koreksi bidang kiri (A) pada posisi X</w:t>
      </w:r>
    </w:p>
    <w:p w14:paraId="5CD340D0" w14:textId="77777777" w:rsidR="000146F3" w:rsidRPr="00DD0DCF"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ax</m:t>
              </m:r>
            </m:sub>
          </m:sSub>
          <m:r>
            <w:rPr>
              <w:rFonts w:ascii="Cambria Math" w:hAnsi="Cambria Math"/>
              <w:lang w:val="en-GB"/>
            </w:rPr>
            <m:t>=</m:t>
          </m:r>
          <m:f>
            <m:fPr>
              <m:ctrlPr>
                <w:rPr>
                  <w:rFonts w:ascii="Cambria Math" w:hAnsi="Cambria Math"/>
                  <w:i/>
                  <w:lang w:val="en-GB"/>
                </w:rPr>
              </m:ctrlPr>
            </m:fPr>
            <m:num>
              <m:r>
                <w:rPr>
                  <w:rFonts w:ascii="Cambria Math" w:hAnsi="Cambria Math"/>
                  <w:lang w:val="en-GB"/>
                </w:rPr>
                <m:t>B*</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e>
              </m:func>
              <m:r>
                <w:rPr>
                  <w:rFonts w:ascii="Cambria Math" w:hAnsi="Cambria Math"/>
                  <w:lang w:val="en-GB"/>
                </w:rPr>
                <m:t>-A*</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num>
            <m:den>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den>
          </m:f>
        </m:oMath>
      </m:oMathPara>
    </w:p>
    <w:p w14:paraId="2F6A55F6" w14:textId="77777777" w:rsidR="000146F3" w:rsidRPr="00DD0DCF" w:rsidRDefault="00000000" w:rsidP="000146F3">
      <w:pPr>
        <w:spacing w:line="480" w:lineRule="auto"/>
        <w:ind w:left="709" w:hanging="142"/>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ax</m:t>
              </m:r>
            </m:sub>
          </m:sSub>
          <m:r>
            <w:rPr>
              <w:rFonts w:ascii="Cambria Math" w:hAnsi="Cambria Math"/>
              <w:lang w:val="en-GB"/>
            </w:rPr>
            <m:t>=</m:t>
          </m:r>
          <m:f>
            <m:fPr>
              <m:ctrlPr>
                <w:rPr>
                  <w:rFonts w:ascii="Cambria Math" w:hAnsi="Cambria Math"/>
                  <w:i/>
                  <w:lang w:val="en-GB"/>
                </w:rPr>
              </m:ctrlPr>
            </m:fPr>
            <m:num>
              <m:r>
                <w:rPr>
                  <w:rFonts w:ascii="Cambria Math" w:hAnsi="Cambria Math"/>
                  <w:lang w:val="en-GB"/>
                </w:rPr>
                <m:t>[0,022*</m:t>
              </m:r>
              <m:r>
                <m:rPr>
                  <m:sty m:val="p"/>
                </m:rPr>
                <w:rPr>
                  <w:rFonts w:ascii="Cambria Math" w:hAnsi="Cambria Math"/>
                  <w:lang w:val="en-GB"/>
                </w:rPr>
                <m:t>0,003214</m:t>
              </m:r>
              <m:r>
                <w:rPr>
                  <w:rFonts w:ascii="Cambria Math" w:hAnsi="Cambria Math"/>
                  <w:lang w:val="en-GB"/>
                </w:rPr>
                <m:t>*</m:t>
              </m:r>
              <m:func>
                <m:funcPr>
                  <m:ctrlPr>
                    <w:rPr>
                      <w:rFonts w:ascii="Cambria Math" w:hAnsi="Cambria Math"/>
                      <w:i/>
                      <w:lang w:val="en-GB"/>
                    </w:rPr>
                  </m:ctrlPr>
                </m:funcPr>
                <m:fName>
                  <m:r>
                    <m:rPr>
                      <m:sty m:val="p"/>
                    </m:rPr>
                    <w:rPr>
                      <w:rFonts w:ascii="Cambria Math" w:hAnsi="Cambria Math"/>
                      <w:lang w:val="en-GB"/>
                    </w:rPr>
                    <m:t>cos</m:t>
                  </m:r>
                </m:fName>
                <m:e>
                  <m:d>
                    <m:dPr>
                      <m:ctrlPr>
                        <w:rPr>
                          <w:rFonts w:ascii="Cambria Math" w:hAnsi="Cambria Math"/>
                          <w:i/>
                          <w:lang w:val="en-GB"/>
                        </w:rPr>
                      </m:ctrlPr>
                    </m:dPr>
                    <m:e>
                      <m:r>
                        <w:rPr>
                          <w:rFonts w:ascii="Cambria Math" w:hAnsi="Cambria Math"/>
                          <w:lang w:val="en-GB"/>
                        </w:rPr>
                        <m:t>-71,98</m:t>
                      </m:r>
                    </m:e>
                  </m:d>
                  <m:r>
                    <w:rPr>
                      <w:rFonts w:ascii="Cambria Math" w:hAnsi="Cambria Math"/>
                      <w:lang w:val="en-GB"/>
                    </w:rPr>
                    <m:t>]</m:t>
                  </m:r>
                </m:e>
              </m:func>
              <m:r>
                <w:rPr>
                  <w:rFonts w:ascii="Cambria Math" w:hAnsi="Cambria Math"/>
                  <w:lang w:val="en-GB"/>
                </w:rPr>
                <m:t>-[0,027*-0,01936*</m:t>
              </m:r>
              <m:func>
                <m:funcPr>
                  <m:ctrlPr>
                    <w:rPr>
                      <w:rFonts w:ascii="Cambria Math" w:hAnsi="Cambria Math"/>
                      <w:i/>
                      <w:lang w:val="en-GB"/>
                    </w:rPr>
                  </m:ctrlPr>
                </m:funcPr>
                <m:fName>
                  <m:r>
                    <m:rPr>
                      <m:sty m:val="p"/>
                    </m:rPr>
                    <w:rPr>
                      <w:rFonts w:ascii="Cambria Math" w:hAnsi="Cambria Math"/>
                      <w:lang w:val="en-GB"/>
                    </w:rPr>
                    <m:t>cos</m:t>
                  </m:r>
                </m:fName>
                <m:e>
                  <m:r>
                    <m:rPr>
                      <m:sty m:val="p"/>
                    </m:rPr>
                    <w:rPr>
                      <w:rFonts w:ascii="Cambria Math" w:hAnsi="Cambria Math" w:cs="Times New Roman"/>
                      <w:lang w:val="en-GB"/>
                    </w:rPr>
                    <m:t>(-67,68)]</m:t>
                  </m:r>
                </m:e>
              </m:func>
            </m:num>
            <m:den>
              <m:r>
                <m:rPr>
                  <m:sty m:val="p"/>
                </m:rPr>
                <w:rPr>
                  <w:rFonts w:ascii="Cambria Math" w:hAnsi="Cambria Math"/>
                  <w:lang w:val="en-GB"/>
                </w:rPr>
                <m:t>(-0,01955</m:t>
              </m:r>
              <m:r>
                <w:rPr>
                  <w:rFonts w:ascii="Cambria Math" w:hAnsi="Cambria Math"/>
                  <w:lang w:val="en-GB"/>
                </w:rPr>
                <m:t>*-0,01936)-(</m:t>
              </m:r>
              <m:r>
                <m:rPr>
                  <m:sty m:val="p"/>
                </m:rPr>
                <w:rPr>
                  <w:rFonts w:ascii="Cambria Math" w:hAnsi="Cambria Math"/>
                  <w:lang w:val="en-GB"/>
                </w:rPr>
                <m:t xml:space="preserve"> 0,003214</m:t>
              </m:r>
              <m:r>
                <w:rPr>
                  <w:rFonts w:ascii="Cambria Math" w:hAnsi="Cambria Math"/>
                  <w:lang w:val="en-GB"/>
                </w:rPr>
                <m:t xml:space="preserve">*- </m:t>
              </m:r>
              <m:r>
                <m:rPr>
                  <m:sty m:val="p"/>
                </m:rPr>
                <w:rPr>
                  <w:rFonts w:ascii="Cambria Math" w:hAnsi="Cambria Math"/>
                  <w:lang w:val="en-GB"/>
                </w:rPr>
                <m:t xml:space="preserve"> 0,012285</m:t>
              </m:r>
              <m:r>
                <w:rPr>
                  <w:rFonts w:ascii="Cambria Math" w:hAnsi="Cambria Math"/>
                  <w:lang w:val="en-GB"/>
                </w:rPr>
                <m:t xml:space="preserve"> )</m:t>
              </m:r>
            </m:den>
          </m:f>
        </m:oMath>
      </m:oMathPara>
    </w:p>
    <w:p w14:paraId="1D709583" w14:textId="77777777" w:rsidR="000146F3" w:rsidRPr="00942CB8" w:rsidRDefault="00000000" w:rsidP="000146F3">
      <w:pPr>
        <w:spacing w:line="480" w:lineRule="auto"/>
        <w:ind w:firstLine="142"/>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ax</m:t>
              </m:r>
            </m:sub>
          </m:sSub>
          <m:r>
            <w:rPr>
              <w:rFonts w:ascii="Cambria Math" w:hAnsi="Cambria Math"/>
              <w:lang w:val="en-GB"/>
            </w:rPr>
            <m:t>= 0,5278</m:t>
          </m:r>
        </m:oMath>
      </m:oMathPara>
    </w:p>
    <w:p w14:paraId="03247F96" w14:textId="77777777" w:rsidR="000146F3" w:rsidRPr="00A248C2" w:rsidRDefault="000146F3" w:rsidP="000146F3">
      <w:pPr>
        <w:spacing w:line="480" w:lineRule="auto"/>
        <w:jc w:val="both"/>
        <w:rPr>
          <w:lang w:val="en-GB"/>
        </w:rPr>
      </w:pPr>
      <w:r>
        <w:rPr>
          <w:lang w:val="en-GB"/>
        </w:rPr>
        <w:tab/>
        <w:t>Faktor koreksi bidang kiri (A) posisi Y</w:t>
      </w:r>
    </w:p>
    <w:p w14:paraId="2A3F4B6D" w14:textId="77777777" w:rsidR="000146F3" w:rsidRPr="00942CB8" w:rsidRDefault="00000000" w:rsidP="000146F3">
      <w:pPr>
        <w:spacing w:line="480" w:lineRule="auto"/>
        <w:ind w:firstLine="142"/>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ay</m:t>
              </m:r>
            </m:sub>
          </m:sSub>
          <m:r>
            <w:rPr>
              <w:rFonts w:ascii="Cambria Math" w:hAnsi="Cambria Math"/>
              <w:lang w:val="en-GB"/>
            </w:rPr>
            <m:t>=</m:t>
          </m:r>
          <m:f>
            <m:fPr>
              <m:ctrlPr>
                <w:rPr>
                  <w:rFonts w:ascii="Cambria Math" w:hAnsi="Cambria Math"/>
                  <w:i/>
                  <w:lang w:val="en-GB"/>
                </w:rPr>
              </m:ctrlPr>
            </m:fPr>
            <m:num>
              <m:r>
                <w:rPr>
                  <w:rFonts w:ascii="Cambria Math" w:hAnsi="Cambria Math"/>
                  <w:lang w:val="en-GB"/>
                </w:rPr>
                <m:t>B*</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func>
                <m:funcPr>
                  <m:ctrlPr>
                    <w:rPr>
                      <w:rFonts w:ascii="Cambria Math" w:hAnsi="Cambria Math"/>
                      <w:i/>
                      <w:lang w:val="en-GB"/>
                    </w:rPr>
                  </m:ctrlPr>
                </m:funcPr>
                <m:fName>
                  <m:r>
                    <m:rPr>
                      <m:sty m:val="p"/>
                    </m:rPr>
                    <w:rPr>
                      <w:rFonts w:ascii="Cambria Math" w:hAnsi="Cambria Math"/>
                      <w:lang w:val="en-GB"/>
                    </w:rPr>
                    <m:t>sin</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b</m:t>
                      </m:r>
                    </m:sub>
                  </m:sSub>
                </m:e>
              </m:func>
              <m:r>
                <w:rPr>
                  <w:rFonts w:ascii="Cambria Math" w:hAnsi="Cambria Math"/>
                  <w:lang w:val="en-GB"/>
                </w:rPr>
                <m:t>-A*</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func>
                <m:funcPr>
                  <m:ctrlPr>
                    <w:rPr>
                      <w:rFonts w:ascii="Cambria Math" w:hAnsi="Cambria Math"/>
                      <w:i/>
                      <w:lang w:val="en-GB"/>
                    </w:rPr>
                  </m:ctrlPr>
                </m:funcPr>
                <m:fName>
                  <m:r>
                    <m:rPr>
                      <m:sty m:val="p"/>
                    </m:rPr>
                    <w:rPr>
                      <w:rFonts w:ascii="Cambria Math" w:hAnsi="Cambria Math"/>
                      <w:lang w:val="en-GB"/>
                    </w:rPr>
                    <m:t>sin</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num>
            <m:den>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B</m:t>
                  </m:r>
                </m:e>
                <m:sub>
                  <m:r>
                    <w:rPr>
                      <w:rFonts w:ascii="Cambria Math" w:hAnsi="Cambria Math"/>
                      <w:lang w:val="en-GB"/>
                    </w:rPr>
                    <m:t>t</m:t>
                  </m:r>
                </m:sub>
                <m:sup>
                  <m:r>
                    <w:rPr>
                      <w:rFonts w:ascii="Cambria Math" w:hAnsi="Cambria Math"/>
                      <w:lang w:val="en-GB"/>
                    </w:rPr>
                    <m:t>1</m:t>
                  </m:r>
                </m:sup>
              </m:sSubSup>
            </m:den>
          </m:f>
        </m:oMath>
      </m:oMathPara>
    </w:p>
    <w:p w14:paraId="593D5556" w14:textId="77777777" w:rsidR="000146F3" w:rsidRPr="002A3553"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ay</m:t>
              </m:r>
            </m:sub>
          </m:sSub>
          <m:r>
            <w:rPr>
              <w:rFonts w:ascii="Cambria Math" w:hAnsi="Cambria Math"/>
              <w:lang w:val="en-GB"/>
            </w:rPr>
            <m:t>=</m:t>
          </m:r>
          <m:f>
            <m:fPr>
              <m:ctrlPr>
                <w:rPr>
                  <w:rFonts w:ascii="Cambria Math" w:hAnsi="Cambria Math"/>
                  <w:i/>
                  <w:lang w:val="en-GB"/>
                </w:rPr>
              </m:ctrlPr>
            </m:fPr>
            <m:num>
              <m:d>
                <m:dPr>
                  <m:begChr m:val="["/>
                  <m:endChr m:val="]"/>
                  <m:ctrlPr>
                    <w:rPr>
                      <w:rFonts w:ascii="Cambria Math" w:hAnsi="Cambria Math"/>
                      <w:i/>
                      <w:lang w:val="en-GB"/>
                    </w:rPr>
                  </m:ctrlPr>
                </m:dPr>
                <m:e>
                  <m:r>
                    <w:rPr>
                      <w:rFonts w:ascii="Cambria Math" w:hAnsi="Cambria Math"/>
                      <w:lang w:val="en-GB"/>
                    </w:rPr>
                    <m:t>0,022*</m:t>
                  </m:r>
                  <m:r>
                    <m:rPr>
                      <m:sty m:val="p"/>
                    </m:rPr>
                    <w:rPr>
                      <w:rFonts w:ascii="Cambria Math" w:hAnsi="Cambria Math"/>
                      <w:lang w:val="en-GB"/>
                    </w:rPr>
                    <m:t>0,003214</m:t>
                  </m:r>
                  <m:r>
                    <w:rPr>
                      <w:rFonts w:ascii="Cambria Math" w:hAnsi="Cambria Math"/>
                      <w:lang w:val="en-GB"/>
                    </w:rPr>
                    <m:t>*</m:t>
                  </m:r>
                  <m:func>
                    <m:funcPr>
                      <m:ctrlPr>
                        <w:rPr>
                          <w:rFonts w:ascii="Cambria Math" w:hAnsi="Cambria Math"/>
                          <w:i/>
                          <w:lang w:val="en-GB"/>
                        </w:rPr>
                      </m:ctrlPr>
                    </m:funcPr>
                    <m:fName>
                      <m:r>
                        <m:rPr>
                          <m:sty m:val="p"/>
                        </m:rPr>
                        <w:rPr>
                          <w:rFonts w:ascii="Cambria Math" w:hAnsi="Cambria Math"/>
                          <w:lang w:val="en-GB"/>
                        </w:rPr>
                        <m:t>sin</m:t>
                      </m:r>
                    </m:fName>
                    <m:e>
                      <m:d>
                        <m:dPr>
                          <m:ctrlPr>
                            <w:rPr>
                              <w:rFonts w:ascii="Cambria Math" w:hAnsi="Cambria Math"/>
                              <w:i/>
                              <w:lang w:val="en-GB"/>
                            </w:rPr>
                          </m:ctrlPr>
                        </m:dPr>
                        <m:e>
                          <m:r>
                            <w:rPr>
                              <w:rFonts w:ascii="Cambria Math" w:hAnsi="Cambria Math"/>
                              <w:lang w:val="en-GB"/>
                            </w:rPr>
                            <m:t>-71,98</m:t>
                          </m:r>
                        </m:e>
                      </m:d>
                    </m:e>
                  </m:func>
                </m:e>
              </m:d>
              <m:r>
                <w:rPr>
                  <w:rFonts w:ascii="Cambria Math" w:hAnsi="Cambria Math"/>
                  <w:lang w:val="en-GB"/>
                </w:rPr>
                <m:t>-[0,027*-0,01936*sin</m:t>
              </m:r>
              <m:d>
                <m:dPr>
                  <m:ctrlPr>
                    <w:rPr>
                      <w:rFonts w:ascii="Cambria Math" w:hAnsi="Cambria Math" w:cs="Times New Roman"/>
                      <w:lang w:val="en-GB"/>
                    </w:rPr>
                  </m:ctrlPr>
                </m:dPr>
                <m:e>
                  <m:r>
                    <m:rPr>
                      <m:sty m:val="p"/>
                    </m:rPr>
                    <w:rPr>
                      <w:rFonts w:ascii="Cambria Math" w:hAnsi="Cambria Math" w:cs="Times New Roman"/>
                      <w:lang w:val="en-GB"/>
                    </w:rPr>
                    <m:t>-67,68</m:t>
                  </m:r>
                </m:e>
              </m:d>
              <m:r>
                <m:rPr>
                  <m:sty m:val="p"/>
                </m:rPr>
                <w:rPr>
                  <w:rFonts w:ascii="Cambria Math" w:hAnsi="Cambria Math" w:cs="Times New Roman"/>
                  <w:lang w:val="en-GB"/>
                </w:rPr>
                <m:t>]</m:t>
              </m:r>
            </m:num>
            <m:den>
              <m:r>
                <m:rPr>
                  <m:sty m:val="p"/>
                </m:rPr>
                <w:rPr>
                  <w:rFonts w:ascii="Cambria Math" w:hAnsi="Cambria Math"/>
                  <w:lang w:val="en-GB"/>
                </w:rPr>
                <m:t>(-0,01955</m:t>
              </m:r>
              <m:r>
                <w:rPr>
                  <w:rFonts w:ascii="Cambria Math" w:hAnsi="Cambria Math"/>
                  <w:lang w:val="en-GB"/>
                </w:rPr>
                <m:t>*-0,01936)-(</m:t>
              </m:r>
              <m:r>
                <m:rPr>
                  <m:sty m:val="p"/>
                </m:rPr>
                <w:rPr>
                  <w:rFonts w:ascii="Cambria Math" w:hAnsi="Cambria Math"/>
                  <w:lang w:val="en-GB"/>
                </w:rPr>
                <m:t xml:space="preserve"> 0,003214</m:t>
              </m:r>
              <m:r>
                <w:rPr>
                  <w:rFonts w:ascii="Cambria Math" w:hAnsi="Cambria Math"/>
                  <w:lang w:val="en-GB"/>
                </w:rPr>
                <m:t xml:space="preserve">*- </m:t>
              </m:r>
              <m:r>
                <m:rPr>
                  <m:sty m:val="p"/>
                </m:rPr>
                <w:rPr>
                  <w:rFonts w:ascii="Cambria Math" w:hAnsi="Cambria Math"/>
                  <w:lang w:val="en-GB"/>
                </w:rPr>
                <m:t xml:space="preserve"> 0,012285</m:t>
              </m:r>
              <m:r>
                <w:rPr>
                  <w:rFonts w:ascii="Cambria Math" w:hAnsi="Cambria Math"/>
                  <w:lang w:val="en-GB"/>
                </w:rPr>
                <m:t xml:space="preserve"> )</m:t>
              </m:r>
            </m:den>
          </m:f>
        </m:oMath>
      </m:oMathPara>
    </w:p>
    <w:p w14:paraId="20FFB2B0" w14:textId="77777777" w:rsidR="000146F3" w:rsidRPr="005F6FC5" w:rsidRDefault="00000000" w:rsidP="000146F3">
      <w:pPr>
        <w:spacing w:line="480" w:lineRule="auto"/>
        <w:ind w:firstLine="142"/>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ay</m:t>
              </m:r>
            </m:sub>
          </m:sSub>
          <m:r>
            <w:rPr>
              <w:rFonts w:ascii="Cambria Math" w:hAnsi="Cambria Math"/>
              <w:lang w:val="en-GB"/>
            </w:rPr>
            <m:t>= -1,317</m:t>
          </m:r>
        </m:oMath>
      </m:oMathPara>
    </w:p>
    <w:p w14:paraId="0C76D9BD" w14:textId="77777777" w:rsidR="000146F3" w:rsidRPr="002A3553" w:rsidRDefault="000146F3" w:rsidP="00254AF2">
      <w:pPr>
        <w:spacing w:line="480" w:lineRule="auto"/>
        <w:ind w:firstLine="720"/>
        <w:jc w:val="both"/>
        <w:rPr>
          <w:lang w:val="en-GB"/>
        </w:rPr>
      </w:pPr>
      <w:r>
        <w:rPr>
          <w:lang w:val="en-GB"/>
        </w:rPr>
        <w:t>Faktor koreksi bidang kanan (B) posisi X</w:t>
      </w:r>
    </w:p>
    <w:p w14:paraId="468BEC4B" w14:textId="77777777" w:rsidR="000146F3" w:rsidRPr="00293B64"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bx</m:t>
              </m:r>
            </m:sub>
          </m:sSub>
          <m:r>
            <w:rPr>
              <w:rFonts w:ascii="Cambria Math" w:hAnsi="Cambria Math"/>
              <w:lang w:val="en-GB"/>
            </w:rPr>
            <m:t>=</m:t>
          </m:r>
          <m:f>
            <m:fPr>
              <m:ctrlPr>
                <w:rPr>
                  <w:rFonts w:ascii="Cambria Math" w:hAnsi="Cambria Math"/>
                  <w:i/>
                  <w:lang w:val="en-GB"/>
                </w:rPr>
              </m:ctrlPr>
            </m:fPr>
            <m:num>
              <m:r>
                <w:rPr>
                  <w:rFonts w:ascii="Cambria Math" w:hAnsi="Cambria Math"/>
                  <w:lang w:val="en-GB"/>
                </w:rPr>
                <m:t>-A*</m:t>
              </m:r>
              <m:func>
                <m:funcPr>
                  <m:ctrlPr>
                    <w:rPr>
                      <w:rFonts w:ascii="Cambria Math" w:hAnsi="Cambria Math"/>
                      <w:i/>
                      <w:lang w:val="en-GB"/>
                    </w:rPr>
                  </m:ctrlPr>
                </m:funcPr>
                <m:fName>
                  <m:r>
                    <m:rPr>
                      <m:sty m:val="p"/>
                    </m:rPr>
                    <w:rPr>
                      <w:rFonts w:ascii="Cambria Math" w:hAnsi="Cambria Math"/>
                      <w:lang w:val="en-GB"/>
                    </w:rPr>
                    <m:t>cos</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ax</m:t>
                  </m:r>
                </m:sub>
              </m:sSub>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num>
            <m:den>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den>
          </m:f>
        </m:oMath>
      </m:oMathPara>
    </w:p>
    <w:p w14:paraId="00F4E1C6" w14:textId="77777777" w:rsidR="000146F3" w:rsidRPr="00F21975"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bx</m:t>
              </m:r>
            </m:sub>
          </m:sSub>
          <m:r>
            <w:rPr>
              <w:rFonts w:ascii="Cambria Math" w:hAnsi="Cambria Math"/>
              <w:lang w:val="en-GB"/>
            </w:rPr>
            <m:t>=</m:t>
          </m:r>
          <m:f>
            <m:fPr>
              <m:ctrlPr>
                <w:rPr>
                  <w:rFonts w:ascii="Cambria Math" w:hAnsi="Cambria Math"/>
                  <w:i/>
                  <w:lang w:val="en-GB"/>
                </w:rPr>
              </m:ctrlPr>
            </m:fPr>
            <m:num>
              <m:r>
                <w:rPr>
                  <w:rFonts w:ascii="Cambria Math" w:hAnsi="Cambria Math"/>
                  <w:lang w:val="en-GB"/>
                </w:rPr>
                <m:t>((-0,027)*</m:t>
              </m:r>
              <m:func>
                <m:funcPr>
                  <m:ctrlPr>
                    <w:rPr>
                      <w:rFonts w:ascii="Cambria Math" w:hAnsi="Cambria Math"/>
                      <w:i/>
                      <w:lang w:val="en-GB"/>
                    </w:rPr>
                  </m:ctrlPr>
                </m:funcPr>
                <m:fName>
                  <m:r>
                    <m:rPr>
                      <m:sty m:val="p"/>
                    </m:rPr>
                    <w:rPr>
                      <w:rFonts w:ascii="Cambria Math" w:hAnsi="Cambria Math"/>
                      <w:lang w:val="en-GB"/>
                    </w:rPr>
                    <m:t>cos</m:t>
                  </m:r>
                </m:fName>
                <m:e>
                  <m:d>
                    <m:dPr>
                      <m:ctrlPr>
                        <w:rPr>
                          <w:rFonts w:ascii="Cambria Math" w:hAnsi="Cambria Math" w:cs="Times New Roman"/>
                          <w:lang w:val="en-GB"/>
                        </w:rPr>
                      </m:ctrlPr>
                    </m:dPr>
                    <m:e>
                      <m:r>
                        <m:rPr>
                          <m:sty m:val="p"/>
                        </m:rPr>
                        <w:rPr>
                          <w:rFonts w:ascii="Cambria Math" w:hAnsi="Cambria Math" w:cs="Times New Roman"/>
                          <w:lang w:val="en-GB"/>
                        </w:rPr>
                        <m:t>-67,68</m:t>
                      </m:r>
                    </m:e>
                  </m:d>
                </m:e>
              </m:func>
              <m:r>
                <w:rPr>
                  <w:rFonts w:ascii="Cambria Math" w:hAnsi="Cambria Math"/>
                  <w:lang w:val="en-GB"/>
                </w:rPr>
                <m:t>)-((0,5278)*</m:t>
              </m:r>
              <m:r>
                <m:rPr>
                  <m:sty m:val="p"/>
                </m:rPr>
                <w:rPr>
                  <w:rFonts w:ascii="Cambria Math" w:hAnsi="Cambria Math"/>
                  <w:lang w:val="en-GB"/>
                </w:rPr>
                <m:t>(-0,01955))</m:t>
              </m:r>
            </m:num>
            <m:den>
              <m:r>
                <m:rPr>
                  <m:sty m:val="p"/>
                </m:rPr>
                <w:rPr>
                  <w:rFonts w:ascii="Cambria Math" w:hAnsi="Cambria Math"/>
                  <w:lang w:val="en-GB"/>
                </w:rPr>
                <m:t xml:space="preserve"> 0,003214</m:t>
              </m:r>
            </m:den>
          </m:f>
        </m:oMath>
      </m:oMathPara>
    </w:p>
    <w:p w14:paraId="4D862B51" w14:textId="77777777" w:rsidR="000146F3" w:rsidRPr="00F21975"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bx</m:t>
              </m:r>
            </m:sub>
          </m:sSub>
          <m:r>
            <w:rPr>
              <w:rFonts w:ascii="Cambria Math" w:hAnsi="Cambria Math"/>
              <w:lang w:val="en-GB"/>
            </w:rPr>
            <m:t>= 0,017</m:t>
          </m:r>
        </m:oMath>
      </m:oMathPara>
    </w:p>
    <w:p w14:paraId="2F3899B8" w14:textId="77777777" w:rsidR="000146F3" w:rsidRPr="00F21975" w:rsidRDefault="000146F3" w:rsidP="000146F3">
      <w:pPr>
        <w:spacing w:line="480" w:lineRule="auto"/>
        <w:ind w:firstLine="142"/>
        <w:jc w:val="both"/>
        <w:rPr>
          <w:lang w:val="en-GB"/>
        </w:rPr>
      </w:pPr>
      <w:r>
        <w:rPr>
          <w:lang w:val="en-GB"/>
        </w:rPr>
        <w:t>Faktor koreksi bidang kanan (B) posisi Y</w:t>
      </w:r>
    </w:p>
    <w:p w14:paraId="296DFE3D" w14:textId="77777777" w:rsidR="000146F3" w:rsidRPr="00F21975"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by</m:t>
              </m:r>
            </m:sub>
          </m:sSub>
          <m:r>
            <w:rPr>
              <w:rFonts w:ascii="Cambria Math" w:hAnsi="Cambria Math"/>
              <w:lang w:val="en-GB"/>
            </w:rPr>
            <m:t>=</m:t>
          </m:r>
          <m:f>
            <m:fPr>
              <m:ctrlPr>
                <w:rPr>
                  <w:rFonts w:ascii="Cambria Math" w:hAnsi="Cambria Math"/>
                  <w:i/>
                  <w:lang w:val="en-GB"/>
                </w:rPr>
              </m:ctrlPr>
            </m:fPr>
            <m:num>
              <m:r>
                <w:rPr>
                  <w:rFonts w:ascii="Cambria Math" w:hAnsi="Cambria Math"/>
                  <w:lang w:val="en-GB"/>
                </w:rPr>
                <m:t>-A*</m:t>
              </m:r>
              <m:func>
                <m:funcPr>
                  <m:ctrlPr>
                    <w:rPr>
                      <w:rFonts w:ascii="Cambria Math" w:hAnsi="Cambria Math"/>
                      <w:i/>
                      <w:lang w:val="en-GB"/>
                    </w:rPr>
                  </m:ctrlPr>
                </m:funcPr>
                <m:fName>
                  <m:r>
                    <m:rPr>
                      <m:sty m:val="p"/>
                    </m:rPr>
                    <w:rPr>
                      <w:rFonts w:ascii="Cambria Math" w:hAnsi="Cambria Math"/>
                      <w:lang w:val="en-GB"/>
                    </w:rPr>
                    <m:t>sin</m:t>
                  </m:r>
                </m:fName>
                <m:e>
                  <m:sSub>
                    <m:sSubPr>
                      <m:ctrlPr>
                        <w:rPr>
                          <w:rFonts w:ascii="Cambria Math" w:hAnsi="Cambria Math"/>
                          <w:i/>
                          <w:lang w:val="en-GB"/>
                        </w:rPr>
                      </m:ctrlPr>
                    </m:sSubPr>
                    <m:e>
                      <m:r>
                        <w:rPr>
                          <w:rFonts w:ascii="Cambria Math" w:hAnsi="Cambria Math"/>
                          <w:lang w:val="en-GB"/>
                        </w:rPr>
                        <m:t>ϕ</m:t>
                      </m:r>
                    </m:e>
                    <m:sub>
                      <m:r>
                        <w:rPr>
                          <w:rFonts w:ascii="Cambria Math" w:hAnsi="Cambria Math"/>
                          <w:lang w:val="en-GB"/>
                        </w:rPr>
                        <m:t>a</m:t>
                      </m:r>
                    </m:sub>
                  </m:sSub>
                </m:e>
              </m:func>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ay</m:t>
                  </m:r>
                </m:sub>
              </m:sSub>
              <m:r>
                <w:rPr>
                  <w:rFonts w:ascii="Cambria Math" w:hAnsi="Cambria Math"/>
                  <w:lang w:val="en-GB"/>
                </w:rPr>
                <m:t>*</m:t>
              </m:r>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1</m:t>
                  </m:r>
                </m:sup>
              </m:sSubSup>
            </m:num>
            <m:den>
              <m:sSubSup>
                <m:sSubSupPr>
                  <m:ctrlPr>
                    <w:rPr>
                      <w:rFonts w:ascii="Cambria Math" w:hAnsi="Cambria Math"/>
                      <w:i/>
                      <w:lang w:val="en-GB"/>
                    </w:rPr>
                  </m:ctrlPr>
                </m:sSubSupPr>
                <m:e>
                  <m:r>
                    <w:rPr>
                      <w:rFonts w:ascii="Cambria Math" w:hAnsi="Cambria Math"/>
                      <w:lang w:val="en-GB"/>
                    </w:rPr>
                    <m:t>A</m:t>
                  </m:r>
                </m:e>
                <m:sub>
                  <m:r>
                    <w:rPr>
                      <w:rFonts w:ascii="Cambria Math" w:hAnsi="Cambria Math"/>
                      <w:lang w:val="en-GB"/>
                    </w:rPr>
                    <m:t>t</m:t>
                  </m:r>
                </m:sub>
                <m:sup>
                  <m:r>
                    <w:rPr>
                      <w:rFonts w:ascii="Cambria Math" w:hAnsi="Cambria Math"/>
                      <w:lang w:val="en-GB"/>
                    </w:rPr>
                    <m:t>2</m:t>
                  </m:r>
                </m:sup>
              </m:sSubSup>
            </m:den>
          </m:f>
        </m:oMath>
      </m:oMathPara>
    </w:p>
    <w:p w14:paraId="7BBF2E31" w14:textId="77777777" w:rsidR="000146F3" w:rsidRPr="00DF62EB"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by</m:t>
              </m:r>
            </m:sub>
          </m:sSub>
          <m:r>
            <w:rPr>
              <w:rFonts w:ascii="Cambria Math" w:hAnsi="Cambria Math"/>
              <w:lang w:val="en-GB"/>
            </w:rPr>
            <m:t>=</m:t>
          </m:r>
          <m:f>
            <m:fPr>
              <m:ctrlPr>
                <w:rPr>
                  <w:rFonts w:ascii="Cambria Math" w:hAnsi="Cambria Math"/>
                  <w:i/>
                  <w:lang w:val="en-GB"/>
                </w:rPr>
              </m:ctrlPr>
            </m:fPr>
            <m:num>
              <m:r>
                <w:rPr>
                  <w:rFonts w:ascii="Cambria Math" w:hAnsi="Cambria Math"/>
                  <w:lang w:val="en-GB"/>
                </w:rPr>
                <m:t>((-0,027)*</m:t>
              </m:r>
              <m:func>
                <m:funcPr>
                  <m:ctrlPr>
                    <w:rPr>
                      <w:rFonts w:ascii="Cambria Math" w:hAnsi="Cambria Math"/>
                      <w:i/>
                      <w:lang w:val="en-GB"/>
                    </w:rPr>
                  </m:ctrlPr>
                </m:funcPr>
                <m:fName>
                  <m:r>
                    <m:rPr>
                      <m:sty m:val="p"/>
                    </m:rPr>
                    <w:rPr>
                      <w:rFonts w:ascii="Cambria Math" w:hAnsi="Cambria Math"/>
                      <w:lang w:val="en-GB"/>
                    </w:rPr>
                    <m:t>cos</m:t>
                  </m:r>
                </m:fName>
                <m:e>
                  <m:d>
                    <m:dPr>
                      <m:ctrlPr>
                        <w:rPr>
                          <w:rFonts w:ascii="Cambria Math" w:hAnsi="Cambria Math" w:cs="Times New Roman"/>
                          <w:lang w:val="en-GB"/>
                        </w:rPr>
                      </m:ctrlPr>
                    </m:dPr>
                    <m:e>
                      <m:r>
                        <m:rPr>
                          <m:sty m:val="p"/>
                        </m:rPr>
                        <w:rPr>
                          <w:rFonts w:ascii="Cambria Math" w:hAnsi="Cambria Math" w:cs="Times New Roman"/>
                          <w:lang w:val="en-GB"/>
                        </w:rPr>
                        <m:t>-67,68</m:t>
                      </m:r>
                    </m:e>
                  </m:d>
                </m:e>
              </m:func>
              <m:r>
                <w:rPr>
                  <w:rFonts w:ascii="Cambria Math" w:hAnsi="Cambria Math"/>
                  <w:lang w:val="en-GB"/>
                </w:rPr>
                <m:t>)-((-1,317)*</m:t>
              </m:r>
              <m:r>
                <m:rPr>
                  <m:sty m:val="p"/>
                </m:rPr>
                <w:rPr>
                  <w:rFonts w:ascii="Cambria Math" w:hAnsi="Cambria Math"/>
                  <w:lang w:val="en-GB"/>
                </w:rPr>
                <m:t>(-0,01955))</m:t>
              </m:r>
            </m:num>
            <m:den>
              <m:r>
                <m:rPr>
                  <m:sty m:val="p"/>
                </m:rPr>
                <w:rPr>
                  <w:rFonts w:ascii="Cambria Math" w:hAnsi="Cambria Math"/>
                  <w:lang w:val="en-GB"/>
                </w:rPr>
                <m:t xml:space="preserve"> 0,003214</m:t>
              </m:r>
            </m:den>
          </m:f>
        </m:oMath>
      </m:oMathPara>
    </w:p>
    <w:p w14:paraId="705C0B4E" w14:textId="77777777" w:rsidR="000146F3" w:rsidRPr="00DF62EB"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by</m:t>
              </m:r>
            </m:sub>
          </m:sSub>
          <m:r>
            <w:rPr>
              <w:rFonts w:ascii="Cambria Math" w:hAnsi="Cambria Math"/>
              <w:lang w:val="en-GB"/>
            </w:rPr>
            <m:t>= -0,244</m:t>
          </m:r>
        </m:oMath>
      </m:oMathPara>
    </w:p>
    <w:p w14:paraId="7A4D448A" w14:textId="31F5CD1B" w:rsidR="000146F3" w:rsidRDefault="000146F3" w:rsidP="00254AF2">
      <w:pPr>
        <w:spacing w:line="480" w:lineRule="auto"/>
        <w:ind w:firstLine="709"/>
        <w:jc w:val="both"/>
        <w:rPr>
          <w:lang w:val="en-GB"/>
        </w:rPr>
      </w:pPr>
      <w:r>
        <w:rPr>
          <w:lang w:val="en-GB"/>
        </w:rPr>
        <w:t>Setelah didapatkan nilai faktor koreksi untuk setiap bidang , maka massa penyeimbang pada tiap bidang dan posisi dapat ditentukan dengan mengalikan faktor koreksi dengan berat massa coba :</w:t>
      </w:r>
    </w:p>
    <w:p w14:paraId="014B4C16" w14:textId="77777777" w:rsidR="000146F3" w:rsidRDefault="000146F3" w:rsidP="000146F3">
      <w:pPr>
        <w:spacing w:line="480" w:lineRule="auto"/>
        <w:ind w:firstLine="709"/>
        <w:jc w:val="both"/>
        <w:rPr>
          <w:lang w:val="en-GB"/>
        </w:rPr>
      </w:pPr>
      <w:r>
        <w:rPr>
          <w:lang w:val="en-GB"/>
        </w:rPr>
        <w:t>Massa penyeimbang bidang kiri (A) posisi X</w:t>
      </w:r>
    </w:p>
    <w:p w14:paraId="40B29579" w14:textId="77777777" w:rsidR="000146F3" w:rsidRPr="00782E9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ax</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ax</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m:oMathPara>
    </w:p>
    <w:p w14:paraId="1E1D269D" w14:textId="77777777" w:rsidR="000146F3" w:rsidRPr="00782E9D"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ax</m:t>
              </m:r>
            </m:sub>
          </m:sSub>
          <m:r>
            <w:rPr>
              <w:rFonts w:ascii="Cambria Math" w:hAnsi="Cambria Math"/>
              <w:lang w:val="en-GB"/>
            </w:rPr>
            <m:t>=0,5278×10 gr</m:t>
          </m:r>
        </m:oMath>
      </m:oMathPara>
    </w:p>
    <w:p w14:paraId="5F5F2A4D" w14:textId="77777777" w:rsidR="000146F3" w:rsidRPr="00782E9D" w:rsidRDefault="00000000" w:rsidP="000146F3">
      <w:pPr>
        <w:spacing w:line="480" w:lineRule="auto"/>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ax</m:t>
              </m:r>
            </m:sub>
          </m:sSub>
          <m:r>
            <w:rPr>
              <w:rFonts w:ascii="Cambria Math" w:hAnsi="Cambria Math"/>
              <w:lang w:val="en-GB"/>
            </w:rPr>
            <m:t>=</m:t>
          </m:r>
          <w:bookmarkStart w:id="327" w:name="_Hlk107270407"/>
          <m:r>
            <w:rPr>
              <w:rFonts w:ascii="Cambria Math" w:hAnsi="Cambria Math"/>
              <w:lang w:val="en-GB"/>
            </w:rPr>
            <m:t>5,278 gr</m:t>
          </m:r>
        </m:oMath>
      </m:oMathPara>
      <w:bookmarkEnd w:id="327"/>
    </w:p>
    <w:p w14:paraId="60E6C0EF" w14:textId="77777777" w:rsidR="000146F3" w:rsidRPr="00782E9D" w:rsidRDefault="000146F3" w:rsidP="000146F3">
      <w:pPr>
        <w:spacing w:line="480" w:lineRule="auto"/>
        <w:ind w:firstLine="709"/>
        <w:jc w:val="both"/>
        <w:rPr>
          <w:lang w:val="en-GB"/>
        </w:rPr>
      </w:pPr>
      <w:r>
        <w:rPr>
          <w:lang w:val="en-GB"/>
        </w:rPr>
        <w:t>Massa penyeimbang bidang kiri (A) posisi Y</w:t>
      </w:r>
    </w:p>
    <w:p w14:paraId="0F847F6C" w14:textId="77777777" w:rsidR="000146F3" w:rsidRPr="00782E9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ay</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ay</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m:oMathPara>
    </w:p>
    <w:p w14:paraId="6919099B" w14:textId="77777777" w:rsidR="000146F3" w:rsidRPr="003E4D1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ay</m:t>
              </m:r>
            </m:sub>
          </m:sSub>
          <m:r>
            <w:rPr>
              <w:rFonts w:ascii="Cambria Math" w:hAnsi="Cambria Math"/>
              <w:lang w:val="en-GB"/>
            </w:rPr>
            <m:t>=-1,317×10 gr</m:t>
          </m:r>
        </m:oMath>
      </m:oMathPara>
    </w:p>
    <w:p w14:paraId="00926211" w14:textId="77777777" w:rsidR="000146F3" w:rsidRPr="00782E9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ay</m:t>
              </m:r>
            </m:sub>
          </m:sSub>
          <m:r>
            <w:rPr>
              <w:rFonts w:ascii="Cambria Math" w:hAnsi="Cambria Math"/>
              <w:lang w:val="en-GB"/>
            </w:rPr>
            <m:t>= -13,17 gr</m:t>
          </m:r>
        </m:oMath>
      </m:oMathPara>
    </w:p>
    <w:p w14:paraId="0AC8E917" w14:textId="77777777" w:rsidR="000146F3" w:rsidRPr="00782E9D" w:rsidRDefault="000146F3" w:rsidP="000146F3">
      <w:pPr>
        <w:spacing w:line="480" w:lineRule="auto"/>
        <w:ind w:firstLine="709"/>
        <w:jc w:val="both"/>
        <w:rPr>
          <w:lang w:val="en-GB"/>
        </w:rPr>
      </w:pPr>
      <w:r>
        <w:rPr>
          <w:lang w:val="en-GB"/>
        </w:rPr>
        <w:t>Massa penyeimbang bidang kanan (B) posisi X</w:t>
      </w:r>
    </w:p>
    <w:p w14:paraId="58A2D2B3" w14:textId="77777777" w:rsidR="000146F3" w:rsidRPr="00782E9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bx</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bx</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m:oMathPara>
    </w:p>
    <w:p w14:paraId="7979FCF8" w14:textId="77777777" w:rsidR="000146F3" w:rsidRPr="003E4D1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bx</m:t>
              </m:r>
            </m:sub>
          </m:sSub>
          <m:r>
            <w:rPr>
              <w:rFonts w:ascii="Cambria Math" w:hAnsi="Cambria Math"/>
              <w:lang w:val="en-GB"/>
            </w:rPr>
            <m:t>=0,017×10 gr</m:t>
          </m:r>
        </m:oMath>
      </m:oMathPara>
    </w:p>
    <w:p w14:paraId="57EAB9D1" w14:textId="77777777" w:rsidR="000146F3" w:rsidRPr="00782E9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bx</m:t>
              </m:r>
            </m:sub>
          </m:sSub>
          <m:r>
            <w:rPr>
              <w:rFonts w:ascii="Cambria Math" w:hAnsi="Cambria Math"/>
              <w:lang w:val="en-GB"/>
            </w:rPr>
            <m:t>=0,17 gr</m:t>
          </m:r>
        </m:oMath>
      </m:oMathPara>
    </w:p>
    <w:p w14:paraId="62E76D5A" w14:textId="77777777" w:rsidR="000146F3" w:rsidRPr="001C2164" w:rsidRDefault="000146F3" w:rsidP="000146F3">
      <w:pPr>
        <w:spacing w:line="480" w:lineRule="auto"/>
        <w:ind w:firstLine="709"/>
        <w:jc w:val="both"/>
        <w:rPr>
          <w:b/>
          <w:bCs/>
          <w:lang w:val="en-GB"/>
        </w:rPr>
      </w:pPr>
      <w:r>
        <w:rPr>
          <w:lang w:val="en-GB"/>
        </w:rPr>
        <w:t>Massa penyeimbang bidang kanan (B) posisi Y</w:t>
      </w:r>
    </w:p>
    <w:p w14:paraId="635AFB25" w14:textId="77777777" w:rsidR="000146F3" w:rsidRPr="00782E9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by</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C</m:t>
              </m:r>
            </m:e>
            <m:sub>
              <m:r>
                <w:rPr>
                  <w:rFonts w:ascii="Cambria Math" w:hAnsi="Cambria Math"/>
                  <w:lang w:val="en-GB"/>
                </w:rPr>
                <m:t>by</m:t>
              </m:r>
            </m:sub>
          </m:sSub>
          <m:r>
            <w:rPr>
              <w:rFonts w:ascii="Cambria Math" w:hAnsi="Cambria Math"/>
              <w:lang w:val="en-GB"/>
            </w:rPr>
            <m:t>×</m:t>
          </m:r>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trial</m:t>
              </m:r>
            </m:sub>
          </m:sSub>
        </m:oMath>
      </m:oMathPara>
    </w:p>
    <w:p w14:paraId="3461B866" w14:textId="77777777" w:rsidR="000146F3" w:rsidRPr="003E4D1D"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by</m:t>
              </m:r>
            </m:sub>
          </m:sSub>
          <m:r>
            <w:rPr>
              <w:rFonts w:ascii="Cambria Math" w:hAnsi="Cambria Math"/>
              <w:lang w:val="en-GB"/>
            </w:rPr>
            <m:t>=-0,244×10 gr</m:t>
          </m:r>
        </m:oMath>
      </m:oMathPara>
    </w:p>
    <w:p w14:paraId="23EBE17F" w14:textId="77777777" w:rsidR="000146F3" w:rsidRPr="009970E7" w:rsidRDefault="00000000" w:rsidP="000146F3">
      <w:pPr>
        <w:spacing w:line="480" w:lineRule="auto"/>
        <w:ind w:firstLine="709"/>
        <w:jc w:val="both"/>
        <w:rPr>
          <w:lang w:val="en-GB"/>
        </w:rPr>
      </w:pPr>
      <m:oMathPara>
        <m:oMathParaPr>
          <m:jc m:val="left"/>
        </m:oMathPara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by</m:t>
              </m:r>
            </m:sub>
          </m:sSub>
          <m:r>
            <w:rPr>
              <w:rFonts w:ascii="Cambria Math" w:hAnsi="Cambria Math"/>
              <w:lang w:val="en-GB"/>
            </w:rPr>
            <m:t>= -2,44 gr</m:t>
          </m:r>
        </m:oMath>
      </m:oMathPara>
    </w:p>
    <w:p w14:paraId="2B3680B5" w14:textId="77777777" w:rsidR="000146F3" w:rsidRDefault="000146F3" w:rsidP="000146F3">
      <w:pPr>
        <w:spacing w:line="480" w:lineRule="auto"/>
        <w:jc w:val="both"/>
        <w:rPr>
          <w:lang w:val="en-GB"/>
        </w:rPr>
      </w:pPr>
      <w:r>
        <w:rPr>
          <w:lang w:val="en-GB"/>
        </w:rPr>
        <w:tab/>
        <w:t>Dengan perhitungan ini didapatkan nilai dan posisi massa penyeimbang, yaitu :</w:t>
      </w:r>
    </w:p>
    <w:p w14:paraId="64F462BD" w14:textId="77777777" w:rsidR="000146F3" w:rsidRPr="00284E22" w:rsidRDefault="00000000" w:rsidP="000146F3">
      <w:pPr>
        <w:spacing w:line="480" w:lineRule="auto"/>
        <w:ind w:firstLine="709"/>
        <w:jc w:val="both"/>
        <w:rPr>
          <w:vertAlign w:val="superscript"/>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ax</m:t>
            </m:r>
          </m:sub>
        </m:sSub>
        <m:r>
          <w:rPr>
            <w:rFonts w:ascii="Cambria Math" w:hAnsi="Cambria Math"/>
            <w:lang w:val="en-GB"/>
          </w:rPr>
          <m:t>=5,278 gr</m:t>
        </m:r>
      </m:oMath>
      <w:r w:rsidR="000146F3">
        <w:rPr>
          <w:lang w:val="en-GB"/>
        </w:rPr>
        <w:t xml:space="preserve"> , bidang kiri posisi penempatan 0</w:t>
      </w:r>
      <w:r w:rsidR="000146F3">
        <w:rPr>
          <w:vertAlign w:val="superscript"/>
          <w:lang w:val="en-GB"/>
        </w:rPr>
        <w:t>0</w:t>
      </w:r>
    </w:p>
    <w:p w14:paraId="0E7CD557" w14:textId="77777777" w:rsidR="000146F3" w:rsidRPr="00782E9D" w:rsidRDefault="00000000" w:rsidP="000146F3">
      <w:pPr>
        <w:spacing w:line="480" w:lineRule="auto"/>
        <w:ind w:firstLine="709"/>
        <w:rPr>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ay</m:t>
            </m:r>
          </m:sub>
        </m:sSub>
        <m:r>
          <w:rPr>
            <w:rFonts w:ascii="Cambria Math" w:hAnsi="Cambria Math"/>
            <w:lang w:val="en-GB"/>
          </w:rPr>
          <m:t>= -13,17 gr</m:t>
        </m:r>
      </m:oMath>
      <w:r w:rsidR="000146F3">
        <w:rPr>
          <w:lang w:val="en-GB"/>
        </w:rPr>
        <w:t xml:space="preserve"> , bidang kiri posisi penempatan 270</w:t>
      </w:r>
      <w:r w:rsidR="000146F3">
        <w:rPr>
          <w:vertAlign w:val="superscript"/>
          <w:lang w:val="en-GB"/>
        </w:rPr>
        <w:t>0</w:t>
      </w:r>
    </w:p>
    <w:p w14:paraId="66111490" w14:textId="77777777" w:rsidR="000146F3" w:rsidRPr="003E4D1D" w:rsidRDefault="00000000" w:rsidP="000146F3">
      <w:pPr>
        <w:spacing w:line="480" w:lineRule="auto"/>
        <w:ind w:firstLine="709"/>
        <w:jc w:val="both"/>
        <w:rPr>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bx</m:t>
            </m:r>
          </m:sub>
        </m:sSub>
        <m:r>
          <w:rPr>
            <w:rFonts w:ascii="Cambria Math" w:hAnsi="Cambria Math"/>
            <w:lang w:val="en-GB"/>
          </w:rPr>
          <m:t>=0,17 gr</m:t>
        </m:r>
      </m:oMath>
      <w:r w:rsidR="000146F3">
        <w:rPr>
          <w:lang w:val="en-GB"/>
        </w:rPr>
        <w:t xml:space="preserve"> , bidang kanan posisi penempatan 0</w:t>
      </w:r>
      <w:r w:rsidR="000146F3">
        <w:rPr>
          <w:vertAlign w:val="superscript"/>
          <w:lang w:val="en-GB"/>
        </w:rPr>
        <w:t>0</w:t>
      </w:r>
    </w:p>
    <w:p w14:paraId="384ECDBA" w14:textId="77777777" w:rsidR="000146F3" w:rsidRPr="0083600B" w:rsidRDefault="00000000" w:rsidP="000146F3">
      <w:pPr>
        <w:spacing w:line="480" w:lineRule="auto"/>
        <w:ind w:firstLine="709"/>
        <w:jc w:val="both"/>
        <w:rPr>
          <w:lang w:val="en-GB"/>
        </w:rPr>
      </w:pPr>
      <m:oMath>
        <m:sSub>
          <m:sSubPr>
            <m:ctrlPr>
              <w:rPr>
                <w:rFonts w:ascii="Cambria Math" w:hAnsi="Cambria Math"/>
                <w:i/>
                <w:lang w:val="en-GB"/>
              </w:rPr>
            </m:ctrlPr>
          </m:sSubPr>
          <m:e>
            <m:r>
              <w:rPr>
                <w:rFonts w:ascii="Cambria Math" w:hAnsi="Cambria Math"/>
                <w:lang w:val="en-GB"/>
              </w:rPr>
              <m:t>M</m:t>
            </m:r>
          </m:e>
          <m:sub>
            <m:r>
              <w:rPr>
                <w:rFonts w:ascii="Cambria Math" w:hAnsi="Cambria Math"/>
                <w:lang w:val="en-GB"/>
              </w:rPr>
              <m:t>by</m:t>
            </m:r>
          </m:sub>
        </m:sSub>
        <m:r>
          <w:rPr>
            <w:rFonts w:ascii="Cambria Math" w:hAnsi="Cambria Math"/>
            <w:lang w:val="en-GB"/>
          </w:rPr>
          <m:t>= -2,44 gr</m:t>
        </m:r>
      </m:oMath>
      <w:r w:rsidR="000146F3">
        <w:rPr>
          <w:lang w:val="en-GB"/>
        </w:rPr>
        <w:t>, bidang kanan posisi penempatan 270</w:t>
      </w:r>
      <w:r w:rsidR="000146F3">
        <w:rPr>
          <w:vertAlign w:val="superscript"/>
          <w:lang w:val="en-GB"/>
        </w:rPr>
        <w:t>0</w:t>
      </w:r>
    </w:p>
    <w:p w14:paraId="42372440" w14:textId="77777777" w:rsidR="000146F3" w:rsidRDefault="000146F3" w:rsidP="000146F3">
      <w:pPr>
        <w:pStyle w:val="31"/>
      </w:pPr>
      <w:bookmarkStart w:id="328" w:name="_Toc106834053"/>
      <w:bookmarkStart w:id="329" w:name="_Toc107363760"/>
      <w:r>
        <w:t>Analisa Hasil Penyeimbangan</w:t>
      </w:r>
      <w:bookmarkEnd w:id="328"/>
      <w:bookmarkEnd w:id="329"/>
    </w:p>
    <w:p w14:paraId="58767042" w14:textId="77777777" w:rsidR="000146F3" w:rsidRDefault="000146F3" w:rsidP="000146F3">
      <w:pPr>
        <w:spacing w:line="480" w:lineRule="auto"/>
        <w:ind w:left="360" w:firstLine="360"/>
        <w:jc w:val="both"/>
        <w:rPr>
          <w:lang w:val="en-US"/>
        </w:rPr>
      </w:pPr>
      <w:r>
        <w:rPr>
          <w:lang w:val="en-US"/>
        </w:rPr>
        <w:t xml:space="preserve">Setelah didapatkan nilai-nilai massa penyeimbang, massa penyeimbang dipasang sesuai posisi yang telah ditentukan dengan posisi jari-jari pemasangan sesuai pada posisi massa coba yang digunakan . Pemasangan massa penyeimbang dapat dilihat pada gambar </w:t>
      </w:r>
    </w:p>
    <w:p w14:paraId="52BD78FB" w14:textId="77777777" w:rsidR="000146F3" w:rsidRDefault="000146F3" w:rsidP="000146F3">
      <w:pPr>
        <w:spacing w:line="480" w:lineRule="auto"/>
        <w:ind w:left="360"/>
        <w:jc w:val="both"/>
        <w:rPr>
          <w:lang w:val="en-US"/>
        </w:rPr>
      </w:pPr>
      <w:r w:rsidRPr="00196E3E">
        <w:rPr>
          <w:noProof/>
          <w:lang w:val="en-US"/>
        </w:rPr>
        <w:drawing>
          <wp:inline distT="0" distB="0" distL="0" distR="0" wp14:anchorId="7C63453A" wp14:editId="0763C2CD">
            <wp:extent cx="5185892" cy="2604052"/>
            <wp:effectExtent l="0" t="0" r="0" b="635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6"/>
                    <a:stretch>
                      <a:fillRect/>
                    </a:stretch>
                  </pic:blipFill>
                  <pic:spPr>
                    <a:xfrm>
                      <a:off x="0" y="0"/>
                      <a:ext cx="5193868" cy="2608057"/>
                    </a:xfrm>
                    <a:prstGeom prst="rect">
                      <a:avLst/>
                    </a:prstGeom>
                  </pic:spPr>
                </pic:pic>
              </a:graphicData>
            </a:graphic>
          </wp:inline>
        </w:drawing>
      </w:r>
    </w:p>
    <w:p w14:paraId="49D70954" w14:textId="107C1D65" w:rsidR="000146F3" w:rsidRPr="00951049" w:rsidRDefault="000146F3" w:rsidP="000146F3">
      <w:pPr>
        <w:pStyle w:val="Caption"/>
        <w:jc w:val="center"/>
        <w:rPr>
          <w:b w:val="0"/>
          <w:bCs/>
          <w:lang w:val="en-US"/>
        </w:rPr>
      </w:pPr>
      <w:bookmarkStart w:id="330" w:name="_Toc106835926"/>
      <w:bookmarkStart w:id="331" w:name="_Toc106837334"/>
      <w:r w:rsidRPr="00951049">
        <w:rPr>
          <w:b w:val="0"/>
          <w:bCs/>
        </w:rPr>
        <w:t xml:space="preserve">Gambar 4. </w:t>
      </w:r>
      <w:r w:rsidRPr="00951049">
        <w:rPr>
          <w:b w:val="0"/>
          <w:bCs/>
        </w:rPr>
        <w:fldChar w:fldCharType="begin"/>
      </w:r>
      <w:r w:rsidRPr="00951049">
        <w:rPr>
          <w:b w:val="0"/>
          <w:bCs/>
        </w:rPr>
        <w:instrText xml:space="preserve"> SEQ Gambar_4. \* ARABIC </w:instrText>
      </w:r>
      <w:r w:rsidRPr="00951049">
        <w:rPr>
          <w:b w:val="0"/>
          <w:bCs/>
        </w:rPr>
        <w:fldChar w:fldCharType="separate"/>
      </w:r>
      <w:r w:rsidR="00CE5B8D">
        <w:rPr>
          <w:b w:val="0"/>
          <w:bCs/>
          <w:noProof/>
        </w:rPr>
        <w:t>6</w:t>
      </w:r>
      <w:r w:rsidRPr="00951049">
        <w:rPr>
          <w:b w:val="0"/>
          <w:bCs/>
        </w:rPr>
        <w:fldChar w:fldCharType="end"/>
      </w:r>
      <w:r w:rsidRPr="00951049">
        <w:rPr>
          <w:b w:val="0"/>
          <w:bCs/>
          <w:lang w:val="en-US"/>
        </w:rPr>
        <w:t xml:space="preserve"> Posisi Massa Penyeimbang</w:t>
      </w:r>
      <w:bookmarkEnd w:id="330"/>
      <w:bookmarkEnd w:id="331"/>
    </w:p>
    <w:p w14:paraId="598DB4AE" w14:textId="77777777" w:rsidR="000146F3" w:rsidRDefault="000146F3" w:rsidP="000146F3">
      <w:pPr>
        <w:spacing w:line="480" w:lineRule="auto"/>
        <w:ind w:left="360" w:firstLine="360"/>
        <w:jc w:val="both"/>
        <w:rPr>
          <w:lang w:val="en-US"/>
        </w:rPr>
      </w:pPr>
      <w:r>
        <w:rPr>
          <w:lang w:val="en-US"/>
        </w:rPr>
        <w:t>Setelah dipasang massa penyeimbang, nilai getaran di ukur kembali pada beberapa kecepatan putaran. Hasil pengukuran setelah dilakukan penyeimbangan dapat dilihat pada grafik 4.4.</w:t>
      </w:r>
    </w:p>
    <w:p w14:paraId="2C5956E5" w14:textId="77777777" w:rsidR="000146F3" w:rsidRDefault="000146F3" w:rsidP="000146F3">
      <w:pPr>
        <w:spacing w:line="480" w:lineRule="auto"/>
        <w:jc w:val="both"/>
        <w:rPr>
          <w:lang w:val="en-US"/>
        </w:rPr>
      </w:pPr>
      <w:r>
        <w:rPr>
          <w:noProof/>
        </w:rPr>
        <w:drawing>
          <wp:inline distT="0" distB="0" distL="0" distR="0" wp14:anchorId="1934F696" wp14:editId="1FE4903E">
            <wp:extent cx="4988655" cy="3528066"/>
            <wp:effectExtent l="0" t="0" r="2540" b="15240"/>
            <wp:docPr id="4" name="Chart 4">
              <a:extLst xmlns:a="http://schemas.openxmlformats.org/drawingml/2006/main">
                <a:ext uri="{FF2B5EF4-FFF2-40B4-BE49-F238E27FC236}">
                  <a16:creationId xmlns:a16="http://schemas.microsoft.com/office/drawing/2014/main" id="{94109F92-66D9-4837-9864-46DC6E975E9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7A67674E" w14:textId="5B61A372" w:rsidR="000146F3" w:rsidRPr="003E180D" w:rsidRDefault="000146F3" w:rsidP="00254AF2">
      <w:pPr>
        <w:pStyle w:val="Caption"/>
        <w:jc w:val="center"/>
        <w:rPr>
          <w:lang w:val="en-US"/>
        </w:rPr>
      </w:pPr>
      <w:bookmarkStart w:id="332" w:name="_Toc106835927"/>
      <w:bookmarkStart w:id="333" w:name="_Toc106837335"/>
      <w:r w:rsidRPr="00254AF2">
        <w:rPr>
          <w:b w:val="0"/>
          <w:bCs/>
        </w:rPr>
        <w:t xml:space="preserve">Gambar 4. </w:t>
      </w:r>
      <w:r w:rsidRPr="00254AF2">
        <w:rPr>
          <w:b w:val="0"/>
          <w:bCs/>
        </w:rPr>
        <w:fldChar w:fldCharType="begin"/>
      </w:r>
      <w:r w:rsidRPr="00254AF2">
        <w:rPr>
          <w:b w:val="0"/>
          <w:bCs/>
        </w:rPr>
        <w:instrText xml:space="preserve"> SEQ Gambar_4. \* ARABIC </w:instrText>
      </w:r>
      <w:r w:rsidRPr="00254AF2">
        <w:rPr>
          <w:b w:val="0"/>
          <w:bCs/>
        </w:rPr>
        <w:fldChar w:fldCharType="separate"/>
      </w:r>
      <w:r w:rsidR="00CE5B8D">
        <w:rPr>
          <w:b w:val="0"/>
          <w:bCs/>
          <w:noProof/>
        </w:rPr>
        <w:t>7</w:t>
      </w:r>
      <w:r w:rsidRPr="00254AF2">
        <w:rPr>
          <w:b w:val="0"/>
          <w:bCs/>
        </w:rPr>
        <w:fldChar w:fldCharType="end"/>
      </w:r>
      <w:r w:rsidRPr="00254AF2">
        <w:rPr>
          <w:b w:val="0"/>
          <w:bCs/>
          <w:lang w:val="en-US"/>
        </w:rPr>
        <w:t xml:space="preserve"> Grafik</w:t>
      </w:r>
      <w:r w:rsidRPr="004F5B7B">
        <w:rPr>
          <w:b w:val="0"/>
          <w:lang w:val="en-US"/>
        </w:rPr>
        <w:t xml:space="preserve"> Hasil Pengukuran Setelah Penyeimbang</w:t>
      </w:r>
      <w:r>
        <w:rPr>
          <w:b w:val="0"/>
          <w:lang w:val="en-US"/>
        </w:rPr>
        <w:t>an</w:t>
      </w:r>
      <w:bookmarkEnd w:id="332"/>
      <w:bookmarkEnd w:id="333"/>
    </w:p>
    <w:p w14:paraId="6BF30C8D" w14:textId="77777777" w:rsidR="000146F3" w:rsidRDefault="000146F3" w:rsidP="000146F3">
      <w:pPr>
        <w:spacing w:line="480" w:lineRule="auto"/>
        <w:ind w:firstLine="720"/>
        <w:jc w:val="both"/>
        <w:rPr>
          <w:lang w:val="en-US"/>
        </w:rPr>
      </w:pPr>
      <w:r>
        <w:rPr>
          <w:lang w:val="en-US"/>
        </w:rPr>
        <w:t>Pada grafik kondisi setelah penyeimbangan, nilai pada kedua bearing secara keseluruhan turun, pada kondisi ini semakin tinggi kecepatan putaran, nilai kecepatan getaran juga semakin tinggi. Untuk meninjau penurunan getaran setelah diseimbangkan,dapat dilihat pada grafik penurunan nilai getaran setelah diseimbangkan.</w:t>
      </w:r>
    </w:p>
    <w:p w14:paraId="663568BE" w14:textId="77777777" w:rsidR="000146F3" w:rsidRDefault="000146F3" w:rsidP="000146F3">
      <w:pPr>
        <w:spacing w:line="480" w:lineRule="auto"/>
        <w:jc w:val="both"/>
        <w:rPr>
          <w:lang w:val="en-US"/>
        </w:rPr>
      </w:pPr>
      <w:r>
        <w:rPr>
          <w:noProof/>
        </w:rPr>
        <w:drawing>
          <wp:inline distT="0" distB="0" distL="0" distR="0" wp14:anchorId="1E7E5365" wp14:editId="6F521E5C">
            <wp:extent cx="5001816" cy="3528065"/>
            <wp:effectExtent l="0" t="0" r="8890" b="15240"/>
            <wp:docPr id="32" name="Chart 32">
              <a:extLst xmlns:a="http://schemas.openxmlformats.org/drawingml/2006/main">
                <a:ext uri="{FF2B5EF4-FFF2-40B4-BE49-F238E27FC236}">
                  <a16:creationId xmlns:a16="http://schemas.microsoft.com/office/drawing/2014/main" id="{3FDABBFF-BF15-4508-B2E0-9A2403609C6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14:paraId="2A00340A" w14:textId="230DC98B" w:rsidR="000146F3" w:rsidRPr="003E180D" w:rsidRDefault="000146F3" w:rsidP="000146F3">
      <w:pPr>
        <w:pStyle w:val="Caption"/>
        <w:jc w:val="center"/>
        <w:rPr>
          <w:b w:val="0"/>
          <w:bCs/>
          <w:lang w:val="en-US"/>
        </w:rPr>
      </w:pPr>
      <w:bookmarkStart w:id="334" w:name="_Toc106835928"/>
      <w:bookmarkStart w:id="335" w:name="_Toc106837336"/>
      <w:r w:rsidRPr="003E180D">
        <w:rPr>
          <w:b w:val="0"/>
          <w:bCs/>
        </w:rPr>
        <w:t xml:space="preserve">Gambar 4. </w:t>
      </w:r>
      <w:r w:rsidRPr="003E180D">
        <w:rPr>
          <w:b w:val="0"/>
          <w:bCs/>
        </w:rPr>
        <w:fldChar w:fldCharType="begin"/>
      </w:r>
      <w:r w:rsidRPr="003E180D">
        <w:rPr>
          <w:b w:val="0"/>
          <w:bCs/>
        </w:rPr>
        <w:instrText xml:space="preserve"> SEQ Gambar_4. \* ARABIC </w:instrText>
      </w:r>
      <w:r w:rsidRPr="003E180D">
        <w:rPr>
          <w:b w:val="0"/>
          <w:bCs/>
        </w:rPr>
        <w:fldChar w:fldCharType="separate"/>
      </w:r>
      <w:r w:rsidR="00CE5B8D">
        <w:rPr>
          <w:b w:val="0"/>
          <w:bCs/>
          <w:noProof/>
        </w:rPr>
        <w:t>8</w:t>
      </w:r>
      <w:r w:rsidRPr="003E180D">
        <w:rPr>
          <w:b w:val="0"/>
          <w:bCs/>
        </w:rPr>
        <w:fldChar w:fldCharType="end"/>
      </w:r>
      <w:r w:rsidRPr="003E180D">
        <w:rPr>
          <w:b w:val="0"/>
          <w:bCs/>
          <w:lang w:val="en-US"/>
        </w:rPr>
        <w:t xml:space="preserve"> Grafik Penurunan Nilai Getaran Setelah Penyeimbangan</w:t>
      </w:r>
      <w:bookmarkEnd w:id="334"/>
      <w:bookmarkEnd w:id="335"/>
    </w:p>
    <w:p w14:paraId="64D93680" w14:textId="77777777" w:rsidR="000146F3" w:rsidRDefault="000146F3" w:rsidP="000146F3">
      <w:pPr>
        <w:spacing w:line="480" w:lineRule="auto"/>
        <w:ind w:firstLine="360"/>
        <w:jc w:val="both"/>
        <w:rPr>
          <w:lang w:val="en-US"/>
        </w:rPr>
      </w:pPr>
      <w:r>
        <w:rPr>
          <w:lang w:val="en-US"/>
        </w:rPr>
        <w:t>Pada grafik nilai penurunan getaran akibat penyeimbangan , semakin tinggi putaran motor ,semakin tinggi pula nilai penurunan getaran pada kedua bidang pengukuran.  Namun pada kecepatan putar 1200 rpm ,nilai penurunan di bidang pengukuran kiri turun dengan nilai sebesar 0,142.</w:t>
      </w:r>
    </w:p>
    <w:p w14:paraId="7C0CC8A7" w14:textId="77777777" w:rsidR="000146F3" w:rsidRDefault="000146F3" w:rsidP="000146F3">
      <w:pPr>
        <w:spacing w:line="480" w:lineRule="auto"/>
        <w:ind w:firstLine="360"/>
        <w:jc w:val="both"/>
        <w:rPr>
          <w:lang w:val="en-US"/>
        </w:rPr>
      </w:pPr>
      <w:r>
        <w:rPr>
          <w:lang w:val="en-US"/>
        </w:rPr>
        <w:t>Dengan demikian keseluruhan nilai getaran pada kecepatan putar yang diuji turun pada kondisi setelah penyeimbangan.</w:t>
      </w:r>
    </w:p>
    <w:p w14:paraId="117AAE0D" w14:textId="77777777" w:rsidR="000146F3" w:rsidRDefault="000146F3" w:rsidP="000146F3">
      <w:pPr>
        <w:spacing w:line="480" w:lineRule="auto"/>
        <w:ind w:firstLine="360"/>
        <w:jc w:val="both"/>
        <w:rPr>
          <w:lang w:val="en-US"/>
        </w:rPr>
      </w:pPr>
      <w:r>
        <w:rPr>
          <w:lang w:val="en-US"/>
        </w:rPr>
        <w:t>Secara keseluruhan, getaran yang terjadi pada mesin baik sebelum dan setelah penyeimbangan masih dalam toleransi diijinkan jika mengacu pada standar ISO -10816. Pada standar ISO, toleransi yang diijinkan untuk mesin kecil dengan range daya 0,5-15 kW, batas paling tinggi untuk nilai kecepatan getaran yang diijinkan yaitu 4,5 mm/s.</w:t>
      </w:r>
    </w:p>
    <w:p w14:paraId="2A73D41C" w14:textId="77777777" w:rsidR="000146F3" w:rsidRDefault="000146F3" w:rsidP="000146F3">
      <w:pPr>
        <w:pStyle w:val="311"/>
      </w:pPr>
      <w:bookmarkStart w:id="336" w:name="_Toc106834054"/>
      <w:bookmarkStart w:id="337" w:name="_Toc107363761"/>
      <w:r>
        <w:t>Hasil Penyeimbangan Pada putaran 1000</w:t>
      </w:r>
      <w:bookmarkEnd w:id="336"/>
      <w:bookmarkEnd w:id="337"/>
    </w:p>
    <w:p w14:paraId="389CF02B" w14:textId="77777777" w:rsidR="000146F3" w:rsidRDefault="000146F3" w:rsidP="000146F3">
      <w:pPr>
        <w:ind w:firstLine="720"/>
      </w:pPr>
      <w:r>
        <w:rPr>
          <w:noProof/>
        </w:rPr>
        <w:drawing>
          <wp:inline distT="0" distB="0" distL="0" distR="0" wp14:anchorId="3C639301" wp14:editId="530B5046">
            <wp:extent cx="4724581" cy="2783814"/>
            <wp:effectExtent l="0" t="0" r="0" b="17145"/>
            <wp:docPr id="48" name="Chart 48">
              <a:extLst xmlns:a="http://schemas.openxmlformats.org/drawingml/2006/main">
                <a:ext uri="{FF2B5EF4-FFF2-40B4-BE49-F238E27FC236}">
                  <a16:creationId xmlns:a16="http://schemas.microsoft.com/office/drawing/2014/main" id="{81D25722-D7AC-5A23-9A88-E6111315DF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77B66BB9" w14:textId="06341928" w:rsidR="000146F3" w:rsidRPr="003E180D" w:rsidRDefault="000146F3" w:rsidP="000146F3">
      <w:pPr>
        <w:pStyle w:val="Caption"/>
        <w:jc w:val="center"/>
        <w:rPr>
          <w:b w:val="0"/>
          <w:bCs/>
          <w:lang w:val="en-US"/>
        </w:rPr>
      </w:pPr>
      <w:bookmarkStart w:id="338" w:name="_Toc106835929"/>
      <w:bookmarkStart w:id="339" w:name="_Toc106837337"/>
      <w:r w:rsidRPr="003E180D">
        <w:rPr>
          <w:b w:val="0"/>
          <w:bCs/>
        </w:rPr>
        <w:t xml:space="preserve">Gambar 4. </w:t>
      </w:r>
      <w:r w:rsidRPr="003E180D">
        <w:rPr>
          <w:b w:val="0"/>
          <w:bCs/>
        </w:rPr>
        <w:fldChar w:fldCharType="begin"/>
      </w:r>
      <w:r w:rsidRPr="003E180D">
        <w:rPr>
          <w:b w:val="0"/>
          <w:bCs/>
        </w:rPr>
        <w:instrText xml:space="preserve"> SEQ Gambar_4. \* ARABIC </w:instrText>
      </w:r>
      <w:r w:rsidRPr="003E180D">
        <w:rPr>
          <w:b w:val="0"/>
          <w:bCs/>
        </w:rPr>
        <w:fldChar w:fldCharType="separate"/>
      </w:r>
      <w:r w:rsidR="00CE5B8D">
        <w:rPr>
          <w:b w:val="0"/>
          <w:bCs/>
          <w:noProof/>
        </w:rPr>
        <w:t>9</w:t>
      </w:r>
      <w:r w:rsidRPr="003E180D">
        <w:rPr>
          <w:b w:val="0"/>
          <w:bCs/>
        </w:rPr>
        <w:fldChar w:fldCharType="end"/>
      </w:r>
      <w:r w:rsidRPr="003E180D">
        <w:rPr>
          <w:b w:val="0"/>
          <w:bCs/>
          <w:lang w:val="en-US"/>
        </w:rPr>
        <w:t xml:space="preserve"> Grafik Hasil Penyeimbangan Pada Putaran 1000 </w:t>
      </w:r>
      <w:r>
        <w:rPr>
          <w:b w:val="0"/>
          <w:bCs/>
          <w:lang w:val="en-US"/>
        </w:rPr>
        <w:t>RPM</w:t>
      </w:r>
      <w:bookmarkEnd w:id="338"/>
      <w:bookmarkEnd w:id="339"/>
    </w:p>
    <w:p w14:paraId="2C4F8AB3" w14:textId="77777777" w:rsidR="000146F3" w:rsidRPr="00086C9B" w:rsidRDefault="000146F3" w:rsidP="000146F3">
      <w:pPr>
        <w:spacing w:line="480" w:lineRule="auto"/>
        <w:ind w:left="720" w:firstLine="720"/>
        <w:jc w:val="both"/>
        <w:rPr>
          <w:lang w:val="en-US"/>
        </w:rPr>
      </w:pPr>
      <w:r>
        <w:rPr>
          <w:lang w:val="en-US"/>
        </w:rPr>
        <w:t>Pada putaran 1000 rpm, kondisi getaran awal terdapat pada nilai 0,617 mm/s pada kedua bantalan. Setelah ditambah massa tak seimbang, kecepatan getaran naik menjadi 0,944 mm/s pada bantalan kiri dan 0,862 mm/s pada bantalan kanan. Kemudian setelah diseimbangkan , nilai getaran turun pada kedua bidang menjadi 0,695 mm/s pada bantalan kiri dan 0,635</w:t>
      </w:r>
      <w:r w:rsidRPr="001C46D3">
        <w:rPr>
          <w:lang w:val="en-US"/>
        </w:rPr>
        <w:t xml:space="preserve"> </w:t>
      </w:r>
      <w:r>
        <w:rPr>
          <w:lang w:val="en-US"/>
        </w:rPr>
        <w:t>mm/s pada bantalan sebelah kanan.</w:t>
      </w:r>
    </w:p>
    <w:p w14:paraId="0288BD7D" w14:textId="77777777" w:rsidR="000146F3" w:rsidRPr="004F5C68" w:rsidRDefault="000146F3" w:rsidP="000146F3">
      <w:pPr>
        <w:ind w:left="720" w:firstLine="720"/>
        <w:rPr>
          <w:lang w:val="en-US"/>
        </w:rPr>
      </w:pPr>
    </w:p>
    <w:p w14:paraId="52DA0A53" w14:textId="77777777" w:rsidR="000146F3" w:rsidRDefault="000146F3" w:rsidP="000146F3">
      <w:pPr>
        <w:pStyle w:val="311"/>
      </w:pPr>
      <w:bookmarkStart w:id="340" w:name="_Toc106834055"/>
      <w:bookmarkStart w:id="341" w:name="_Toc107363762"/>
      <w:r>
        <w:t>Hasil Penyeimbangan Pada putaran 1200</w:t>
      </w:r>
      <w:bookmarkEnd w:id="340"/>
      <w:bookmarkEnd w:id="341"/>
    </w:p>
    <w:p w14:paraId="11CAE88D" w14:textId="77777777" w:rsidR="000146F3" w:rsidRDefault="000146F3" w:rsidP="000146F3">
      <w:pPr>
        <w:ind w:firstLine="720"/>
      </w:pPr>
      <w:r>
        <w:rPr>
          <w:noProof/>
        </w:rPr>
        <w:drawing>
          <wp:inline distT="0" distB="0" distL="0" distR="0" wp14:anchorId="74136F22" wp14:editId="289B6629">
            <wp:extent cx="4607560" cy="2783205"/>
            <wp:effectExtent l="0" t="0" r="2540" b="17145"/>
            <wp:docPr id="36" name="Chart 36">
              <a:extLst xmlns:a="http://schemas.openxmlformats.org/drawingml/2006/main">
                <a:ext uri="{FF2B5EF4-FFF2-40B4-BE49-F238E27FC236}">
                  <a16:creationId xmlns:a16="http://schemas.microsoft.com/office/drawing/2014/main" id="{F1FC3AB3-3059-43DD-B68F-BAB4A6687A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30481DE6" w14:textId="3A5447BD" w:rsidR="000146F3" w:rsidRPr="003E180D" w:rsidRDefault="000146F3" w:rsidP="000146F3">
      <w:pPr>
        <w:pStyle w:val="Caption"/>
        <w:jc w:val="center"/>
        <w:rPr>
          <w:b w:val="0"/>
          <w:bCs/>
          <w:lang w:val="en-US"/>
        </w:rPr>
      </w:pPr>
      <w:bookmarkStart w:id="342" w:name="_Toc106835930"/>
      <w:bookmarkStart w:id="343" w:name="_Toc106837338"/>
      <w:r w:rsidRPr="003E180D">
        <w:rPr>
          <w:b w:val="0"/>
          <w:bCs/>
        </w:rPr>
        <w:t xml:space="preserve">Gambar 4. </w:t>
      </w:r>
      <w:r w:rsidRPr="003E180D">
        <w:rPr>
          <w:b w:val="0"/>
          <w:bCs/>
        </w:rPr>
        <w:fldChar w:fldCharType="begin"/>
      </w:r>
      <w:r w:rsidRPr="003E180D">
        <w:rPr>
          <w:b w:val="0"/>
          <w:bCs/>
        </w:rPr>
        <w:instrText xml:space="preserve"> SEQ Gambar_4. \* ARABIC </w:instrText>
      </w:r>
      <w:r w:rsidRPr="003E180D">
        <w:rPr>
          <w:b w:val="0"/>
          <w:bCs/>
        </w:rPr>
        <w:fldChar w:fldCharType="separate"/>
      </w:r>
      <w:r w:rsidR="00CE5B8D">
        <w:rPr>
          <w:b w:val="0"/>
          <w:bCs/>
          <w:noProof/>
        </w:rPr>
        <w:t>10</w:t>
      </w:r>
      <w:r w:rsidRPr="003E180D">
        <w:rPr>
          <w:b w:val="0"/>
          <w:bCs/>
        </w:rPr>
        <w:fldChar w:fldCharType="end"/>
      </w:r>
      <w:r w:rsidRPr="003E180D">
        <w:rPr>
          <w:b w:val="0"/>
          <w:bCs/>
          <w:lang w:val="en-US"/>
        </w:rPr>
        <w:t xml:space="preserve"> Grafik Hasil Penyeimbangan Pada Putaran 1200 RPM</w:t>
      </w:r>
      <w:bookmarkEnd w:id="342"/>
      <w:bookmarkEnd w:id="343"/>
    </w:p>
    <w:p w14:paraId="59AFCEA1" w14:textId="77777777" w:rsidR="000146F3" w:rsidRPr="00086C9B" w:rsidRDefault="000146F3" w:rsidP="000146F3">
      <w:pPr>
        <w:spacing w:line="480" w:lineRule="auto"/>
        <w:ind w:left="720" w:firstLine="720"/>
        <w:jc w:val="both"/>
        <w:rPr>
          <w:lang w:val="en-US"/>
        </w:rPr>
      </w:pPr>
      <w:r>
        <w:rPr>
          <w:lang w:val="en-US"/>
        </w:rPr>
        <w:t>Pada putaran 1000 rpm, kondisi getaran awal terdapat pada nilai 1,597 mm/s pada bantalan kiri dan 0,76 mm/s pada bantalan kanan. Setelah ditambah massa tak seimbang, kecepatan getaran naik menjadi 2,043 mm/s  pada bantalan kiri dan 1,332 mm/s pada bantalan kanan. Kemudian setel ah diseimbangkan , nilai getaran turun pada kedua bidang menjadi 1,995 mm/s pada bantalan kiri dan 0,866 mm/s pada bantalan sebelah kanan.</w:t>
      </w:r>
    </w:p>
    <w:p w14:paraId="4896DAAB" w14:textId="77777777" w:rsidR="000146F3" w:rsidRDefault="000146F3" w:rsidP="000146F3">
      <w:pPr>
        <w:ind w:firstLine="720"/>
      </w:pPr>
    </w:p>
    <w:p w14:paraId="5E4FA657" w14:textId="77777777" w:rsidR="000146F3" w:rsidRDefault="000146F3" w:rsidP="000146F3">
      <w:pPr>
        <w:pStyle w:val="311"/>
      </w:pPr>
      <w:bookmarkStart w:id="344" w:name="_Toc106834056"/>
      <w:bookmarkStart w:id="345" w:name="_Toc107363763"/>
      <w:r>
        <w:t>Hasil Penyeimbangan Pada putaran 1400</w:t>
      </w:r>
      <w:bookmarkEnd w:id="344"/>
      <w:bookmarkEnd w:id="345"/>
    </w:p>
    <w:p w14:paraId="30AD37BD" w14:textId="77777777" w:rsidR="000146F3" w:rsidRDefault="000146F3" w:rsidP="000146F3">
      <w:pPr>
        <w:pStyle w:val="ListParagraph"/>
      </w:pPr>
      <w:r>
        <w:rPr>
          <w:noProof/>
        </w:rPr>
        <w:drawing>
          <wp:inline distT="0" distB="0" distL="0" distR="0" wp14:anchorId="6CAB01A4" wp14:editId="776AED1B">
            <wp:extent cx="4724581" cy="2783814"/>
            <wp:effectExtent l="0" t="0" r="0" b="17145"/>
            <wp:docPr id="42" name="Chart 42">
              <a:extLst xmlns:a="http://schemas.openxmlformats.org/drawingml/2006/main">
                <a:ext uri="{FF2B5EF4-FFF2-40B4-BE49-F238E27FC236}">
                  <a16:creationId xmlns:a16="http://schemas.microsoft.com/office/drawing/2014/main" id="{0A6C15DE-2D69-4086-ACD5-0863163E401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1"/>
              </a:graphicData>
            </a:graphic>
          </wp:inline>
        </w:drawing>
      </w:r>
    </w:p>
    <w:p w14:paraId="0040293A" w14:textId="52ECC986" w:rsidR="000146F3" w:rsidRPr="003E180D" w:rsidRDefault="000146F3" w:rsidP="000146F3">
      <w:pPr>
        <w:pStyle w:val="Caption"/>
        <w:jc w:val="center"/>
        <w:rPr>
          <w:b w:val="0"/>
          <w:bCs/>
          <w:lang w:val="en-US"/>
        </w:rPr>
      </w:pPr>
      <w:bookmarkStart w:id="346" w:name="_Toc106835931"/>
      <w:bookmarkStart w:id="347" w:name="_Toc106837339"/>
      <w:r w:rsidRPr="003E180D">
        <w:rPr>
          <w:b w:val="0"/>
          <w:bCs/>
        </w:rPr>
        <w:t xml:space="preserve">Gambar 4. </w:t>
      </w:r>
      <w:r w:rsidRPr="003E180D">
        <w:rPr>
          <w:b w:val="0"/>
          <w:bCs/>
        </w:rPr>
        <w:fldChar w:fldCharType="begin"/>
      </w:r>
      <w:r w:rsidRPr="003E180D">
        <w:rPr>
          <w:b w:val="0"/>
          <w:bCs/>
        </w:rPr>
        <w:instrText xml:space="preserve"> SEQ Gambar_4. \* ARABIC </w:instrText>
      </w:r>
      <w:r w:rsidRPr="003E180D">
        <w:rPr>
          <w:b w:val="0"/>
          <w:bCs/>
        </w:rPr>
        <w:fldChar w:fldCharType="separate"/>
      </w:r>
      <w:r w:rsidR="00CE5B8D">
        <w:rPr>
          <w:b w:val="0"/>
          <w:bCs/>
          <w:noProof/>
        </w:rPr>
        <w:t>11</w:t>
      </w:r>
      <w:r w:rsidRPr="003E180D">
        <w:rPr>
          <w:b w:val="0"/>
          <w:bCs/>
        </w:rPr>
        <w:fldChar w:fldCharType="end"/>
      </w:r>
      <w:r w:rsidRPr="003E180D">
        <w:rPr>
          <w:b w:val="0"/>
          <w:bCs/>
          <w:lang w:val="en-US"/>
        </w:rPr>
        <w:t xml:space="preserve"> Grafik Hasil Penyeimbangan Pada Putaran 1400 RPM</w:t>
      </w:r>
      <w:bookmarkEnd w:id="346"/>
      <w:bookmarkEnd w:id="347"/>
    </w:p>
    <w:p w14:paraId="387A4833" w14:textId="77777777" w:rsidR="000146F3" w:rsidRPr="00086C9B" w:rsidRDefault="000146F3" w:rsidP="000146F3">
      <w:pPr>
        <w:spacing w:line="480" w:lineRule="auto"/>
        <w:ind w:left="720" w:firstLine="720"/>
        <w:jc w:val="both"/>
        <w:rPr>
          <w:lang w:val="en-US"/>
        </w:rPr>
      </w:pPr>
      <w:r>
        <w:rPr>
          <w:lang w:val="en-US"/>
        </w:rPr>
        <w:t>Pada putaran 1000 rpm, kondisi getaran awal terdapat pada nilai 2,022 mm/s pada bantalan kiri dan 1,069 mm/s pada bantalan kanan. Setelah ditambah massa tak seimbang, kecepatan getaran naik menjadi 2,602 mm/s pada bantalan kiri dan 2,129</w:t>
      </w:r>
      <w:r w:rsidRPr="001C46D3">
        <w:rPr>
          <w:lang w:val="en-US"/>
        </w:rPr>
        <w:t xml:space="preserve"> </w:t>
      </w:r>
      <w:r>
        <w:rPr>
          <w:lang w:val="en-US"/>
        </w:rPr>
        <w:t>mm/s pada bantalan kanan. Kemudian setelah diseimbangkan , nilai getaran turun pada kedua bidang menjadi 2,216</w:t>
      </w:r>
      <w:r w:rsidRPr="001C46D3">
        <w:rPr>
          <w:lang w:val="en-US"/>
        </w:rPr>
        <w:t xml:space="preserve"> </w:t>
      </w:r>
      <w:r>
        <w:rPr>
          <w:lang w:val="en-US"/>
        </w:rPr>
        <w:t>mm/s pada bantalan kiri dan 1,235</w:t>
      </w:r>
      <w:r w:rsidRPr="001C46D3">
        <w:rPr>
          <w:lang w:val="en-US"/>
        </w:rPr>
        <w:t xml:space="preserve"> </w:t>
      </w:r>
      <w:r>
        <w:rPr>
          <w:lang w:val="en-US"/>
        </w:rPr>
        <w:t>mm/s pada bantalan sebelah kanan.</w:t>
      </w:r>
    </w:p>
    <w:p w14:paraId="50A54426" w14:textId="77777777" w:rsidR="000146F3" w:rsidRDefault="000146F3" w:rsidP="000146F3"/>
    <w:p w14:paraId="6F344EDA" w14:textId="77777777" w:rsidR="000146F3" w:rsidRDefault="000146F3" w:rsidP="000146F3">
      <w:pPr>
        <w:pStyle w:val="311"/>
      </w:pPr>
      <w:bookmarkStart w:id="348" w:name="_Toc106834057"/>
      <w:bookmarkStart w:id="349" w:name="_Toc107363764"/>
      <w:r>
        <w:t>Hasil Penyeimbangan Pada putaran 1485</w:t>
      </w:r>
      <w:bookmarkEnd w:id="348"/>
      <w:bookmarkEnd w:id="349"/>
    </w:p>
    <w:p w14:paraId="44C1F45C" w14:textId="77777777" w:rsidR="000146F3" w:rsidRDefault="000146F3" w:rsidP="000146F3">
      <w:pPr>
        <w:ind w:firstLine="720"/>
      </w:pPr>
      <w:r>
        <w:rPr>
          <w:noProof/>
        </w:rPr>
        <w:drawing>
          <wp:inline distT="0" distB="0" distL="0" distR="0" wp14:anchorId="5C1720D0" wp14:editId="7E52BD13">
            <wp:extent cx="4724581" cy="2783814"/>
            <wp:effectExtent l="0" t="0" r="0" b="17145"/>
            <wp:docPr id="47" name="Chart 47">
              <a:extLst xmlns:a="http://schemas.openxmlformats.org/drawingml/2006/main">
                <a:ext uri="{FF2B5EF4-FFF2-40B4-BE49-F238E27FC236}">
                  <a16:creationId xmlns:a16="http://schemas.microsoft.com/office/drawing/2014/main" id="{03AEF732-DC00-4F05-BCEE-7568FC5BE8B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2"/>
              </a:graphicData>
            </a:graphic>
          </wp:inline>
        </w:drawing>
      </w:r>
    </w:p>
    <w:p w14:paraId="5FC84E4D" w14:textId="7E12638C" w:rsidR="000146F3" w:rsidRPr="003E180D" w:rsidRDefault="000146F3" w:rsidP="000146F3">
      <w:pPr>
        <w:pStyle w:val="Caption"/>
        <w:jc w:val="center"/>
        <w:rPr>
          <w:b w:val="0"/>
          <w:bCs/>
          <w:lang w:val="en-US"/>
        </w:rPr>
      </w:pPr>
      <w:bookmarkStart w:id="350" w:name="_Toc106835932"/>
      <w:bookmarkStart w:id="351" w:name="_Toc106837340"/>
      <w:r w:rsidRPr="003E180D">
        <w:rPr>
          <w:b w:val="0"/>
          <w:bCs/>
        </w:rPr>
        <w:t xml:space="preserve">Gambar 4. </w:t>
      </w:r>
      <w:r w:rsidRPr="003E180D">
        <w:rPr>
          <w:b w:val="0"/>
          <w:bCs/>
        </w:rPr>
        <w:fldChar w:fldCharType="begin"/>
      </w:r>
      <w:r w:rsidRPr="003E180D">
        <w:rPr>
          <w:b w:val="0"/>
          <w:bCs/>
        </w:rPr>
        <w:instrText xml:space="preserve"> SEQ Gambar_4. \* ARABIC </w:instrText>
      </w:r>
      <w:r w:rsidRPr="003E180D">
        <w:rPr>
          <w:b w:val="0"/>
          <w:bCs/>
        </w:rPr>
        <w:fldChar w:fldCharType="separate"/>
      </w:r>
      <w:r w:rsidR="00CE5B8D">
        <w:rPr>
          <w:b w:val="0"/>
          <w:bCs/>
          <w:noProof/>
        </w:rPr>
        <w:t>12</w:t>
      </w:r>
      <w:r w:rsidRPr="003E180D">
        <w:rPr>
          <w:b w:val="0"/>
          <w:bCs/>
        </w:rPr>
        <w:fldChar w:fldCharType="end"/>
      </w:r>
      <w:r w:rsidRPr="003E180D">
        <w:rPr>
          <w:b w:val="0"/>
          <w:bCs/>
          <w:lang w:val="en-US"/>
        </w:rPr>
        <w:t xml:space="preserve"> Grafik Hasil Penyeimbangan Pada Putaran 1485 RPM</w:t>
      </w:r>
      <w:bookmarkEnd w:id="350"/>
      <w:bookmarkEnd w:id="351"/>
    </w:p>
    <w:p w14:paraId="2270DADB" w14:textId="77777777" w:rsidR="000146F3" w:rsidRPr="00086C9B" w:rsidRDefault="000146F3" w:rsidP="000146F3">
      <w:pPr>
        <w:spacing w:line="480" w:lineRule="auto"/>
        <w:ind w:left="720" w:firstLine="720"/>
        <w:jc w:val="both"/>
        <w:rPr>
          <w:lang w:val="en-US"/>
        </w:rPr>
      </w:pPr>
      <w:r>
        <w:rPr>
          <w:lang w:val="en-US"/>
        </w:rPr>
        <w:t>Pada putaran 1485 rpm, kondisi getaran awal terdapat pada nilai 2,373 mm/s pada bantalan kiri dan 1,129 mm/s pada bantalan sebelah kanan. Setelah ditambah massa tak seimbang, kecepatan getaran naik menjadi 3,227 mm/s pada bantalan kiri dan 2,495 mm/s pada bantalan kanan. Kemudian setelah diseimbangkan , nilai getaran turun pada kedua bidang menjadi 2,599 mm/s pada bantalan kiri dan 1,207</w:t>
      </w:r>
      <w:r w:rsidRPr="001C46D3">
        <w:rPr>
          <w:lang w:val="en-US"/>
        </w:rPr>
        <w:t xml:space="preserve"> </w:t>
      </w:r>
      <w:r>
        <w:rPr>
          <w:lang w:val="en-US"/>
        </w:rPr>
        <w:t>mm/s pada bantalan sebelah kanan.</w:t>
      </w:r>
    </w:p>
    <w:p w14:paraId="5E88D933" w14:textId="77777777" w:rsidR="000146F3" w:rsidRPr="00196E3E" w:rsidRDefault="000146F3" w:rsidP="000146F3">
      <w:pPr>
        <w:ind w:firstLine="720"/>
      </w:pPr>
    </w:p>
    <w:p w14:paraId="43016AF8" w14:textId="77777777" w:rsidR="000146F3" w:rsidRDefault="000146F3" w:rsidP="000146F3">
      <w:pPr>
        <w:pStyle w:val="31"/>
        <w:numPr>
          <w:ilvl w:val="0"/>
          <w:numId w:val="0"/>
        </w:numPr>
        <w:ind w:left="360" w:hanging="360"/>
      </w:pPr>
      <w:bookmarkStart w:id="352" w:name="_Toc106834058"/>
      <w:bookmarkStart w:id="353" w:name="_Toc107363765"/>
      <w:r>
        <w:t>4.5  Prestasi penyeimbangan</w:t>
      </w:r>
      <w:bookmarkEnd w:id="352"/>
      <w:bookmarkEnd w:id="353"/>
    </w:p>
    <w:p w14:paraId="28718616" w14:textId="282DB6CA" w:rsidR="000146F3" w:rsidRDefault="000146F3" w:rsidP="000146F3">
      <w:pPr>
        <w:spacing w:line="480" w:lineRule="auto"/>
        <w:jc w:val="both"/>
        <w:rPr>
          <w:lang w:val="en-US"/>
        </w:rPr>
      </w:pPr>
      <w:r>
        <w:rPr>
          <w:lang w:val="en-US"/>
        </w:rPr>
        <w:tab/>
        <w:t xml:space="preserve">Pada pengujian ini keseluruhan getaran di kedua bidnag mengalami penurunan setelah dilakukan penyeimbangan. Nilai prestasi penyeimbangan digambarkan dalam persentase yang diukur dari penambahan getaran akibat massa </w:t>
      </w:r>
      <w:r w:rsidR="00C67256" w:rsidRPr="00C67256">
        <w:rPr>
          <w:i/>
          <w:lang w:val="en-US"/>
        </w:rPr>
        <w:t>unbalance</w:t>
      </w:r>
      <w:r>
        <w:rPr>
          <w:lang w:val="en-US"/>
        </w:rPr>
        <w:t xml:space="preserve"> dapat dilihat pada tabel 4.</w:t>
      </w:r>
      <w:r w:rsidR="00841B47">
        <w:rPr>
          <w:lang w:val="en-US"/>
        </w:rPr>
        <w:t>3</w:t>
      </w:r>
    </w:p>
    <w:p w14:paraId="058EA704" w14:textId="77777777" w:rsidR="00841B47" w:rsidRDefault="00841B47" w:rsidP="000146F3">
      <w:pPr>
        <w:spacing w:line="480" w:lineRule="auto"/>
        <w:jc w:val="both"/>
        <w:rPr>
          <w:lang w:val="en-US"/>
        </w:rPr>
      </w:pPr>
    </w:p>
    <w:p w14:paraId="2631B33D" w14:textId="6E02747F" w:rsidR="000146F3" w:rsidRPr="00841B47" w:rsidRDefault="00841B47" w:rsidP="00841B47">
      <w:pPr>
        <w:pStyle w:val="Caption"/>
        <w:jc w:val="center"/>
        <w:rPr>
          <w:b w:val="0"/>
          <w:bCs/>
          <w:lang w:val="en-US"/>
        </w:rPr>
      </w:pPr>
      <w:bookmarkStart w:id="354" w:name="_Toc106837802"/>
      <w:r w:rsidRPr="00841B47">
        <w:rPr>
          <w:b w:val="0"/>
          <w:bCs/>
        </w:rPr>
        <w:t xml:space="preserve">Tabel 4. </w:t>
      </w:r>
      <w:r w:rsidRPr="00841B47">
        <w:rPr>
          <w:b w:val="0"/>
          <w:bCs/>
        </w:rPr>
        <w:fldChar w:fldCharType="begin"/>
      </w:r>
      <w:r w:rsidRPr="00841B47">
        <w:rPr>
          <w:b w:val="0"/>
          <w:bCs/>
        </w:rPr>
        <w:instrText xml:space="preserve"> SEQ Tabel_4. \* ARABIC </w:instrText>
      </w:r>
      <w:r w:rsidRPr="00841B47">
        <w:rPr>
          <w:b w:val="0"/>
          <w:bCs/>
        </w:rPr>
        <w:fldChar w:fldCharType="separate"/>
      </w:r>
      <w:r w:rsidR="00CE5B8D">
        <w:rPr>
          <w:b w:val="0"/>
          <w:bCs/>
          <w:noProof/>
        </w:rPr>
        <w:t>3</w:t>
      </w:r>
      <w:r w:rsidRPr="00841B47">
        <w:rPr>
          <w:b w:val="0"/>
          <w:bCs/>
        </w:rPr>
        <w:fldChar w:fldCharType="end"/>
      </w:r>
      <w:r w:rsidRPr="00841B47">
        <w:rPr>
          <w:b w:val="0"/>
          <w:bCs/>
          <w:lang w:val="en-US"/>
        </w:rPr>
        <w:t xml:space="preserve"> Presentase Penyeimbangan</w:t>
      </w:r>
      <w:bookmarkEnd w:id="354"/>
    </w:p>
    <w:tbl>
      <w:tblPr>
        <w:tblW w:w="8340" w:type="dxa"/>
        <w:tblLook w:val="04A0" w:firstRow="1" w:lastRow="0" w:firstColumn="1" w:lastColumn="0" w:noHBand="0" w:noVBand="1"/>
      </w:tblPr>
      <w:tblGrid>
        <w:gridCol w:w="1320"/>
        <w:gridCol w:w="895"/>
        <w:gridCol w:w="1145"/>
        <w:gridCol w:w="903"/>
        <w:gridCol w:w="1157"/>
        <w:gridCol w:w="1281"/>
        <w:gridCol w:w="1639"/>
      </w:tblGrid>
      <w:tr w:rsidR="000146F3" w:rsidRPr="001B1150" w14:paraId="49D80D4B" w14:textId="77777777" w:rsidTr="00316132">
        <w:trPr>
          <w:trHeight w:val="675"/>
        </w:trPr>
        <w:tc>
          <w:tcPr>
            <w:tcW w:w="1320" w:type="dxa"/>
            <w:vMerge w:val="restart"/>
            <w:tcBorders>
              <w:top w:val="single" w:sz="4" w:space="0" w:color="auto"/>
              <w:left w:val="nil"/>
              <w:bottom w:val="single" w:sz="4" w:space="0" w:color="000000"/>
              <w:right w:val="nil"/>
            </w:tcBorders>
            <w:shd w:val="clear" w:color="auto" w:fill="auto"/>
            <w:vAlign w:val="center"/>
            <w:hideMark/>
          </w:tcPr>
          <w:p w14:paraId="5BB5FC4E"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Kecepatan Putar (rpm)</w:t>
            </w:r>
          </w:p>
        </w:tc>
        <w:tc>
          <w:tcPr>
            <w:tcW w:w="2040" w:type="dxa"/>
            <w:gridSpan w:val="2"/>
            <w:tcBorders>
              <w:top w:val="single" w:sz="4" w:space="0" w:color="auto"/>
              <w:left w:val="nil"/>
              <w:bottom w:val="single" w:sz="4" w:space="0" w:color="auto"/>
              <w:right w:val="nil"/>
            </w:tcBorders>
            <w:shd w:val="clear" w:color="auto" w:fill="auto"/>
            <w:vAlign w:val="center"/>
            <w:hideMark/>
          </w:tcPr>
          <w:p w14:paraId="6F9D31AC" w14:textId="77777777" w:rsidR="000146F3"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 xml:space="preserve">Kenaikan </w:t>
            </w:r>
          </w:p>
          <w:p w14:paraId="7C877E8E"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Getaran</w:t>
            </w:r>
          </w:p>
        </w:tc>
        <w:tc>
          <w:tcPr>
            <w:tcW w:w="2060" w:type="dxa"/>
            <w:gridSpan w:val="2"/>
            <w:tcBorders>
              <w:top w:val="single" w:sz="4" w:space="0" w:color="auto"/>
              <w:left w:val="nil"/>
              <w:bottom w:val="single" w:sz="4" w:space="0" w:color="auto"/>
              <w:right w:val="nil"/>
            </w:tcBorders>
            <w:shd w:val="clear" w:color="auto" w:fill="auto"/>
            <w:vAlign w:val="center"/>
            <w:hideMark/>
          </w:tcPr>
          <w:p w14:paraId="750EFD27" w14:textId="77777777" w:rsidR="000146F3"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Penurunan</w:t>
            </w:r>
          </w:p>
          <w:p w14:paraId="5B12ACD7" w14:textId="77777777" w:rsidR="000146F3" w:rsidRPr="001B1150" w:rsidRDefault="000146F3" w:rsidP="00316132">
            <w:pPr>
              <w:spacing w:line="240" w:lineRule="auto"/>
              <w:jc w:val="center"/>
              <w:rPr>
                <w:rFonts w:eastAsia="Times New Roman" w:cs="Times New Roman"/>
                <w:color w:val="000000"/>
                <w:szCs w:val="24"/>
                <w:lang w:val="en-ID" w:eastAsia="en-ID"/>
              </w:rPr>
            </w:pPr>
            <w:r>
              <w:rPr>
                <w:rFonts w:eastAsia="Times New Roman" w:cs="Times New Roman"/>
                <w:color w:val="000000"/>
                <w:szCs w:val="24"/>
                <w:lang w:val="en-ID" w:eastAsia="en-ID"/>
              </w:rPr>
              <w:t xml:space="preserve"> </w:t>
            </w:r>
            <w:r w:rsidRPr="001B1150">
              <w:rPr>
                <w:rFonts w:eastAsia="Times New Roman" w:cs="Times New Roman"/>
                <w:color w:val="000000"/>
                <w:szCs w:val="24"/>
                <w:lang w:val="en-ID" w:eastAsia="en-ID"/>
              </w:rPr>
              <w:t>Getaran</w:t>
            </w:r>
          </w:p>
        </w:tc>
        <w:tc>
          <w:tcPr>
            <w:tcW w:w="2920" w:type="dxa"/>
            <w:gridSpan w:val="2"/>
            <w:tcBorders>
              <w:top w:val="single" w:sz="4" w:space="0" w:color="auto"/>
              <w:left w:val="nil"/>
              <w:bottom w:val="single" w:sz="4" w:space="0" w:color="auto"/>
              <w:right w:val="nil"/>
            </w:tcBorders>
            <w:shd w:val="clear" w:color="auto" w:fill="auto"/>
            <w:vAlign w:val="center"/>
            <w:hideMark/>
          </w:tcPr>
          <w:p w14:paraId="767D8EB1"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Persentase penyeimbangan (%)</w:t>
            </w:r>
          </w:p>
        </w:tc>
      </w:tr>
      <w:tr w:rsidR="000146F3" w:rsidRPr="001B1150" w14:paraId="66A173BC" w14:textId="77777777" w:rsidTr="00316132">
        <w:trPr>
          <w:trHeight w:val="315"/>
        </w:trPr>
        <w:tc>
          <w:tcPr>
            <w:tcW w:w="1320" w:type="dxa"/>
            <w:vMerge/>
            <w:tcBorders>
              <w:top w:val="single" w:sz="4" w:space="0" w:color="auto"/>
              <w:left w:val="nil"/>
              <w:bottom w:val="single" w:sz="4" w:space="0" w:color="000000"/>
              <w:right w:val="nil"/>
            </w:tcBorders>
            <w:vAlign w:val="center"/>
            <w:hideMark/>
          </w:tcPr>
          <w:p w14:paraId="0082CCCB" w14:textId="77777777" w:rsidR="000146F3" w:rsidRPr="001B1150" w:rsidRDefault="000146F3" w:rsidP="00316132">
            <w:pPr>
              <w:spacing w:line="240" w:lineRule="auto"/>
              <w:rPr>
                <w:rFonts w:eastAsia="Times New Roman" w:cs="Times New Roman"/>
                <w:color w:val="000000"/>
                <w:szCs w:val="24"/>
                <w:lang w:val="en-ID" w:eastAsia="en-ID"/>
              </w:rPr>
            </w:pPr>
          </w:p>
        </w:tc>
        <w:tc>
          <w:tcPr>
            <w:tcW w:w="895" w:type="dxa"/>
            <w:tcBorders>
              <w:top w:val="nil"/>
              <w:left w:val="nil"/>
              <w:bottom w:val="single" w:sz="4" w:space="0" w:color="auto"/>
              <w:right w:val="nil"/>
            </w:tcBorders>
            <w:shd w:val="clear" w:color="auto" w:fill="auto"/>
            <w:noWrap/>
            <w:vAlign w:val="center"/>
            <w:hideMark/>
          </w:tcPr>
          <w:p w14:paraId="34F7335B"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Kiri (A)</w:t>
            </w:r>
          </w:p>
        </w:tc>
        <w:tc>
          <w:tcPr>
            <w:tcW w:w="1145" w:type="dxa"/>
            <w:tcBorders>
              <w:top w:val="nil"/>
              <w:left w:val="nil"/>
              <w:bottom w:val="single" w:sz="4" w:space="0" w:color="auto"/>
              <w:right w:val="nil"/>
            </w:tcBorders>
            <w:shd w:val="clear" w:color="auto" w:fill="auto"/>
            <w:noWrap/>
            <w:vAlign w:val="center"/>
            <w:hideMark/>
          </w:tcPr>
          <w:p w14:paraId="0A79F8F6"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Kanan (B)</w:t>
            </w:r>
          </w:p>
        </w:tc>
        <w:tc>
          <w:tcPr>
            <w:tcW w:w="903" w:type="dxa"/>
            <w:tcBorders>
              <w:top w:val="nil"/>
              <w:left w:val="nil"/>
              <w:bottom w:val="single" w:sz="4" w:space="0" w:color="auto"/>
              <w:right w:val="nil"/>
            </w:tcBorders>
            <w:shd w:val="clear" w:color="auto" w:fill="auto"/>
            <w:noWrap/>
            <w:vAlign w:val="center"/>
            <w:hideMark/>
          </w:tcPr>
          <w:p w14:paraId="0450BE9D"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Kiri (A)</w:t>
            </w:r>
          </w:p>
        </w:tc>
        <w:tc>
          <w:tcPr>
            <w:tcW w:w="1157" w:type="dxa"/>
            <w:tcBorders>
              <w:top w:val="nil"/>
              <w:left w:val="nil"/>
              <w:bottom w:val="single" w:sz="4" w:space="0" w:color="auto"/>
              <w:right w:val="nil"/>
            </w:tcBorders>
            <w:shd w:val="clear" w:color="auto" w:fill="auto"/>
            <w:noWrap/>
            <w:vAlign w:val="center"/>
            <w:hideMark/>
          </w:tcPr>
          <w:p w14:paraId="28AD4293"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Kanan (B)</w:t>
            </w:r>
          </w:p>
        </w:tc>
        <w:tc>
          <w:tcPr>
            <w:tcW w:w="1281" w:type="dxa"/>
            <w:tcBorders>
              <w:top w:val="nil"/>
              <w:left w:val="nil"/>
              <w:bottom w:val="single" w:sz="4" w:space="0" w:color="auto"/>
              <w:right w:val="nil"/>
            </w:tcBorders>
            <w:shd w:val="clear" w:color="auto" w:fill="auto"/>
            <w:noWrap/>
            <w:vAlign w:val="center"/>
            <w:hideMark/>
          </w:tcPr>
          <w:p w14:paraId="19DFBFB5"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Kiri (A)</w:t>
            </w:r>
          </w:p>
        </w:tc>
        <w:tc>
          <w:tcPr>
            <w:tcW w:w="1639" w:type="dxa"/>
            <w:tcBorders>
              <w:top w:val="nil"/>
              <w:left w:val="nil"/>
              <w:bottom w:val="single" w:sz="4" w:space="0" w:color="auto"/>
              <w:right w:val="nil"/>
            </w:tcBorders>
            <w:shd w:val="clear" w:color="auto" w:fill="auto"/>
            <w:noWrap/>
            <w:vAlign w:val="center"/>
            <w:hideMark/>
          </w:tcPr>
          <w:p w14:paraId="37CA4AB9"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Kanan (B)</w:t>
            </w:r>
          </w:p>
        </w:tc>
      </w:tr>
      <w:tr w:rsidR="000146F3" w:rsidRPr="001B1150" w14:paraId="262EC8D5" w14:textId="77777777" w:rsidTr="00316132">
        <w:trPr>
          <w:trHeight w:val="315"/>
        </w:trPr>
        <w:tc>
          <w:tcPr>
            <w:tcW w:w="1320" w:type="dxa"/>
            <w:tcBorders>
              <w:top w:val="nil"/>
              <w:left w:val="nil"/>
              <w:bottom w:val="nil"/>
              <w:right w:val="nil"/>
            </w:tcBorders>
            <w:shd w:val="clear" w:color="auto" w:fill="auto"/>
            <w:noWrap/>
            <w:vAlign w:val="center"/>
            <w:hideMark/>
          </w:tcPr>
          <w:p w14:paraId="5AE1D141"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1000</w:t>
            </w:r>
          </w:p>
        </w:tc>
        <w:tc>
          <w:tcPr>
            <w:tcW w:w="895" w:type="dxa"/>
            <w:tcBorders>
              <w:top w:val="nil"/>
              <w:left w:val="nil"/>
              <w:bottom w:val="nil"/>
              <w:right w:val="nil"/>
            </w:tcBorders>
            <w:shd w:val="clear" w:color="auto" w:fill="auto"/>
            <w:noWrap/>
            <w:vAlign w:val="center"/>
            <w:hideMark/>
          </w:tcPr>
          <w:p w14:paraId="2425A247"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0,327</w:t>
            </w:r>
          </w:p>
        </w:tc>
        <w:tc>
          <w:tcPr>
            <w:tcW w:w="1145" w:type="dxa"/>
            <w:tcBorders>
              <w:top w:val="nil"/>
              <w:left w:val="nil"/>
              <w:bottom w:val="nil"/>
              <w:right w:val="nil"/>
            </w:tcBorders>
            <w:shd w:val="clear" w:color="auto" w:fill="auto"/>
            <w:noWrap/>
            <w:vAlign w:val="center"/>
            <w:hideMark/>
          </w:tcPr>
          <w:p w14:paraId="52CF3457"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0,245</w:t>
            </w:r>
          </w:p>
        </w:tc>
        <w:tc>
          <w:tcPr>
            <w:tcW w:w="903" w:type="dxa"/>
            <w:tcBorders>
              <w:top w:val="nil"/>
              <w:left w:val="nil"/>
              <w:bottom w:val="nil"/>
              <w:right w:val="nil"/>
            </w:tcBorders>
            <w:shd w:val="clear" w:color="auto" w:fill="auto"/>
            <w:noWrap/>
            <w:vAlign w:val="center"/>
            <w:hideMark/>
          </w:tcPr>
          <w:p w14:paraId="7217D06F"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0,249</w:t>
            </w:r>
          </w:p>
        </w:tc>
        <w:tc>
          <w:tcPr>
            <w:tcW w:w="1157" w:type="dxa"/>
            <w:tcBorders>
              <w:top w:val="nil"/>
              <w:left w:val="nil"/>
              <w:bottom w:val="nil"/>
              <w:right w:val="nil"/>
            </w:tcBorders>
            <w:shd w:val="clear" w:color="auto" w:fill="auto"/>
            <w:noWrap/>
            <w:vAlign w:val="center"/>
            <w:hideMark/>
          </w:tcPr>
          <w:p w14:paraId="16A42292"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0,227</w:t>
            </w:r>
          </w:p>
        </w:tc>
        <w:tc>
          <w:tcPr>
            <w:tcW w:w="1281" w:type="dxa"/>
            <w:tcBorders>
              <w:top w:val="nil"/>
              <w:left w:val="nil"/>
              <w:bottom w:val="nil"/>
              <w:right w:val="nil"/>
            </w:tcBorders>
            <w:shd w:val="clear" w:color="auto" w:fill="auto"/>
            <w:noWrap/>
            <w:vAlign w:val="center"/>
            <w:hideMark/>
          </w:tcPr>
          <w:p w14:paraId="31CEF26A"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76%</w:t>
            </w:r>
          </w:p>
        </w:tc>
        <w:tc>
          <w:tcPr>
            <w:tcW w:w="1639" w:type="dxa"/>
            <w:tcBorders>
              <w:top w:val="nil"/>
              <w:left w:val="nil"/>
              <w:bottom w:val="nil"/>
              <w:right w:val="nil"/>
            </w:tcBorders>
            <w:shd w:val="clear" w:color="auto" w:fill="auto"/>
            <w:noWrap/>
            <w:vAlign w:val="center"/>
            <w:hideMark/>
          </w:tcPr>
          <w:p w14:paraId="6B3688E6"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93%</w:t>
            </w:r>
          </w:p>
        </w:tc>
      </w:tr>
      <w:tr w:rsidR="000146F3" w:rsidRPr="001B1150" w14:paraId="72C82C4B" w14:textId="77777777" w:rsidTr="00316132">
        <w:trPr>
          <w:trHeight w:val="315"/>
        </w:trPr>
        <w:tc>
          <w:tcPr>
            <w:tcW w:w="1320" w:type="dxa"/>
            <w:tcBorders>
              <w:top w:val="nil"/>
              <w:left w:val="nil"/>
              <w:bottom w:val="nil"/>
              <w:right w:val="nil"/>
            </w:tcBorders>
            <w:shd w:val="clear" w:color="auto" w:fill="auto"/>
            <w:noWrap/>
            <w:vAlign w:val="center"/>
            <w:hideMark/>
          </w:tcPr>
          <w:p w14:paraId="6BDB4ECB"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1200</w:t>
            </w:r>
          </w:p>
        </w:tc>
        <w:tc>
          <w:tcPr>
            <w:tcW w:w="895" w:type="dxa"/>
            <w:tcBorders>
              <w:top w:val="nil"/>
              <w:left w:val="nil"/>
              <w:bottom w:val="nil"/>
              <w:right w:val="nil"/>
            </w:tcBorders>
            <w:shd w:val="clear" w:color="auto" w:fill="auto"/>
            <w:noWrap/>
            <w:vAlign w:val="center"/>
            <w:hideMark/>
          </w:tcPr>
          <w:p w14:paraId="576AC385"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0,446</w:t>
            </w:r>
          </w:p>
        </w:tc>
        <w:tc>
          <w:tcPr>
            <w:tcW w:w="1145" w:type="dxa"/>
            <w:tcBorders>
              <w:top w:val="nil"/>
              <w:left w:val="nil"/>
              <w:bottom w:val="nil"/>
              <w:right w:val="nil"/>
            </w:tcBorders>
            <w:shd w:val="clear" w:color="auto" w:fill="auto"/>
            <w:noWrap/>
            <w:vAlign w:val="center"/>
            <w:hideMark/>
          </w:tcPr>
          <w:p w14:paraId="35DBB63C"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0,572</w:t>
            </w:r>
          </w:p>
        </w:tc>
        <w:tc>
          <w:tcPr>
            <w:tcW w:w="903" w:type="dxa"/>
            <w:tcBorders>
              <w:top w:val="nil"/>
              <w:left w:val="nil"/>
              <w:bottom w:val="nil"/>
              <w:right w:val="nil"/>
            </w:tcBorders>
            <w:shd w:val="clear" w:color="auto" w:fill="auto"/>
            <w:noWrap/>
            <w:vAlign w:val="center"/>
            <w:hideMark/>
          </w:tcPr>
          <w:p w14:paraId="48EAEB5F"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0,142</w:t>
            </w:r>
          </w:p>
        </w:tc>
        <w:tc>
          <w:tcPr>
            <w:tcW w:w="1157" w:type="dxa"/>
            <w:tcBorders>
              <w:top w:val="nil"/>
              <w:left w:val="nil"/>
              <w:bottom w:val="nil"/>
              <w:right w:val="nil"/>
            </w:tcBorders>
            <w:shd w:val="clear" w:color="auto" w:fill="auto"/>
            <w:noWrap/>
            <w:vAlign w:val="center"/>
            <w:hideMark/>
          </w:tcPr>
          <w:p w14:paraId="7754719A"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0,466</w:t>
            </w:r>
          </w:p>
        </w:tc>
        <w:tc>
          <w:tcPr>
            <w:tcW w:w="1281" w:type="dxa"/>
            <w:tcBorders>
              <w:top w:val="nil"/>
              <w:left w:val="nil"/>
              <w:bottom w:val="nil"/>
              <w:right w:val="nil"/>
            </w:tcBorders>
            <w:shd w:val="clear" w:color="auto" w:fill="auto"/>
            <w:noWrap/>
            <w:vAlign w:val="center"/>
            <w:hideMark/>
          </w:tcPr>
          <w:p w14:paraId="7D9715D4"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32%</w:t>
            </w:r>
          </w:p>
        </w:tc>
        <w:tc>
          <w:tcPr>
            <w:tcW w:w="1639" w:type="dxa"/>
            <w:tcBorders>
              <w:top w:val="nil"/>
              <w:left w:val="nil"/>
              <w:bottom w:val="nil"/>
              <w:right w:val="nil"/>
            </w:tcBorders>
            <w:shd w:val="clear" w:color="auto" w:fill="auto"/>
            <w:noWrap/>
            <w:vAlign w:val="center"/>
            <w:hideMark/>
          </w:tcPr>
          <w:p w14:paraId="282D7402"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81%</w:t>
            </w:r>
          </w:p>
        </w:tc>
      </w:tr>
      <w:tr w:rsidR="000146F3" w:rsidRPr="001B1150" w14:paraId="1BE6BB7A" w14:textId="77777777" w:rsidTr="00316132">
        <w:trPr>
          <w:trHeight w:val="315"/>
        </w:trPr>
        <w:tc>
          <w:tcPr>
            <w:tcW w:w="1320" w:type="dxa"/>
            <w:tcBorders>
              <w:top w:val="nil"/>
              <w:left w:val="nil"/>
              <w:bottom w:val="nil"/>
              <w:right w:val="nil"/>
            </w:tcBorders>
            <w:shd w:val="clear" w:color="auto" w:fill="auto"/>
            <w:noWrap/>
            <w:vAlign w:val="center"/>
            <w:hideMark/>
          </w:tcPr>
          <w:p w14:paraId="04582299"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1400</w:t>
            </w:r>
          </w:p>
        </w:tc>
        <w:tc>
          <w:tcPr>
            <w:tcW w:w="895" w:type="dxa"/>
            <w:tcBorders>
              <w:top w:val="nil"/>
              <w:left w:val="nil"/>
              <w:bottom w:val="nil"/>
              <w:right w:val="nil"/>
            </w:tcBorders>
            <w:shd w:val="clear" w:color="auto" w:fill="auto"/>
            <w:noWrap/>
            <w:vAlign w:val="center"/>
            <w:hideMark/>
          </w:tcPr>
          <w:p w14:paraId="44340A0B"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0,58</w:t>
            </w:r>
          </w:p>
        </w:tc>
        <w:tc>
          <w:tcPr>
            <w:tcW w:w="1145" w:type="dxa"/>
            <w:tcBorders>
              <w:top w:val="nil"/>
              <w:left w:val="nil"/>
              <w:bottom w:val="nil"/>
              <w:right w:val="nil"/>
            </w:tcBorders>
            <w:shd w:val="clear" w:color="auto" w:fill="auto"/>
            <w:noWrap/>
            <w:vAlign w:val="center"/>
            <w:hideMark/>
          </w:tcPr>
          <w:p w14:paraId="1B722642"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1,06</w:t>
            </w:r>
          </w:p>
        </w:tc>
        <w:tc>
          <w:tcPr>
            <w:tcW w:w="903" w:type="dxa"/>
            <w:tcBorders>
              <w:top w:val="nil"/>
              <w:left w:val="nil"/>
              <w:bottom w:val="nil"/>
              <w:right w:val="nil"/>
            </w:tcBorders>
            <w:shd w:val="clear" w:color="auto" w:fill="auto"/>
            <w:noWrap/>
            <w:vAlign w:val="center"/>
            <w:hideMark/>
          </w:tcPr>
          <w:p w14:paraId="053278CA"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0,386</w:t>
            </w:r>
          </w:p>
        </w:tc>
        <w:tc>
          <w:tcPr>
            <w:tcW w:w="1157" w:type="dxa"/>
            <w:tcBorders>
              <w:top w:val="nil"/>
              <w:left w:val="nil"/>
              <w:bottom w:val="nil"/>
              <w:right w:val="nil"/>
            </w:tcBorders>
            <w:shd w:val="clear" w:color="auto" w:fill="auto"/>
            <w:noWrap/>
            <w:vAlign w:val="center"/>
            <w:hideMark/>
          </w:tcPr>
          <w:p w14:paraId="7C508371"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0,894</w:t>
            </w:r>
          </w:p>
        </w:tc>
        <w:tc>
          <w:tcPr>
            <w:tcW w:w="1281" w:type="dxa"/>
            <w:tcBorders>
              <w:top w:val="nil"/>
              <w:left w:val="nil"/>
              <w:bottom w:val="nil"/>
              <w:right w:val="nil"/>
            </w:tcBorders>
            <w:shd w:val="clear" w:color="auto" w:fill="auto"/>
            <w:noWrap/>
            <w:vAlign w:val="center"/>
            <w:hideMark/>
          </w:tcPr>
          <w:p w14:paraId="37CF90BE"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67%</w:t>
            </w:r>
          </w:p>
        </w:tc>
        <w:tc>
          <w:tcPr>
            <w:tcW w:w="1639" w:type="dxa"/>
            <w:tcBorders>
              <w:top w:val="nil"/>
              <w:left w:val="nil"/>
              <w:bottom w:val="nil"/>
              <w:right w:val="nil"/>
            </w:tcBorders>
            <w:shd w:val="clear" w:color="auto" w:fill="auto"/>
            <w:noWrap/>
            <w:vAlign w:val="center"/>
            <w:hideMark/>
          </w:tcPr>
          <w:p w14:paraId="30F0AB41"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84%</w:t>
            </w:r>
          </w:p>
        </w:tc>
      </w:tr>
      <w:tr w:rsidR="000146F3" w:rsidRPr="001B1150" w14:paraId="7EB987D4" w14:textId="77777777" w:rsidTr="00316132">
        <w:trPr>
          <w:trHeight w:val="315"/>
        </w:trPr>
        <w:tc>
          <w:tcPr>
            <w:tcW w:w="1320" w:type="dxa"/>
            <w:tcBorders>
              <w:top w:val="nil"/>
              <w:left w:val="nil"/>
              <w:bottom w:val="single" w:sz="4" w:space="0" w:color="auto"/>
              <w:right w:val="nil"/>
            </w:tcBorders>
            <w:shd w:val="clear" w:color="auto" w:fill="auto"/>
            <w:noWrap/>
            <w:vAlign w:val="center"/>
            <w:hideMark/>
          </w:tcPr>
          <w:p w14:paraId="7DB2E925"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1485</w:t>
            </w:r>
          </w:p>
        </w:tc>
        <w:tc>
          <w:tcPr>
            <w:tcW w:w="895" w:type="dxa"/>
            <w:tcBorders>
              <w:top w:val="nil"/>
              <w:left w:val="nil"/>
              <w:bottom w:val="single" w:sz="4" w:space="0" w:color="auto"/>
              <w:right w:val="nil"/>
            </w:tcBorders>
            <w:shd w:val="clear" w:color="auto" w:fill="auto"/>
            <w:noWrap/>
            <w:vAlign w:val="center"/>
            <w:hideMark/>
          </w:tcPr>
          <w:p w14:paraId="53A728A0"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0,854</w:t>
            </w:r>
          </w:p>
        </w:tc>
        <w:tc>
          <w:tcPr>
            <w:tcW w:w="1145" w:type="dxa"/>
            <w:tcBorders>
              <w:top w:val="nil"/>
              <w:left w:val="nil"/>
              <w:bottom w:val="single" w:sz="4" w:space="0" w:color="auto"/>
              <w:right w:val="nil"/>
            </w:tcBorders>
            <w:shd w:val="clear" w:color="auto" w:fill="auto"/>
            <w:noWrap/>
            <w:vAlign w:val="center"/>
            <w:hideMark/>
          </w:tcPr>
          <w:p w14:paraId="4ECE6973"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1,366</w:t>
            </w:r>
          </w:p>
        </w:tc>
        <w:tc>
          <w:tcPr>
            <w:tcW w:w="903" w:type="dxa"/>
            <w:tcBorders>
              <w:top w:val="nil"/>
              <w:left w:val="nil"/>
              <w:bottom w:val="single" w:sz="4" w:space="0" w:color="auto"/>
              <w:right w:val="nil"/>
            </w:tcBorders>
            <w:shd w:val="clear" w:color="auto" w:fill="auto"/>
            <w:noWrap/>
            <w:vAlign w:val="center"/>
            <w:hideMark/>
          </w:tcPr>
          <w:p w14:paraId="5FB04D1F"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0,628</w:t>
            </w:r>
          </w:p>
        </w:tc>
        <w:tc>
          <w:tcPr>
            <w:tcW w:w="1157" w:type="dxa"/>
            <w:tcBorders>
              <w:top w:val="nil"/>
              <w:left w:val="nil"/>
              <w:bottom w:val="single" w:sz="4" w:space="0" w:color="auto"/>
              <w:right w:val="nil"/>
            </w:tcBorders>
            <w:shd w:val="clear" w:color="auto" w:fill="auto"/>
            <w:noWrap/>
            <w:vAlign w:val="center"/>
            <w:hideMark/>
          </w:tcPr>
          <w:p w14:paraId="098B9121"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1,205</w:t>
            </w:r>
          </w:p>
        </w:tc>
        <w:tc>
          <w:tcPr>
            <w:tcW w:w="1281" w:type="dxa"/>
            <w:tcBorders>
              <w:top w:val="nil"/>
              <w:left w:val="nil"/>
              <w:bottom w:val="single" w:sz="4" w:space="0" w:color="auto"/>
              <w:right w:val="nil"/>
            </w:tcBorders>
            <w:shd w:val="clear" w:color="auto" w:fill="auto"/>
            <w:noWrap/>
            <w:vAlign w:val="center"/>
            <w:hideMark/>
          </w:tcPr>
          <w:p w14:paraId="4A4B63EC"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74%</w:t>
            </w:r>
          </w:p>
        </w:tc>
        <w:tc>
          <w:tcPr>
            <w:tcW w:w="1639" w:type="dxa"/>
            <w:tcBorders>
              <w:top w:val="nil"/>
              <w:left w:val="nil"/>
              <w:bottom w:val="single" w:sz="4" w:space="0" w:color="auto"/>
              <w:right w:val="nil"/>
            </w:tcBorders>
            <w:shd w:val="clear" w:color="auto" w:fill="auto"/>
            <w:noWrap/>
            <w:vAlign w:val="center"/>
            <w:hideMark/>
          </w:tcPr>
          <w:p w14:paraId="494532C5" w14:textId="77777777" w:rsidR="000146F3" w:rsidRPr="001B1150" w:rsidRDefault="000146F3" w:rsidP="00316132">
            <w:pPr>
              <w:spacing w:line="240" w:lineRule="auto"/>
              <w:jc w:val="center"/>
              <w:rPr>
                <w:rFonts w:eastAsia="Times New Roman" w:cs="Times New Roman"/>
                <w:color w:val="000000"/>
                <w:szCs w:val="24"/>
                <w:lang w:val="en-ID" w:eastAsia="en-ID"/>
              </w:rPr>
            </w:pPr>
            <w:r w:rsidRPr="001B1150">
              <w:rPr>
                <w:rFonts w:eastAsia="Times New Roman" w:cs="Times New Roman"/>
                <w:color w:val="000000"/>
                <w:szCs w:val="24"/>
                <w:lang w:val="en-ID" w:eastAsia="en-ID"/>
              </w:rPr>
              <w:t>88%</w:t>
            </w:r>
          </w:p>
        </w:tc>
      </w:tr>
    </w:tbl>
    <w:p w14:paraId="1CE37A63" w14:textId="5DDAD838" w:rsidR="00841B47" w:rsidRDefault="00841B47" w:rsidP="000146F3">
      <w:pPr>
        <w:rPr>
          <w:lang w:val="en-US"/>
        </w:rPr>
      </w:pPr>
    </w:p>
    <w:p w14:paraId="2FA5B549" w14:textId="2070A363" w:rsidR="00841B47" w:rsidRDefault="00841B47" w:rsidP="00841B47">
      <w:pPr>
        <w:spacing w:line="480" w:lineRule="auto"/>
        <w:ind w:firstLine="720"/>
        <w:jc w:val="both"/>
        <w:rPr>
          <w:lang w:val="en-US"/>
        </w:rPr>
      </w:pPr>
      <w:r>
        <w:rPr>
          <w:lang w:val="en-US"/>
        </w:rPr>
        <w:t>Pada tabel, nilai persentase diambil dari selisih nilai penurunan getaran dan kenaikan getaran. Sehingga didapatkan nilai persentase untuk hasil akibat dari penambahan massa tak seimbang sebesar 10 gram dan setelah dilakukan penyeimbangan.</w:t>
      </w:r>
    </w:p>
    <w:p w14:paraId="50C487E6" w14:textId="77777777" w:rsidR="000146F3" w:rsidRDefault="000146F3" w:rsidP="000146F3">
      <w:pPr>
        <w:jc w:val="center"/>
        <w:rPr>
          <w:lang w:val="en-US"/>
        </w:rPr>
      </w:pPr>
      <w:r>
        <w:rPr>
          <w:noProof/>
        </w:rPr>
        <w:drawing>
          <wp:inline distT="0" distB="0" distL="0" distR="0" wp14:anchorId="472C8939" wp14:editId="12992B59">
            <wp:extent cx="4565737" cy="2726238"/>
            <wp:effectExtent l="0" t="0" r="6350" b="17145"/>
            <wp:docPr id="34" name="Chart 34">
              <a:extLst xmlns:a="http://schemas.openxmlformats.org/drawingml/2006/main">
                <a:ext uri="{FF2B5EF4-FFF2-40B4-BE49-F238E27FC236}">
                  <a16:creationId xmlns:a16="http://schemas.microsoft.com/office/drawing/2014/main" id="{3B9B6976-A703-04A1-F3AC-FF503D88B86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3"/>
              </a:graphicData>
            </a:graphic>
          </wp:inline>
        </w:drawing>
      </w:r>
    </w:p>
    <w:p w14:paraId="1E9E763F" w14:textId="2DEA68C9" w:rsidR="000146F3" w:rsidRPr="003E180D" w:rsidRDefault="000146F3" w:rsidP="000146F3">
      <w:pPr>
        <w:pStyle w:val="Caption"/>
        <w:jc w:val="center"/>
        <w:rPr>
          <w:b w:val="0"/>
          <w:bCs/>
          <w:lang w:val="en-US"/>
        </w:rPr>
      </w:pPr>
      <w:bookmarkStart w:id="355" w:name="_Toc106835933"/>
      <w:bookmarkStart w:id="356" w:name="_Toc106837341"/>
      <w:r w:rsidRPr="003E180D">
        <w:rPr>
          <w:b w:val="0"/>
          <w:bCs/>
        </w:rPr>
        <w:t xml:space="preserve">Gambar 4. </w:t>
      </w:r>
      <w:r w:rsidRPr="003E180D">
        <w:rPr>
          <w:b w:val="0"/>
          <w:bCs/>
        </w:rPr>
        <w:fldChar w:fldCharType="begin"/>
      </w:r>
      <w:r w:rsidRPr="003E180D">
        <w:rPr>
          <w:b w:val="0"/>
          <w:bCs/>
        </w:rPr>
        <w:instrText xml:space="preserve"> SEQ Gambar_4. \* ARABIC </w:instrText>
      </w:r>
      <w:r w:rsidRPr="003E180D">
        <w:rPr>
          <w:b w:val="0"/>
          <w:bCs/>
        </w:rPr>
        <w:fldChar w:fldCharType="separate"/>
      </w:r>
      <w:r w:rsidR="00CE5B8D">
        <w:rPr>
          <w:b w:val="0"/>
          <w:bCs/>
          <w:noProof/>
        </w:rPr>
        <w:t>13</w:t>
      </w:r>
      <w:r w:rsidRPr="003E180D">
        <w:rPr>
          <w:b w:val="0"/>
          <w:bCs/>
        </w:rPr>
        <w:fldChar w:fldCharType="end"/>
      </w:r>
      <w:r w:rsidRPr="003E180D">
        <w:rPr>
          <w:b w:val="0"/>
          <w:bCs/>
          <w:lang w:val="en-US"/>
        </w:rPr>
        <w:t xml:space="preserve"> Grafik Persentase Hasil Penyeimbangan</w:t>
      </w:r>
      <w:bookmarkEnd w:id="355"/>
      <w:bookmarkEnd w:id="356"/>
    </w:p>
    <w:p w14:paraId="7DCB4A4A" w14:textId="7A6F3ED3" w:rsidR="00FB2F59" w:rsidRDefault="00841B47" w:rsidP="00841B47">
      <w:pPr>
        <w:spacing w:line="480" w:lineRule="auto"/>
        <w:ind w:firstLine="720"/>
        <w:jc w:val="both"/>
        <w:rPr>
          <w:lang w:val="en-US"/>
        </w:rPr>
        <w:sectPr w:rsidR="00FB2F59" w:rsidSect="00FB2F59">
          <w:headerReference w:type="default" r:id="rId84"/>
          <w:footerReference w:type="default" r:id="rId85"/>
          <w:pgSz w:w="11907" w:h="16840" w:code="9"/>
          <w:pgMar w:top="1701" w:right="1701" w:bottom="1701" w:left="2268" w:header="709" w:footer="709" w:gutter="0"/>
          <w:pgNumType w:start="51"/>
          <w:cols w:space="708"/>
          <w:docGrid w:linePitch="360"/>
        </w:sectPr>
      </w:pPr>
      <w:r>
        <w:rPr>
          <w:lang w:val="en-US"/>
        </w:rPr>
        <w:t>Dari grafik</w:t>
      </w:r>
      <w:r w:rsidR="000146F3">
        <w:rPr>
          <w:lang w:val="en-US"/>
        </w:rPr>
        <w:t>, dapat dilihat bahwa keberhasilan penyeimbangan akibat massa tak seimbang sebesar 10 gram pada beberapa kecepatan putar yang diuji</w:t>
      </w:r>
      <w:r>
        <w:rPr>
          <w:lang w:val="en-US"/>
        </w:rPr>
        <w:t xml:space="preserve"> memiliki nilai p</w:t>
      </w:r>
      <w:r w:rsidR="000146F3">
        <w:rPr>
          <w:lang w:val="en-US"/>
        </w:rPr>
        <w:t>ersentase tertinggi pada kecepatan putar 1000 rpm, dengan nilai 76 % pada bidang pengukuran  kiri dan 93% pada bidang kanan. Sedangkan persentase paling rendah pada kecepatan putar 1200 penyeimbangan senilai 74 % di bidang kiri dan 88% pada bidang kanan.</w:t>
      </w:r>
      <w:r>
        <w:rPr>
          <w:lang w:val="en-US"/>
        </w:rPr>
        <w:t xml:space="preserve"> </w:t>
      </w:r>
      <w:r w:rsidR="00A2561A">
        <w:rPr>
          <w:lang w:val="en-US"/>
        </w:rPr>
        <w:t>S</w:t>
      </w:r>
      <w:r>
        <w:rPr>
          <w:lang w:val="en-US"/>
        </w:rPr>
        <w:t>ecara keseluruha</w:t>
      </w:r>
      <w:r w:rsidR="00A2561A">
        <w:rPr>
          <w:lang w:val="en-US"/>
        </w:rPr>
        <w:t xml:space="preserve">n, nilai getaran akibat massa </w:t>
      </w:r>
      <w:r w:rsidR="00C67256" w:rsidRPr="00C67256">
        <w:rPr>
          <w:i/>
          <w:lang w:val="en-US"/>
        </w:rPr>
        <w:t>unbalance</w:t>
      </w:r>
      <w:r w:rsidR="00A2561A">
        <w:rPr>
          <w:lang w:val="en-US"/>
        </w:rPr>
        <w:t xml:space="preserve"> sebesar 10 gram turun pada 4 kecepatan yang diuji</w:t>
      </w:r>
    </w:p>
    <w:p w14:paraId="355CD701" w14:textId="77777777" w:rsidR="000146F3" w:rsidRPr="009E5DB6" w:rsidRDefault="000146F3" w:rsidP="000146F3">
      <w:pPr>
        <w:pStyle w:val="ListParagraph"/>
        <w:keepNext/>
        <w:keepLines/>
        <w:numPr>
          <w:ilvl w:val="0"/>
          <w:numId w:val="13"/>
        </w:numPr>
        <w:spacing w:before="40" w:line="480" w:lineRule="auto"/>
        <w:jc w:val="both"/>
        <w:outlineLvl w:val="1"/>
        <w:rPr>
          <w:rFonts w:eastAsiaTheme="majorEastAsia" w:cs="Times New Roman"/>
          <w:b/>
          <w:bCs/>
          <w:vanish/>
          <w:szCs w:val="24"/>
        </w:rPr>
      </w:pPr>
      <w:bookmarkStart w:id="357" w:name="_Toc100361422"/>
      <w:bookmarkStart w:id="358" w:name="_Toc100361591"/>
      <w:bookmarkStart w:id="359" w:name="_Toc100361738"/>
      <w:bookmarkStart w:id="360" w:name="_Toc100361771"/>
      <w:bookmarkStart w:id="361" w:name="_Toc100361829"/>
      <w:bookmarkStart w:id="362" w:name="_Toc100602620"/>
      <w:bookmarkStart w:id="363" w:name="_Toc100602656"/>
      <w:bookmarkStart w:id="364" w:name="_Toc100907763"/>
      <w:bookmarkStart w:id="365" w:name="_Toc101736836"/>
      <w:bookmarkStart w:id="366" w:name="_Toc101738639"/>
      <w:bookmarkStart w:id="367" w:name="_Toc101738679"/>
      <w:bookmarkStart w:id="368" w:name="_Toc101776811"/>
      <w:bookmarkStart w:id="369" w:name="_Toc101776853"/>
      <w:bookmarkStart w:id="370" w:name="_Toc104717878"/>
      <w:bookmarkStart w:id="371" w:name="_Toc106034758"/>
      <w:bookmarkStart w:id="372" w:name="_Toc106034832"/>
      <w:bookmarkStart w:id="373" w:name="_Toc106321810"/>
      <w:bookmarkStart w:id="374" w:name="_Toc106834059"/>
      <w:bookmarkStart w:id="375" w:name="_Toc106837910"/>
      <w:bookmarkStart w:id="376" w:name="_Toc106837989"/>
      <w:bookmarkStart w:id="377" w:name="_Toc107363613"/>
      <w:bookmarkStart w:id="378" w:name="_Toc107363690"/>
      <w:bookmarkStart w:id="379" w:name="_Toc10736376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p>
    <w:p w14:paraId="59C630BC" w14:textId="39C29E42" w:rsidR="003C7E4F" w:rsidRPr="00581424" w:rsidRDefault="00C432DA" w:rsidP="00581424">
      <w:pPr>
        <w:pStyle w:val="Heading1"/>
        <w:numPr>
          <w:ilvl w:val="0"/>
          <w:numId w:val="0"/>
        </w:numPr>
        <w:rPr>
          <w:szCs w:val="28"/>
          <w:lang w:val="en-US"/>
        </w:rPr>
      </w:pPr>
      <w:bookmarkStart w:id="380" w:name="_Toc107363767"/>
      <w:r w:rsidRPr="00C432DA">
        <w:rPr>
          <w:szCs w:val="28"/>
          <w:lang w:val="en-US"/>
        </w:rPr>
        <w:t>BAB V</w:t>
      </w:r>
      <w:r>
        <w:rPr>
          <w:szCs w:val="28"/>
          <w:lang w:val="en-US"/>
        </w:rPr>
        <w:br/>
      </w:r>
      <w:r w:rsidR="00F85146">
        <w:rPr>
          <w:szCs w:val="28"/>
          <w:lang w:val="en-US"/>
        </w:rPr>
        <w:t>PENUTUP</w:t>
      </w:r>
      <w:bookmarkEnd w:id="380"/>
    </w:p>
    <w:p w14:paraId="6BF701A3" w14:textId="77777777" w:rsidR="00F85146" w:rsidRPr="00F85146" w:rsidRDefault="00F85146" w:rsidP="00F85146">
      <w:pPr>
        <w:pStyle w:val="ListParagraph"/>
        <w:keepNext/>
        <w:keepLines/>
        <w:numPr>
          <w:ilvl w:val="0"/>
          <w:numId w:val="6"/>
        </w:numPr>
        <w:spacing w:before="40" w:line="480" w:lineRule="auto"/>
        <w:contextualSpacing w:val="0"/>
        <w:jc w:val="both"/>
        <w:outlineLvl w:val="1"/>
        <w:rPr>
          <w:rFonts w:eastAsiaTheme="majorEastAsia" w:cs="Times New Roman"/>
          <w:b/>
          <w:bCs/>
          <w:vanish/>
          <w:color w:val="000000"/>
          <w:szCs w:val="24"/>
          <w:lang w:val="en-US"/>
        </w:rPr>
      </w:pPr>
      <w:bookmarkStart w:id="381" w:name="_Toc106034760"/>
      <w:bookmarkStart w:id="382" w:name="_Toc106034834"/>
      <w:bookmarkStart w:id="383" w:name="_Toc106321812"/>
      <w:bookmarkStart w:id="384" w:name="_Toc106834305"/>
      <w:bookmarkStart w:id="385" w:name="_Toc106837912"/>
      <w:bookmarkStart w:id="386" w:name="_Toc106837991"/>
      <w:bookmarkStart w:id="387" w:name="_Toc107363615"/>
      <w:bookmarkStart w:id="388" w:name="_Toc107363692"/>
      <w:bookmarkStart w:id="389" w:name="_Toc107363768"/>
      <w:bookmarkEnd w:id="381"/>
      <w:bookmarkEnd w:id="382"/>
      <w:bookmarkEnd w:id="383"/>
      <w:bookmarkEnd w:id="384"/>
      <w:bookmarkEnd w:id="385"/>
      <w:bookmarkEnd w:id="386"/>
      <w:bookmarkEnd w:id="387"/>
      <w:bookmarkEnd w:id="388"/>
      <w:bookmarkEnd w:id="389"/>
    </w:p>
    <w:p w14:paraId="635FB5C2" w14:textId="77777777" w:rsidR="00F85146" w:rsidRPr="00F85146" w:rsidRDefault="00F85146" w:rsidP="00F85146">
      <w:pPr>
        <w:pStyle w:val="ListParagraph"/>
        <w:keepNext/>
        <w:keepLines/>
        <w:numPr>
          <w:ilvl w:val="0"/>
          <w:numId w:val="6"/>
        </w:numPr>
        <w:spacing w:before="40" w:line="480" w:lineRule="auto"/>
        <w:contextualSpacing w:val="0"/>
        <w:jc w:val="both"/>
        <w:outlineLvl w:val="1"/>
        <w:rPr>
          <w:rFonts w:eastAsiaTheme="majorEastAsia" w:cs="Times New Roman"/>
          <w:b/>
          <w:bCs/>
          <w:vanish/>
          <w:color w:val="000000"/>
          <w:szCs w:val="24"/>
          <w:lang w:val="en-US"/>
        </w:rPr>
      </w:pPr>
      <w:bookmarkStart w:id="390" w:name="_Toc106034761"/>
      <w:bookmarkStart w:id="391" w:name="_Toc106034835"/>
      <w:bookmarkStart w:id="392" w:name="_Toc106321813"/>
      <w:bookmarkStart w:id="393" w:name="_Toc106834306"/>
      <w:bookmarkStart w:id="394" w:name="_Toc106837913"/>
      <w:bookmarkStart w:id="395" w:name="_Toc106837992"/>
      <w:bookmarkStart w:id="396" w:name="_Toc107363616"/>
      <w:bookmarkStart w:id="397" w:name="_Toc107363693"/>
      <w:bookmarkStart w:id="398" w:name="_Toc107363769"/>
      <w:bookmarkEnd w:id="390"/>
      <w:bookmarkEnd w:id="391"/>
      <w:bookmarkEnd w:id="392"/>
      <w:bookmarkEnd w:id="393"/>
      <w:bookmarkEnd w:id="394"/>
      <w:bookmarkEnd w:id="395"/>
      <w:bookmarkEnd w:id="396"/>
      <w:bookmarkEnd w:id="397"/>
      <w:bookmarkEnd w:id="398"/>
    </w:p>
    <w:p w14:paraId="4AD22D17" w14:textId="77777777" w:rsidR="003F4951" w:rsidRDefault="003F4951" w:rsidP="003F4951">
      <w:pPr>
        <w:pStyle w:val="31"/>
      </w:pPr>
      <w:bookmarkStart w:id="399" w:name="_Toc106834063"/>
      <w:bookmarkStart w:id="400" w:name="_Toc107363770"/>
      <w:r>
        <w:t>Kesimpulan</w:t>
      </w:r>
      <w:bookmarkEnd w:id="399"/>
      <w:bookmarkEnd w:id="400"/>
    </w:p>
    <w:p w14:paraId="7C18B467" w14:textId="4FB0731A" w:rsidR="003F4951" w:rsidRPr="00495B0A" w:rsidRDefault="003F4951" w:rsidP="003F4951">
      <w:pPr>
        <w:pStyle w:val="ListParagraph"/>
        <w:numPr>
          <w:ilvl w:val="0"/>
          <w:numId w:val="40"/>
        </w:numPr>
        <w:spacing w:line="480" w:lineRule="auto"/>
        <w:ind w:left="1080"/>
        <w:jc w:val="both"/>
      </w:pPr>
      <w:r w:rsidRPr="00495B0A">
        <w:t xml:space="preserve">Proses rancang bangun alat uji </w:t>
      </w:r>
      <w:r w:rsidR="00C67256" w:rsidRPr="00C67256">
        <w:rPr>
          <w:i/>
        </w:rPr>
        <w:t>balancing</w:t>
      </w:r>
      <w:r w:rsidRPr="00495B0A">
        <w:t xml:space="preserve"> dinamis meliputi desain,   kalkulasi elemen mesin, pemilihan material, dan fabrikasi.</w:t>
      </w:r>
    </w:p>
    <w:p w14:paraId="5ACDC695" w14:textId="51D131C1" w:rsidR="003F4951" w:rsidRPr="00495B0A" w:rsidRDefault="003F4951" w:rsidP="003F4951">
      <w:pPr>
        <w:pStyle w:val="ListParagraph"/>
        <w:numPr>
          <w:ilvl w:val="0"/>
          <w:numId w:val="40"/>
        </w:numPr>
        <w:spacing w:line="480" w:lineRule="auto"/>
        <w:ind w:left="1080"/>
        <w:jc w:val="both"/>
        <w:rPr>
          <w:lang w:val="en-US"/>
        </w:rPr>
      </w:pPr>
      <w:r w:rsidRPr="00495B0A">
        <w:rPr>
          <w:lang w:val="en-US"/>
        </w:rPr>
        <w:t xml:space="preserve">Pada rancang bangun alat uji </w:t>
      </w:r>
      <w:r w:rsidR="00C67256" w:rsidRPr="00C67256">
        <w:rPr>
          <w:i/>
          <w:lang w:val="en-US"/>
        </w:rPr>
        <w:t>balancing</w:t>
      </w:r>
      <w:r w:rsidRPr="00495B0A">
        <w:rPr>
          <w:lang w:val="en-US"/>
        </w:rPr>
        <w:t xml:space="preserve"> dinamis, poros yang digunakann berdiameter 20 mm untuk mentransmisikan daya 0,734 kW dengan keadaan momen lentur sebesar </w:t>
      </w:r>
      <w:r w:rsidRPr="00495B0A">
        <w:rPr>
          <w:rFonts w:cs="Times New Roman"/>
          <w:szCs w:val="24"/>
          <w:lang w:val="en-US"/>
        </w:rPr>
        <w:t xml:space="preserve">318,2 </w:t>
      </w:r>
      <w:r w:rsidR="000A17BE">
        <w:rPr>
          <w:rFonts w:cs="Times New Roman"/>
          <w:szCs w:val="24"/>
          <w:lang w:val="en-US"/>
        </w:rPr>
        <w:t>K</w:t>
      </w:r>
      <w:r w:rsidRPr="00495B0A">
        <w:rPr>
          <w:rFonts w:cs="Times New Roman"/>
          <w:szCs w:val="24"/>
          <w:lang w:val="en-US"/>
        </w:rPr>
        <w:t xml:space="preserve">g.mm dan momen puntir sebesar </w:t>
      </w:r>
      <w:r w:rsidRPr="00495B0A">
        <w:rPr>
          <w:lang w:val="en-US"/>
        </w:rPr>
        <w:t>483,05 Kg.mm</w:t>
      </w:r>
    </w:p>
    <w:p w14:paraId="23482303" w14:textId="0098D358" w:rsidR="003F4951" w:rsidRDefault="003F4951" w:rsidP="003F4951">
      <w:pPr>
        <w:pStyle w:val="ListParagraph"/>
        <w:numPr>
          <w:ilvl w:val="0"/>
          <w:numId w:val="40"/>
        </w:numPr>
        <w:spacing w:line="480" w:lineRule="auto"/>
        <w:ind w:left="1080"/>
        <w:jc w:val="both"/>
        <w:rPr>
          <w:lang w:val="en-US"/>
        </w:rPr>
      </w:pPr>
      <w:r>
        <w:rPr>
          <w:lang w:val="en-US"/>
        </w:rPr>
        <w:t xml:space="preserve">Penambahan massa tak seimbang sebesar 10 gram menyebabkan rotor mengalami kondisi tak seimbang secara dinamis </w:t>
      </w:r>
      <w:r w:rsidR="00581424">
        <w:rPr>
          <w:lang w:val="en-US"/>
        </w:rPr>
        <w:t xml:space="preserve">, dengan nilai getaran pada arah horizontal lebih tinggi dibanding arah vertikal dan aksial. Selain itu benda </w:t>
      </w:r>
      <w:r>
        <w:rPr>
          <w:lang w:val="en-US"/>
        </w:rPr>
        <w:t xml:space="preserve">mengalami kenaikan nilai getaran dari kondisi awal . </w:t>
      </w:r>
    </w:p>
    <w:p w14:paraId="635113A2" w14:textId="70F368DC" w:rsidR="003F4951" w:rsidRPr="007A6035" w:rsidRDefault="00581424" w:rsidP="003F4951">
      <w:pPr>
        <w:pStyle w:val="ListParagraph"/>
        <w:numPr>
          <w:ilvl w:val="0"/>
          <w:numId w:val="40"/>
        </w:numPr>
        <w:spacing w:line="480" w:lineRule="auto"/>
        <w:ind w:left="1080"/>
        <w:jc w:val="both"/>
        <w:rPr>
          <w:lang w:val="en-US"/>
        </w:rPr>
      </w:pPr>
      <w:r>
        <w:rPr>
          <w:lang w:val="en-US"/>
        </w:rPr>
        <w:t>Dari hasil</w:t>
      </w:r>
      <w:r w:rsidR="003F4951">
        <w:rPr>
          <w:lang w:val="en-US"/>
        </w:rPr>
        <w:t xml:space="preserve"> percobaan </w:t>
      </w:r>
      <w:r>
        <w:rPr>
          <w:lang w:val="en-US"/>
        </w:rPr>
        <w:t xml:space="preserve">di </w:t>
      </w:r>
      <w:r w:rsidR="003F4951">
        <w:rPr>
          <w:lang w:val="en-US"/>
        </w:rPr>
        <w:t>beberapa putaran</w:t>
      </w:r>
      <w:r>
        <w:rPr>
          <w:lang w:val="en-US"/>
        </w:rPr>
        <w:t xml:space="preserve"> kerja</w:t>
      </w:r>
      <w:r w:rsidR="003F4951">
        <w:rPr>
          <w:lang w:val="en-US"/>
        </w:rPr>
        <w:t>,</w:t>
      </w:r>
      <w:r>
        <w:rPr>
          <w:lang w:val="en-US"/>
        </w:rPr>
        <w:t xml:space="preserve"> semakin tinggi kecepatan putar rotor, nilai kecepatan getaran yang dihasilkan semakin tinggi. Hal ini berlaku </w:t>
      </w:r>
      <w:r w:rsidR="003F4951">
        <w:rPr>
          <w:lang w:val="en-US"/>
        </w:rPr>
        <w:t xml:space="preserve"> </w:t>
      </w:r>
      <w:r>
        <w:rPr>
          <w:lang w:val="en-US"/>
        </w:rPr>
        <w:t>pada kondisi sebelum dan sesudah penyeimbangan.</w:t>
      </w:r>
      <w:r w:rsidR="003F4951">
        <w:rPr>
          <w:lang w:val="en-US"/>
        </w:rPr>
        <w:t xml:space="preserve"> </w:t>
      </w:r>
    </w:p>
    <w:p w14:paraId="6D3D2E39" w14:textId="5705919E" w:rsidR="003B2004" w:rsidRDefault="003B2004" w:rsidP="003F4951">
      <w:pPr>
        <w:pStyle w:val="ListParagraph"/>
        <w:numPr>
          <w:ilvl w:val="0"/>
          <w:numId w:val="40"/>
        </w:numPr>
        <w:spacing w:line="480" w:lineRule="auto"/>
        <w:ind w:left="1080"/>
        <w:jc w:val="both"/>
        <w:rPr>
          <w:lang w:val="en-US"/>
        </w:rPr>
      </w:pPr>
      <w:r>
        <w:rPr>
          <w:lang w:val="en-US"/>
        </w:rPr>
        <w:t>Dengan metode 4 masa coba tanpa sudut fasa didapatkan ma</w:t>
      </w:r>
      <w:r w:rsidR="00F054AC">
        <w:rPr>
          <w:lang w:val="en-US"/>
        </w:rPr>
        <w:t>s</w:t>
      </w:r>
      <w:r>
        <w:rPr>
          <w:lang w:val="en-US"/>
        </w:rPr>
        <w:t xml:space="preserve">sa penyeimbang sebesar </w:t>
      </w:r>
      <w:r w:rsidRPr="00F054AC">
        <w:rPr>
          <w:bCs/>
          <w:szCs w:val="24"/>
          <w:lang w:val="en-US"/>
        </w:rPr>
        <w:t>penyeimbang untuk rotor bagian kiri sebesar 5</w:t>
      </w:r>
      <w:r w:rsidRPr="00F054AC">
        <w:rPr>
          <w:szCs w:val="24"/>
          <w:lang w:val="en-US"/>
        </w:rPr>
        <w:t>,278 gr pada posisi 0</w:t>
      </w:r>
      <w:r w:rsidRPr="00F054AC">
        <w:rPr>
          <w:szCs w:val="24"/>
          <w:vertAlign w:val="superscript"/>
          <w:lang w:val="en-US"/>
        </w:rPr>
        <w:t>0</w:t>
      </w:r>
      <w:r w:rsidRPr="00F054AC">
        <w:rPr>
          <w:szCs w:val="24"/>
          <w:lang w:val="en-US"/>
        </w:rPr>
        <w:t xml:space="preserve"> dan 13,17 gr pada posisi 270</w:t>
      </w:r>
      <w:r w:rsidRPr="00F054AC">
        <w:rPr>
          <w:szCs w:val="24"/>
          <w:vertAlign w:val="superscript"/>
          <w:lang w:val="en-US"/>
        </w:rPr>
        <w:t>0</w:t>
      </w:r>
      <w:r w:rsidRPr="00F054AC">
        <w:rPr>
          <w:szCs w:val="24"/>
          <w:lang w:val="en-US"/>
        </w:rPr>
        <w:t xml:space="preserve"> , </w:t>
      </w:r>
      <w:r w:rsidR="00F054AC">
        <w:rPr>
          <w:szCs w:val="24"/>
          <w:lang w:val="en-US"/>
        </w:rPr>
        <w:t xml:space="preserve">dan </w:t>
      </w:r>
      <w:r w:rsidRPr="00F054AC">
        <w:rPr>
          <w:szCs w:val="24"/>
          <w:lang w:val="en-US"/>
        </w:rPr>
        <w:t>didapatkan massa penyeimbang sebesar 0,17 gr pada posisi  0</w:t>
      </w:r>
      <w:r w:rsidRPr="00F054AC">
        <w:rPr>
          <w:szCs w:val="24"/>
          <w:vertAlign w:val="superscript"/>
          <w:lang w:val="en-US"/>
        </w:rPr>
        <w:t xml:space="preserve">0 </w:t>
      </w:r>
      <w:r w:rsidRPr="00F054AC">
        <w:rPr>
          <w:szCs w:val="24"/>
          <w:lang w:val="en-US"/>
        </w:rPr>
        <w:t>dan 2,44 gr pada posisi 270</w:t>
      </w:r>
      <w:r w:rsidRPr="00F054AC">
        <w:rPr>
          <w:szCs w:val="24"/>
          <w:vertAlign w:val="superscript"/>
          <w:lang w:val="en-US"/>
        </w:rPr>
        <w:t>0</w:t>
      </w:r>
      <w:r w:rsidR="00F054AC">
        <w:rPr>
          <w:szCs w:val="24"/>
          <w:vertAlign w:val="superscript"/>
          <w:lang w:val="en-US"/>
        </w:rPr>
        <w:t xml:space="preserve"> </w:t>
      </w:r>
      <w:r w:rsidR="00F054AC">
        <w:rPr>
          <w:szCs w:val="24"/>
          <w:lang w:val="en-US"/>
        </w:rPr>
        <w:t>untuk</w:t>
      </w:r>
      <w:r w:rsidR="00F054AC" w:rsidRPr="00F054AC">
        <w:rPr>
          <w:szCs w:val="24"/>
          <w:lang w:val="en-US"/>
        </w:rPr>
        <w:t xml:space="preserve"> rotor bagian kanan</w:t>
      </w:r>
      <w:r w:rsidR="00F054AC">
        <w:rPr>
          <w:szCs w:val="24"/>
          <w:lang w:val="en-US"/>
        </w:rPr>
        <w:t>.</w:t>
      </w:r>
    </w:p>
    <w:p w14:paraId="43A4C0A7" w14:textId="77777777" w:rsidR="00FB2F59" w:rsidRDefault="003F4951" w:rsidP="007560EC">
      <w:pPr>
        <w:pStyle w:val="ListParagraph"/>
        <w:numPr>
          <w:ilvl w:val="0"/>
          <w:numId w:val="40"/>
        </w:numPr>
        <w:spacing w:line="480" w:lineRule="auto"/>
        <w:ind w:left="1080"/>
        <w:jc w:val="both"/>
        <w:rPr>
          <w:lang w:val="en-US"/>
        </w:rPr>
        <w:sectPr w:rsidR="00FB2F59" w:rsidSect="00FB2F59">
          <w:headerReference w:type="default" r:id="rId86"/>
          <w:pgSz w:w="11907" w:h="16840" w:code="9"/>
          <w:pgMar w:top="1701" w:right="1701" w:bottom="1701" w:left="2268" w:header="709" w:footer="709" w:gutter="0"/>
          <w:pgNumType w:start="68"/>
          <w:cols w:space="708"/>
          <w:docGrid w:linePitch="360"/>
        </w:sectPr>
      </w:pPr>
      <w:r>
        <w:rPr>
          <w:lang w:val="en-US"/>
        </w:rPr>
        <w:t xml:space="preserve">Kondisi benda uji setelah dilakukan penyeimbangan mengalami penurunan nilai getaran yang naik akibat penambahan massa tak </w:t>
      </w:r>
    </w:p>
    <w:p w14:paraId="79FB7C50" w14:textId="422AC202" w:rsidR="003F4951" w:rsidRPr="007560EC" w:rsidRDefault="003F4951" w:rsidP="007560EC">
      <w:pPr>
        <w:pStyle w:val="ListParagraph"/>
        <w:numPr>
          <w:ilvl w:val="0"/>
          <w:numId w:val="40"/>
        </w:numPr>
        <w:spacing w:line="480" w:lineRule="auto"/>
        <w:ind w:left="1080"/>
        <w:jc w:val="both"/>
        <w:rPr>
          <w:lang w:val="en-US"/>
        </w:rPr>
      </w:pPr>
      <w:r>
        <w:rPr>
          <w:lang w:val="en-US"/>
        </w:rPr>
        <w:t xml:space="preserve">seimbang 10 gram, dengan persentase penurunan tertinggi terjadi pada putaran 1000 rpm, dengan nilai 76 % pada bidang pengukuran  kiri dan 93% pada bidang kanan. Sedangkan persentase penurunan paling rendah terjadi pada putaran 1200 rpm dengan nilai 74 % di bidang kiri dan 88% pada bidang kanan. Secara keseluruhan, nilai getaran akibat massa </w:t>
      </w:r>
      <w:r w:rsidR="00C67256" w:rsidRPr="00C67256">
        <w:rPr>
          <w:i/>
          <w:lang w:val="en-US"/>
        </w:rPr>
        <w:t>unbalance</w:t>
      </w:r>
      <w:r>
        <w:rPr>
          <w:lang w:val="en-US"/>
        </w:rPr>
        <w:t xml:space="preserve"> sebesar 10 gram turun pada 4 kecepatan yang diujikan.</w:t>
      </w:r>
    </w:p>
    <w:p w14:paraId="3FDCFA81" w14:textId="7D61B145" w:rsidR="003F4951" w:rsidRDefault="003F4951" w:rsidP="003F4951">
      <w:pPr>
        <w:pStyle w:val="31"/>
      </w:pPr>
      <w:bookmarkStart w:id="401" w:name="_Toc106834064"/>
      <w:bookmarkStart w:id="402" w:name="_Toc107363771"/>
      <w:r>
        <w:t>Saran</w:t>
      </w:r>
      <w:bookmarkEnd w:id="401"/>
      <w:bookmarkEnd w:id="402"/>
    </w:p>
    <w:p w14:paraId="27DAAF82" w14:textId="0947CC46" w:rsidR="007560EC" w:rsidRPr="007560EC" w:rsidRDefault="007560EC" w:rsidP="007560EC">
      <w:pPr>
        <w:pStyle w:val="ListParagraph"/>
        <w:numPr>
          <w:ilvl w:val="0"/>
          <w:numId w:val="43"/>
        </w:numPr>
        <w:rPr>
          <w:lang w:val="en-US"/>
        </w:rPr>
      </w:pPr>
    </w:p>
    <w:p w14:paraId="1B830101" w14:textId="77777777" w:rsidR="003F4951" w:rsidRPr="009E5DB6" w:rsidRDefault="003F4951" w:rsidP="003F4951">
      <w:pPr>
        <w:rPr>
          <w:lang w:val="en-GB"/>
        </w:rPr>
      </w:pPr>
    </w:p>
    <w:p w14:paraId="3D160D79" w14:textId="2AEBC1C4" w:rsidR="004C5DF7" w:rsidRPr="009E5DB6" w:rsidRDefault="004C5DF7" w:rsidP="004C5DF7">
      <w:pPr>
        <w:rPr>
          <w:lang w:val="en-GB"/>
        </w:rPr>
      </w:pPr>
    </w:p>
    <w:p w14:paraId="31753D78" w14:textId="79C3E015" w:rsidR="0035472D" w:rsidRPr="009E5DB6" w:rsidRDefault="0035472D" w:rsidP="004C5DF7">
      <w:pPr>
        <w:rPr>
          <w:lang w:val="en-GB"/>
        </w:rPr>
      </w:pPr>
    </w:p>
    <w:p w14:paraId="6A788E5F" w14:textId="2DFABF62" w:rsidR="0035472D" w:rsidRPr="009E5DB6" w:rsidRDefault="0035472D" w:rsidP="004C5DF7">
      <w:pPr>
        <w:rPr>
          <w:lang w:val="en-GB"/>
        </w:rPr>
      </w:pPr>
    </w:p>
    <w:p w14:paraId="078CE986" w14:textId="43E761C4" w:rsidR="0035472D" w:rsidRPr="009E5DB6" w:rsidRDefault="0035472D" w:rsidP="004C5DF7">
      <w:pPr>
        <w:rPr>
          <w:lang w:val="en-GB"/>
        </w:rPr>
      </w:pPr>
    </w:p>
    <w:p w14:paraId="1E9E7CDD" w14:textId="4128E9E6" w:rsidR="0035472D" w:rsidRPr="009E5DB6" w:rsidRDefault="0035472D" w:rsidP="004C5DF7">
      <w:pPr>
        <w:rPr>
          <w:lang w:val="en-GB"/>
        </w:rPr>
      </w:pPr>
    </w:p>
    <w:p w14:paraId="414CCD60" w14:textId="3A6FB950" w:rsidR="0035472D" w:rsidRPr="009E5DB6" w:rsidRDefault="0035472D" w:rsidP="004C5DF7">
      <w:pPr>
        <w:rPr>
          <w:lang w:val="en-GB"/>
        </w:rPr>
      </w:pPr>
    </w:p>
    <w:p w14:paraId="6B24F8F1" w14:textId="046F2F50" w:rsidR="0035472D" w:rsidRPr="009E5DB6" w:rsidRDefault="0035472D" w:rsidP="004C5DF7">
      <w:pPr>
        <w:rPr>
          <w:lang w:val="en-GB"/>
        </w:rPr>
      </w:pPr>
    </w:p>
    <w:p w14:paraId="3876C9FC" w14:textId="0E8628CC" w:rsidR="0035472D" w:rsidRPr="009E5DB6" w:rsidRDefault="0035472D" w:rsidP="004C5DF7">
      <w:pPr>
        <w:rPr>
          <w:lang w:val="en-GB"/>
        </w:rPr>
      </w:pPr>
    </w:p>
    <w:p w14:paraId="4BD7D9DF" w14:textId="32CE2FF5" w:rsidR="00D3761A" w:rsidRPr="009E5DB6" w:rsidRDefault="00D3761A" w:rsidP="004C5DF7">
      <w:pPr>
        <w:rPr>
          <w:lang w:val="en-GB"/>
        </w:rPr>
      </w:pPr>
    </w:p>
    <w:p w14:paraId="2B128BB8" w14:textId="0186D0CA" w:rsidR="00D3761A" w:rsidRPr="009E5DB6" w:rsidRDefault="00D3761A" w:rsidP="004C5DF7">
      <w:pPr>
        <w:rPr>
          <w:lang w:val="en-GB"/>
        </w:rPr>
      </w:pPr>
    </w:p>
    <w:p w14:paraId="2C0478AD" w14:textId="42964D88" w:rsidR="00D3761A" w:rsidRPr="009E5DB6" w:rsidRDefault="00D3761A" w:rsidP="004C5DF7">
      <w:pPr>
        <w:rPr>
          <w:lang w:val="en-GB"/>
        </w:rPr>
      </w:pPr>
    </w:p>
    <w:p w14:paraId="1B2920BB" w14:textId="513107F3" w:rsidR="00D3761A" w:rsidRPr="009E5DB6" w:rsidRDefault="00D3761A" w:rsidP="004C5DF7">
      <w:pPr>
        <w:rPr>
          <w:lang w:val="en-GB"/>
        </w:rPr>
      </w:pPr>
    </w:p>
    <w:p w14:paraId="610ACEF7" w14:textId="76B2C3D3" w:rsidR="00705117" w:rsidRPr="009E5DB6" w:rsidRDefault="00705117" w:rsidP="004C5DF7">
      <w:pPr>
        <w:rPr>
          <w:lang w:val="en-GB"/>
        </w:rPr>
      </w:pPr>
    </w:p>
    <w:p w14:paraId="430F7DA6" w14:textId="52B20DD7" w:rsidR="00705117" w:rsidRDefault="00705117" w:rsidP="004C5DF7">
      <w:pPr>
        <w:rPr>
          <w:lang w:val="en-GB"/>
        </w:rPr>
      </w:pPr>
    </w:p>
    <w:p w14:paraId="13C9E15A" w14:textId="42D6F0EB" w:rsidR="005F271B" w:rsidRDefault="005F271B" w:rsidP="004C5DF7">
      <w:pPr>
        <w:rPr>
          <w:lang w:val="en-GB"/>
        </w:rPr>
      </w:pPr>
    </w:p>
    <w:p w14:paraId="4AE53C31" w14:textId="5742EEF4" w:rsidR="005F271B" w:rsidRDefault="005F271B" w:rsidP="004C5DF7">
      <w:pPr>
        <w:rPr>
          <w:lang w:val="en-GB"/>
        </w:rPr>
      </w:pPr>
    </w:p>
    <w:p w14:paraId="3DD5E799" w14:textId="5222B412" w:rsidR="005F271B" w:rsidRDefault="005F271B" w:rsidP="004C5DF7">
      <w:pPr>
        <w:rPr>
          <w:lang w:val="en-GB"/>
        </w:rPr>
      </w:pPr>
    </w:p>
    <w:p w14:paraId="1862E810" w14:textId="256D7944" w:rsidR="005F271B" w:rsidRDefault="005F271B" w:rsidP="004C5DF7">
      <w:pPr>
        <w:rPr>
          <w:lang w:val="en-GB"/>
        </w:rPr>
      </w:pPr>
    </w:p>
    <w:p w14:paraId="7DE27211" w14:textId="77777777" w:rsidR="00705117" w:rsidRPr="009E5DB6" w:rsidRDefault="00705117" w:rsidP="004C5DF7">
      <w:pPr>
        <w:rPr>
          <w:lang w:val="en-GB"/>
        </w:rPr>
      </w:pPr>
    </w:p>
    <w:p w14:paraId="47841AC5" w14:textId="77777777" w:rsidR="0049744B" w:rsidRPr="009E5DB6" w:rsidRDefault="00C90766" w:rsidP="0049744B">
      <w:pPr>
        <w:pStyle w:val="Heading1"/>
        <w:numPr>
          <w:ilvl w:val="0"/>
          <w:numId w:val="0"/>
        </w:numPr>
        <w:spacing w:line="480" w:lineRule="auto"/>
        <w:rPr>
          <w:lang w:val="en-US"/>
        </w:rPr>
      </w:pPr>
      <w:bookmarkStart w:id="403" w:name="_Toc95872980"/>
      <w:bookmarkStart w:id="404" w:name="_Toc100361741"/>
      <w:bookmarkStart w:id="405" w:name="_Toc107363772"/>
      <w:r w:rsidRPr="009E5DB6">
        <w:rPr>
          <w:lang w:val="en-US"/>
        </w:rPr>
        <w:t>DAFTAR PUSTAKA</w:t>
      </w:r>
      <w:bookmarkEnd w:id="403"/>
      <w:bookmarkEnd w:id="404"/>
      <w:bookmarkEnd w:id="405"/>
    </w:p>
    <w:sdt>
      <w:sdtPr>
        <w:id w:val="-514075488"/>
        <w:docPartObj>
          <w:docPartGallery w:val="Bibliographies"/>
          <w:docPartUnique/>
        </w:docPartObj>
      </w:sdtPr>
      <w:sdtContent>
        <w:bookmarkStart w:id="406" w:name="_Hlk106890807" w:displacedByCustomXml="next"/>
        <w:sdt>
          <w:sdtPr>
            <w:id w:val="111145805"/>
            <w:bibliography/>
          </w:sdtPr>
          <w:sdtContent>
            <w:p w14:paraId="0F530692" w14:textId="7DB0F340" w:rsidR="003F4951" w:rsidRDefault="00847FF8" w:rsidP="003F4951">
              <w:pPr>
                <w:pStyle w:val="Bibliography"/>
                <w:ind w:left="720" w:hanging="720"/>
                <w:rPr>
                  <w:noProof/>
                  <w:szCs w:val="24"/>
                  <w:lang w:val="en-US"/>
                </w:rPr>
              </w:pPr>
              <w:r w:rsidRPr="009E5DB6">
                <w:fldChar w:fldCharType="begin"/>
              </w:r>
              <w:r w:rsidRPr="00711B59">
                <w:instrText xml:space="preserve"> BIBLIOGRAPHY </w:instrText>
              </w:r>
              <w:r w:rsidRPr="009E5DB6">
                <w:fldChar w:fldCharType="separate"/>
              </w:r>
              <w:r w:rsidR="003F4951">
                <w:rPr>
                  <w:noProof/>
                  <w:lang w:val="en-US"/>
                </w:rPr>
                <w:t xml:space="preserve">Abbood, M. T. (2019, March 31). A New Mathematical Analysis of Two-Plane </w:t>
              </w:r>
              <w:r w:rsidR="00C67256" w:rsidRPr="00C67256">
                <w:rPr>
                  <w:i/>
                  <w:noProof/>
                  <w:lang w:val="en-US"/>
                </w:rPr>
                <w:t>Balancing</w:t>
              </w:r>
              <w:r w:rsidR="003F4951">
                <w:rPr>
                  <w:noProof/>
                  <w:lang w:val="en-US"/>
                </w:rPr>
                <w:t xml:space="preserve"> for Long Rotors without Phase Data. </w:t>
              </w:r>
              <w:r w:rsidR="003F4951">
                <w:rPr>
                  <w:i/>
                  <w:iCs/>
                  <w:noProof/>
                  <w:lang w:val="en-US"/>
                </w:rPr>
                <w:t>Assiciation of Arab Universities Journal of Engineering Sciences</w:t>
              </w:r>
              <w:r w:rsidR="003F4951">
                <w:rPr>
                  <w:noProof/>
                  <w:lang w:val="en-US"/>
                </w:rPr>
                <w:t>, 45-47.</w:t>
              </w:r>
            </w:p>
            <w:p w14:paraId="7F2FC535" w14:textId="6A04FD10" w:rsidR="003F4951" w:rsidRDefault="003F4951" w:rsidP="003F4951">
              <w:pPr>
                <w:pStyle w:val="Bibliography"/>
                <w:ind w:left="720" w:hanging="720"/>
                <w:rPr>
                  <w:noProof/>
                  <w:lang w:val="en-US"/>
                </w:rPr>
              </w:pPr>
              <w:r>
                <w:rPr>
                  <w:noProof/>
                  <w:lang w:val="en-US"/>
                </w:rPr>
                <w:t xml:space="preserve">Abidin, D. I. (2004). </w:t>
              </w:r>
              <w:r w:rsidR="00C67256" w:rsidRPr="00C67256">
                <w:rPr>
                  <w:i/>
                  <w:iCs/>
                  <w:noProof/>
                  <w:lang w:val="en-US"/>
                </w:rPr>
                <w:t>Balancing</w:t>
              </w:r>
              <w:r>
                <w:rPr>
                  <w:i/>
                  <w:iCs/>
                  <w:noProof/>
                  <w:lang w:val="en-US"/>
                </w:rPr>
                <w:t xml:space="preserve"> of Rotating Equipments.</w:t>
              </w:r>
              <w:r>
                <w:rPr>
                  <w:noProof/>
                  <w:lang w:val="en-US"/>
                </w:rPr>
                <w:t xml:space="preserve"> Bandung: Laboratorium Dinamika - PPAU Ilmu Rekayasa Institut Teknologi Bandung.</w:t>
              </w:r>
            </w:p>
            <w:p w14:paraId="66AD8EF8" w14:textId="64F9669A" w:rsidR="003F4951" w:rsidRDefault="003F4951" w:rsidP="003F4951">
              <w:pPr>
                <w:pStyle w:val="Bibliography"/>
                <w:ind w:left="720" w:hanging="720"/>
                <w:rPr>
                  <w:noProof/>
                  <w:lang w:val="en-US"/>
                </w:rPr>
              </w:pPr>
              <w:r>
                <w:rPr>
                  <w:noProof/>
                  <w:lang w:val="en-US"/>
                </w:rPr>
                <w:t xml:space="preserve">Hadmoko, T., Widodo, A., &amp; Satrio, D. (2016). </w:t>
              </w:r>
              <w:r w:rsidR="00C67256" w:rsidRPr="00C67256">
                <w:rPr>
                  <w:i/>
                  <w:noProof/>
                  <w:lang w:val="en-US"/>
                </w:rPr>
                <w:t>Balancing</w:t>
              </w:r>
              <w:r>
                <w:rPr>
                  <w:noProof/>
                  <w:lang w:val="en-US"/>
                </w:rPr>
                <w:t xml:space="preserve"> Rotor Dengan Analisis Sinyal Getaran Dalam Kondisi Steady State. </w:t>
              </w:r>
              <w:r>
                <w:rPr>
                  <w:i/>
                  <w:iCs/>
                  <w:noProof/>
                  <w:lang w:val="en-US"/>
                </w:rPr>
                <w:t>Jurnal Teknik Mesin S-1 Vol. 4, No. 2</w:t>
              </w:r>
              <w:r>
                <w:rPr>
                  <w:noProof/>
                  <w:lang w:val="en-US"/>
                </w:rPr>
                <w:t>, 251-257.</w:t>
              </w:r>
            </w:p>
            <w:p w14:paraId="2B529EBB" w14:textId="77777777" w:rsidR="003F4951" w:rsidRDefault="003F4951" w:rsidP="003F4951">
              <w:pPr>
                <w:pStyle w:val="Bibliography"/>
                <w:ind w:left="720" w:hanging="720"/>
                <w:rPr>
                  <w:noProof/>
                  <w:lang w:val="en-US"/>
                </w:rPr>
              </w:pPr>
              <w:r>
                <w:rPr>
                  <w:noProof/>
                  <w:lang w:val="en-US"/>
                </w:rPr>
                <w:t>ISO 10816-Mechanical Vibration - Evaluation Of Machine Vibration By Measurements On Non-Rotating Parts. (1995).</w:t>
              </w:r>
            </w:p>
            <w:p w14:paraId="1BA02F39" w14:textId="77777777" w:rsidR="003F4951" w:rsidRDefault="003F4951" w:rsidP="003F4951">
              <w:pPr>
                <w:pStyle w:val="Bibliography"/>
                <w:ind w:left="720" w:hanging="720"/>
                <w:rPr>
                  <w:noProof/>
                  <w:lang w:val="en-US"/>
                </w:rPr>
              </w:pPr>
              <w:r>
                <w:rPr>
                  <w:noProof/>
                  <w:lang w:val="en-US"/>
                </w:rPr>
                <w:t>ISO 21940-12 Procedure &amp; Tolerance For Rotor With Flexible Behaviour. (2016).</w:t>
              </w:r>
            </w:p>
            <w:p w14:paraId="6B405587" w14:textId="5208D736" w:rsidR="003F4951" w:rsidRDefault="003F4951" w:rsidP="003F4951">
              <w:pPr>
                <w:pStyle w:val="Bibliography"/>
                <w:ind w:left="720" w:hanging="720"/>
                <w:rPr>
                  <w:noProof/>
                  <w:lang w:val="en-US"/>
                </w:rPr>
              </w:pPr>
              <w:r>
                <w:rPr>
                  <w:noProof/>
                  <w:lang w:val="en-US"/>
                </w:rPr>
                <w:t xml:space="preserve">ISO-1925 Mechanical Vibration - </w:t>
              </w:r>
              <w:r w:rsidR="00C67256" w:rsidRPr="00C67256">
                <w:rPr>
                  <w:i/>
                  <w:noProof/>
                  <w:lang w:val="en-US"/>
                </w:rPr>
                <w:t>Balancing</w:t>
              </w:r>
              <w:r>
                <w:rPr>
                  <w:noProof/>
                  <w:lang w:val="en-US"/>
                </w:rPr>
                <w:t xml:space="preserve"> - Vocabulary. (2001).</w:t>
              </w:r>
            </w:p>
            <w:p w14:paraId="1E1E023F" w14:textId="77777777" w:rsidR="003F4951" w:rsidRDefault="003F4951" w:rsidP="003F4951">
              <w:pPr>
                <w:pStyle w:val="Bibliography"/>
                <w:ind w:left="720" w:hanging="720"/>
                <w:rPr>
                  <w:noProof/>
                  <w:lang w:val="en-US"/>
                </w:rPr>
              </w:pPr>
              <w:r>
                <w:rPr>
                  <w:noProof/>
                  <w:lang w:val="en-US"/>
                </w:rPr>
                <w:t xml:space="preserve">Karyasa, T. B. (2010). </w:t>
              </w:r>
              <w:r>
                <w:rPr>
                  <w:i/>
                  <w:iCs/>
                  <w:noProof/>
                  <w:lang w:val="en-US"/>
                </w:rPr>
                <w:t>Dasar Dasar Getaran Mekanis.</w:t>
              </w:r>
              <w:r>
                <w:rPr>
                  <w:noProof/>
                  <w:lang w:val="en-US"/>
                </w:rPr>
                <w:t xml:space="preserve"> Yogyakarta: ANDI.</w:t>
              </w:r>
            </w:p>
            <w:p w14:paraId="0048FB70" w14:textId="77777777" w:rsidR="003F4951" w:rsidRDefault="003F4951" w:rsidP="003F4951">
              <w:pPr>
                <w:pStyle w:val="Bibliography"/>
                <w:ind w:left="720" w:hanging="720"/>
                <w:rPr>
                  <w:noProof/>
                  <w:lang w:val="en-US"/>
                </w:rPr>
              </w:pPr>
              <w:r>
                <w:rPr>
                  <w:noProof/>
                  <w:lang w:val="en-US"/>
                </w:rPr>
                <w:t xml:space="preserve">Nurhadiyanto, D. (2015). </w:t>
              </w:r>
              <w:r>
                <w:rPr>
                  <w:i/>
                  <w:iCs/>
                  <w:noProof/>
                  <w:lang w:val="en-US"/>
                </w:rPr>
                <w:t>Getaran Struktur.</w:t>
              </w:r>
              <w:r>
                <w:rPr>
                  <w:noProof/>
                  <w:lang w:val="en-US"/>
                </w:rPr>
                <w:t xml:space="preserve"> Yogyakarta: K-Media.</w:t>
              </w:r>
            </w:p>
            <w:p w14:paraId="0AE2B548" w14:textId="77777777" w:rsidR="003F4951" w:rsidRDefault="003F4951" w:rsidP="003F4951">
              <w:pPr>
                <w:pStyle w:val="Bibliography"/>
                <w:ind w:left="720" w:hanging="720"/>
                <w:rPr>
                  <w:noProof/>
                  <w:lang w:val="en-US"/>
                </w:rPr>
              </w:pPr>
              <w:r>
                <w:rPr>
                  <w:noProof/>
                  <w:lang w:val="en-US"/>
                </w:rPr>
                <w:t xml:space="preserve">Sonawan, H. (2014). </w:t>
              </w:r>
              <w:r>
                <w:rPr>
                  <w:i/>
                  <w:iCs/>
                  <w:noProof/>
                  <w:lang w:val="en-US"/>
                </w:rPr>
                <w:t>Perancangan Elemen Mesin.</w:t>
              </w:r>
              <w:r>
                <w:rPr>
                  <w:noProof/>
                  <w:lang w:val="en-US"/>
                </w:rPr>
                <w:t xml:space="preserve"> Bandung: Alfbeta.</w:t>
              </w:r>
            </w:p>
            <w:p w14:paraId="36514A79" w14:textId="77777777" w:rsidR="003F4951" w:rsidRDefault="003F4951" w:rsidP="003F4951">
              <w:pPr>
                <w:pStyle w:val="Bibliography"/>
                <w:ind w:left="720" w:hanging="720"/>
                <w:rPr>
                  <w:noProof/>
                  <w:lang w:val="en-US"/>
                </w:rPr>
              </w:pPr>
              <w:r>
                <w:rPr>
                  <w:noProof/>
                  <w:lang w:val="en-US"/>
                </w:rPr>
                <w:t xml:space="preserve">Sularso. (2004). </w:t>
              </w:r>
              <w:r>
                <w:rPr>
                  <w:i/>
                  <w:iCs/>
                  <w:noProof/>
                  <w:lang w:val="en-US"/>
                </w:rPr>
                <w:t>Dasar Perencanaan dan Pemilihan Elemen Mesin.</w:t>
              </w:r>
              <w:r>
                <w:rPr>
                  <w:noProof/>
                  <w:lang w:val="en-US"/>
                </w:rPr>
                <w:t xml:space="preserve"> Jakarta: Pradnya Pramita.</w:t>
              </w:r>
            </w:p>
            <w:p w14:paraId="67A2D877" w14:textId="77777777" w:rsidR="003F4951" w:rsidRDefault="003F4951" w:rsidP="003F4951">
              <w:pPr>
                <w:pStyle w:val="Bibliography"/>
                <w:ind w:left="720" w:hanging="720"/>
                <w:rPr>
                  <w:noProof/>
                  <w:lang w:val="en-US"/>
                </w:rPr>
              </w:pPr>
              <w:r>
                <w:rPr>
                  <w:noProof/>
                  <w:lang w:val="en-US"/>
                </w:rPr>
                <w:t xml:space="preserve">Swandono, I. K. (2019). </w:t>
              </w:r>
              <w:r>
                <w:rPr>
                  <w:i/>
                  <w:iCs/>
                  <w:noProof/>
                  <w:lang w:val="en-US"/>
                </w:rPr>
                <w:t>Karakteristik Getaran Pada 3 Piringan Akibat perubahan Putaran Poros.</w:t>
              </w:r>
              <w:r>
                <w:rPr>
                  <w:noProof/>
                  <w:lang w:val="en-US"/>
                </w:rPr>
                <w:t xml:space="preserve"> Medan.</w:t>
              </w:r>
            </w:p>
            <w:p w14:paraId="6D5739F3" w14:textId="77777777" w:rsidR="003F4951" w:rsidRDefault="003F4951" w:rsidP="003F4951">
              <w:pPr>
                <w:pStyle w:val="Bibliography"/>
                <w:ind w:left="720" w:hanging="720"/>
                <w:rPr>
                  <w:noProof/>
                  <w:lang w:val="en-US"/>
                </w:rPr>
              </w:pPr>
              <w:r>
                <w:rPr>
                  <w:noProof/>
                  <w:lang w:val="en-US"/>
                </w:rPr>
                <w:t xml:space="preserve">Toto Rusianto, A. A. (2021). </w:t>
              </w:r>
              <w:r>
                <w:rPr>
                  <w:i/>
                  <w:iCs/>
                  <w:noProof/>
                  <w:lang w:val="en-US"/>
                </w:rPr>
                <w:t>Getaran Mekanis.</w:t>
              </w:r>
              <w:r>
                <w:rPr>
                  <w:noProof/>
                  <w:lang w:val="en-US"/>
                </w:rPr>
                <w:t xml:space="preserve"> Yogyakarta: AKPRIND PRESS.</w:t>
              </w:r>
            </w:p>
            <w:p w14:paraId="46570E9F" w14:textId="77777777" w:rsidR="003F4951" w:rsidRDefault="003F4951" w:rsidP="003F4951">
              <w:pPr>
                <w:pStyle w:val="Bibliography"/>
                <w:ind w:left="720" w:hanging="720"/>
                <w:rPr>
                  <w:noProof/>
                  <w:lang w:val="en-US"/>
                </w:rPr>
              </w:pPr>
              <w:r>
                <w:rPr>
                  <w:noProof/>
                  <w:lang w:val="en-US"/>
                </w:rPr>
                <w:t xml:space="preserve">Vierck, R. K. (1995). </w:t>
              </w:r>
              <w:r>
                <w:rPr>
                  <w:i/>
                  <w:iCs/>
                  <w:noProof/>
                  <w:lang w:val="en-US"/>
                </w:rPr>
                <w:t>Analisa Getaran.</w:t>
              </w:r>
              <w:r>
                <w:rPr>
                  <w:noProof/>
                  <w:lang w:val="en-US"/>
                </w:rPr>
                <w:t xml:space="preserve"> Bandung: PT Eresco Bandung.</w:t>
              </w:r>
            </w:p>
            <w:p w14:paraId="14D8C09B" w14:textId="68453DFD" w:rsidR="003F4951" w:rsidRDefault="003F4951" w:rsidP="003F4951">
              <w:pPr>
                <w:pStyle w:val="Bibliography"/>
                <w:ind w:left="720" w:hanging="720"/>
                <w:rPr>
                  <w:noProof/>
                  <w:lang w:val="en-US"/>
                </w:rPr>
              </w:pPr>
              <w:r>
                <w:rPr>
                  <w:noProof/>
                  <w:lang w:val="en-US"/>
                </w:rPr>
                <w:t xml:space="preserve">Zhou, S., &amp; Shi, J. (2001). Active </w:t>
              </w:r>
              <w:r w:rsidR="00C67256" w:rsidRPr="00C67256">
                <w:rPr>
                  <w:i/>
                  <w:noProof/>
                  <w:lang w:val="en-US"/>
                </w:rPr>
                <w:t>Balancing</w:t>
              </w:r>
              <w:r>
                <w:rPr>
                  <w:noProof/>
                  <w:lang w:val="en-US"/>
                </w:rPr>
                <w:t xml:space="preserve"> and Vibration Control of Rotating Machinery: A Survey. </w:t>
              </w:r>
              <w:r>
                <w:rPr>
                  <w:i/>
                  <w:iCs/>
                  <w:noProof/>
                  <w:lang w:val="en-US"/>
                </w:rPr>
                <w:t>The Shock and Vibration Digest</w:t>
              </w:r>
              <w:r>
                <w:rPr>
                  <w:noProof/>
                  <w:lang w:val="en-US"/>
                </w:rPr>
                <w:t>, 361-371.</w:t>
              </w:r>
            </w:p>
            <w:p w14:paraId="50C3DA16" w14:textId="04924EFE" w:rsidR="00711B59" w:rsidRPr="00711B59" w:rsidRDefault="00847FF8" w:rsidP="0049744B">
              <w:pPr>
                <w:sectPr w:rsidR="00711B59" w:rsidRPr="00711B59" w:rsidSect="00711B59">
                  <w:headerReference w:type="default" r:id="rId87"/>
                  <w:footerReference w:type="default" r:id="rId88"/>
                  <w:pgSz w:w="11907" w:h="16840" w:code="9"/>
                  <w:pgMar w:top="1701" w:right="1701" w:bottom="1701" w:left="2268" w:header="709" w:footer="709" w:gutter="0"/>
                  <w:pgNumType w:start="69"/>
                  <w:cols w:space="708"/>
                  <w:docGrid w:linePitch="360"/>
                </w:sectPr>
              </w:pPr>
              <w:r w:rsidRPr="009E5DB6">
                <w:rPr>
                  <w:b/>
                  <w:bCs/>
                  <w:noProof/>
                </w:rPr>
                <w:fldChar w:fldCharType="end"/>
              </w:r>
            </w:p>
          </w:sdtContent>
        </w:sdt>
        <w:bookmarkEnd w:id="406" w:displacedByCustomXml="next"/>
      </w:sdtContent>
    </w:sdt>
    <w:p w14:paraId="7D36566D" w14:textId="1E563A29" w:rsidR="00216E20" w:rsidRPr="00711B59" w:rsidRDefault="00216E20" w:rsidP="00711B59">
      <w:pPr>
        <w:jc w:val="center"/>
        <w:rPr>
          <w:b/>
          <w:bCs/>
          <w:sz w:val="32"/>
          <w:szCs w:val="28"/>
          <w:lang w:val="en-US"/>
        </w:rPr>
      </w:pPr>
      <w:r w:rsidRPr="00711B59">
        <w:rPr>
          <w:b/>
          <w:bCs/>
          <w:sz w:val="32"/>
          <w:szCs w:val="28"/>
          <w:lang w:val="en-US"/>
        </w:rPr>
        <w:t>LAMPIRAN</w:t>
      </w:r>
    </w:p>
    <w:p w14:paraId="6D01FA1A" w14:textId="26678176" w:rsidR="00216E20" w:rsidRPr="00EB789B" w:rsidRDefault="00EB789B" w:rsidP="00F054AC">
      <w:pPr>
        <w:jc w:val="center"/>
        <w:rPr>
          <w:b/>
          <w:bCs/>
          <w:lang w:val="en-US"/>
        </w:rPr>
      </w:pPr>
      <w:r w:rsidRPr="00EB789B">
        <w:rPr>
          <w:b/>
          <w:bCs/>
          <w:lang w:val="en-US"/>
        </w:rPr>
        <w:t>Tabel Hasil Pengukuran Kondisi Awal</w:t>
      </w:r>
    </w:p>
    <w:tbl>
      <w:tblPr>
        <w:tblW w:w="6960" w:type="dxa"/>
        <w:tblLook w:val="04A0" w:firstRow="1" w:lastRow="0" w:firstColumn="1" w:lastColumn="0" w:noHBand="0" w:noVBand="1"/>
      </w:tblPr>
      <w:tblGrid>
        <w:gridCol w:w="1456"/>
        <w:gridCol w:w="1423"/>
        <w:gridCol w:w="1472"/>
        <w:gridCol w:w="1340"/>
        <w:gridCol w:w="1269"/>
      </w:tblGrid>
      <w:tr w:rsidR="00216E20" w:rsidRPr="00ED376C" w14:paraId="1C1CC400" w14:textId="77777777" w:rsidTr="00216E20">
        <w:trPr>
          <w:trHeight w:val="263"/>
        </w:trPr>
        <w:tc>
          <w:tcPr>
            <w:tcW w:w="1456" w:type="dxa"/>
            <w:vMerge w:val="restart"/>
            <w:tcBorders>
              <w:top w:val="single" w:sz="4" w:space="0" w:color="auto"/>
              <w:left w:val="nil"/>
              <w:bottom w:val="single" w:sz="4" w:space="0" w:color="auto"/>
              <w:right w:val="nil"/>
            </w:tcBorders>
            <w:shd w:val="clear" w:color="auto" w:fill="auto"/>
            <w:noWrap/>
            <w:vAlign w:val="center"/>
            <w:hideMark/>
          </w:tcPr>
          <w:p w14:paraId="5B43B171" w14:textId="77777777" w:rsidR="00216E20" w:rsidRPr="00ED376C" w:rsidRDefault="00216E20" w:rsidP="007F395D">
            <w:pPr>
              <w:spacing w:line="240" w:lineRule="auto"/>
              <w:jc w:val="center"/>
              <w:rPr>
                <w:rFonts w:eastAsia="Times New Roman" w:cs="Times New Roman"/>
                <w:color w:val="000000"/>
                <w:szCs w:val="24"/>
                <w:lang w:val="en-ID" w:eastAsia="en-ID"/>
              </w:rPr>
            </w:pPr>
            <w:bookmarkStart w:id="407" w:name="_Hlk107265308"/>
            <w:r w:rsidRPr="00ED376C">
              <w:rPr>
                <w:rFonts w:eastAsia="Times New Roman" w:cs="Times New Roman"/>
                <w:color w:val="000000"/>
                <w:szCs w:val="24"/>
                <w:lang w:val="en-ID" w:eastAsia="en-ID"/>
              </w:rPr>
              <w:t>Bidang</w:t>
            </w:r>
            <w:r>
              <w:rPr>
                <w:rFonts w:eastAsia="Times New Roman" w:cs="Times New Roman"/>
                <w:color w:val="000000"/>
                <w:szCs w:val="24"/>
                <w:lang w:val="en-ID" w:eastAsia="en-ID"/>
              </w:rPr>
              <w:t xml:space="preserve"> Pengukuran</w:t>
            </w:r>
          </w:p>
        </w:tc>
        <w:tc>
          <w:tcPr>
            <w:tcW w:w="1423" w:type="dxa"/>
            <w:vMerge w:val="restart"/>
            <w:tcBorders>
              <w:top w:val="single" w:sz="4" w:space="0" w:color="auto"/>
              <w:left w:val="nil"/>
              <w:bottom w:val="single" w:sz="4" w:space="0" w:color="auto"/>
              <w:right w:val="nil"/>
            </w:tcBorders>
            <w:shd w:val="clear" w:color="auto" w:fill="auto"/>
            <w:vAlign w:val="center"/>
            <w:hideMark/>
          </w:tcPr>
          <w:p w14:paraId="4EFB31EA"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Kecepatan Putar (</w:t>
            </w:r>
            <w:r>
              <w:rPr>
                <w:rFonts w:eastAsia="Times New Roman" w:cs="Times New Roman"/>
                <w:color w:val="000000"/>
                <w:szCs w:val="24"/>
                <w:lang w:val="en-ID" w:eastAsia="en-ID"/>
              </w:rPr>
              <w:t>rpm)</w:t>
            </w:r>
          </w:p>
        </w:tc>
        <w:tc>
          <w:tcPr>
            <w:tcW w:w="4081" w:type="dxa"/>
            <w:gridSpan w:val="3"/>
            <w:tcBorders>
              <w:top w:val="single" w:sz="4" w:space="0" w:color="auto"/>
              <w:left w:val="nil"/>
              <w:bottom w:val="single" w:sz="4" w:space="0" w:color="auto"/>
              <w:right w:val="nil"/>
            </w:tcBorders>
            <w:shd w:val="clear" w:color="auto" w:fill="auto"/>
            <w:noWrap/>
            <w:vAlign w:val="center"/>
            <w:hideMark/>
          </w:tcPr>
          <w:p w14:paraId="15B6AD23"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P</w:t>
            </w:r>
            <w:r>
              <w:rPr>
                <w:rFonts w:eastAsia="Times New Roman" w:cs="Times New Roman"/>
                <w:color w:val="000000"/>
                <w:szCs w:val="24"/>
                <w:lang w:val="en-ID" w:eastAsia="en-ID"/>
              </w:rPr>
              <w:t>arameter yang diukur</w:t>
            </w:r>
          </w:p>
        </w:tc>
      </w:tr>
      <w:tr w:rsidR="00216E20" w:rsidRPr="00ED376C" w14:paraId="4467A134" w14:textId="77777777" w:rsidTr="00216E20">
        <w:trPr>
          <w:trHeight w:val="488"/>
        </w:trPr>
        <w:tc>
          <w:tcPr>
            <w:tcW w:w="1456" w:type="dxa"/>
            <w:vMerge/>
            <w:tcBorders>
              <w:top w:val="single" w:sz="4" w:space="0" w:color="auto"/>
              <w:left w:val="nil"/>
              <w:bottom w:val="single" w:sz="4" w:space="0" w:color="auto"/>
              <w:right w:val="nil"/>
            </w:tcBorders>
            <w:vAlign w:val="center"/>
            <w:hideMark/>
          </w:tcPr>
          <w:p w14:paraId="1697F4E4" w14:textId="77777777" w:rsidR="00216E20" w:rsidRPr="00ED376C" w:rsidRDefault="00216E20" w:rsidP="007F395D">
            <w:pPr>
              <w:spacing w:line="240" w:lineRule="auto"/>
              <w:jc w:val="center"/>
              <w:rPr>
                <w:rFonts w:eastAsia="Times New Roman" w:cs="Times New Roman"/>
                <w:color w:val="000000"/>
                <w:szCs w:val="24"/>
                <w:lang w:val="en-ID" w:eastAsia="en-ID"/>
              </w:rPr>
            </w:pPr>
          </w:p>
        </w:tc>
        <w:tc>
          <w:tcPr>
            <w:tcW w:w="1423" w:type="dxa"/>
            <w:vMerge/>
            <w:tcBorders>
              <w:top w:val="single" w:sz="4" w:space="0" w:color="auto"/>
              <w:left w:val="nil"/>
              <w:bottom w:val="single" w:sz="4" w:space="0" w:color="auto"/>
              <w:right w:val="nil"/>
            </w:tcBorders>
            <w:vAlign w:val="center"/>
            <w:hideMark/>
          </w:tcPr>
          <w:p w14:paraId="5E9A8DD7" w14:textId="77777777" w:rsidR="00216E20" w:rsidRPr="00ED376C" w:rsidRDefault="00216E20" w:rsidP="007F395D">
            <w:pPr>
              <w:spacing w:line="240" w:lineRule="auto"/>
              <w:jc w:val="center"/>
              <w:rPr>
                <w:rFonts w:eastAsia="Times New Roman" w:cs="Times New Roman"/>
                <w:color w:val="000000"/>
                <w:szCs w:val="24"/>
                <w:lang w:val="en-ID" w:eastAsia="en-ID"/>
              </w:rPr>
            </w:pPr>
          </w:p>
        </w:tc>
        <w:tc>
          <w:tcPr>
            <w:tcW w:w="1472" w:type="dxa"/>
            <w:tcBorders>
              <w:top w:val="nil"/>
              <w:left w:val="nil"/>
              <w:bottom w:val="single" w:sz="4" w:space="0" w:color="auto"/>
              <w:right w:val="nil"/>
            </w:tcBorders>
            <w:shd w:val="clear" w:color="auto" w:fill="auto"/>
            <w:vAlign w:val="center"/>
            <w:hideMark/>
          </w:tcPr>
          <w:p w14:paraId="6A406817"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Kecepatan (mm/s)</w:t>
            </w:r>
          </w:p>
        </w:tc>
        <w:tc>
          <w:tcPr>
            <w:tcW w:w="1340" w:type="dxa"/>
            <w:tcBorders>
              <w:top w:val="nil"/>
              <w:left w:val="nil"/>
              <w:bottom w:val="single" w:sz="4" w:space="0" w:color="auto"/>
              <w:right w:val="nil"/>
            </w:tcBorders>
            <w:shd w:val="clear" w:color="auto" w:fill="auto"/>
            <w:vAlign w:val="center"/>
            <w:hideMark/>
          </w:tcPr>
          <w:p w14:paraId="43E62547"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Simpangan (mm)</w:t>
            </w:r>
          </w:p>
        </w:tc>
        <w:tc>
          <w:tcPr>
            <w:tcW w:w="1269" w:type="dxa"/>
            <w:tcBorders>
              <w:top w:val="nil"/>
              <w:left w:val="nil"/>
              <w:bottom w:val="single" w:sz="4" w:space="0" w:color="auto"/>
              <w:right w:val="nil"/>
            </w:tcBorders>
            <w:shd w:val="clear" w:color="auto" w:fill="auto"/>
            <w:vAlign w:val="center"/>
            <w:hideMark/>
          </w:tcPr>
          <w:p w14:paraId="6F30F659"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Percepatan      ( m/s</w:t>
            </w:r>
            <w:r w:rsidRPr="00805175">
              <w:rPr>
                <w:rFonts w:eastAsia="Times New Roman" w:cs="Times New Roman"/>
                <w:color w:val="000000"/>
                <w:szCs w:val="24"/>
                <w:vertAlign w:val="superscript"/>
                <w:lang w:val="en-ID" w:eastAsia="en-ID"/>
              </w:rPr>
              <w:t>2</w:t>
            </w:r>
            <w:r w:rsidRPr="00ED376C">
              <w:rPr>
                <w:rFonts w:eastAsia="Times New Roman" w:cs="Times New Roman"/>
                <w:color w:val="000000"/>
                <w:szCs w:val="24"/>
                <w:lang w:val="en-ID" w:eastAsia="en-ID"/>
              </w:rPr>
              <w:t>)</w:t>
            </w:r>
          </w:p>
        </w:tc>
      </w:tr>
      <w:tr w:rsidR="00216E20" w:rsidRPr="00ED376C" w14:paraId="514C94AE" w14:textId="77777777" w:rsidTr="00216E20">
        <w:trPr>
          <w:trHeight w:val="263"/>
        </w:trPr>
        <w:tc>
          <w:tcPr>
            <w:tcW w:w="1456" w:type="dxa"/>
            <w:tcBorders>
              <w:top w:val="nil"/>
              <w:left w:val="nil"/>
              <w:bottom w:val="nil"/>
              <w:right w:val="nil"/>
            </w:tcBorders>
            <w:shd w:val="clear" w:color="auto" w:fill="auto"/>
            <w:noWrap/>
            <w:vAlign w:val="center"/>
            <w:hideMark/>
          </w:tcPr>
          <w:p w14:paraId="56A01EE2"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Kiri (A)</w:t>
            </w:r>
          </w:p>
        </w:tc>
        <w:tc>
          <w:tcPr>
            <w:tcW w:w="1423" w:type="dxa"/>
            <w:vMerge w:val="restart"/>
            <w:tcBorders>
              <w:top w:val="nil"/>
              <w:left w:val="nil"/>
              <w:bottom w:val="single" w:sz="4" w:space="0" w:color="000000"/>
              <w:right w:val="nil"/>
            </w:tcBorders>
            <w:shd w:val="clear" w:color="auto" w:fill="auto"/>
            <w:noWrap/>
            <w:vAlign w:val="center"/>
            <w:hideMark/>
          </w:tcPr>
          <w:p w14:paraId="57CD9985"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1000</w:t>
            </w:r>
          </w:p>
        </w:tc>
        <w:tc>
          <w:tcPr>
            <w:tcW w:w="1472" w:type="dxa"/>
            <w:tcBorders>
              <w:top w:val="nil"/>
              <w:left w:val="nil"/>
              <w:bottom w:val="nil"/>
              <w:right w:val="nil"/>
            </w:tcBorders>
            <w:shd w:val="clear" w:color="auto" w:fill="auto"/>
            <w:noWrap/>
            <w:vAlign w:val="center"/>
            <w:hideMark/>
          </w:tcPr>
          <w:p w14:paraId="05875FDB"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0,617</w:t>
            </w:r>
          </w:p>
        </w:tc>
        <w:tc>
          <w:tcPr>
            <w:tcW w:w="1340" w:type="dxa"/>
            <w:tcBorders>
              <w:top w:val="nil"/>
              <w:left w:val="nil"/>
              <w:bottom w:val="nil"/>
              <w:right w:val="nil"/>
            </w:tcBorders>
            <w:shd w:val="clear" w:color="auto" w:fill="auto"/>
            <w:noWrap/>
            <w:vAlign w:val="center"/>
            <w:hideMark/>
          </w:tcPr>
          <w:p w14:paraId="3575148C"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0,005</w:t>
            </w:r>
          </w:p>
        </w:tc>
        <w:tc>
          <w:tcPr>
            <w:tcW w:w="1269" w:type="dxa"/>
            <w:tcBorders>
              <w:top w:val="nil"/>
              <w:left w:val="nil"/>
              <w:bottom w:val="nil"/>
              <w:right w:val="nil"/>
            </w:tcBorders>
            <w:shd w:val="clear" w:color="auto" w:fill="auto"/>
            <w:noWrap/>
            <w:vAlign w:val="center"/>
            <w:hideMark/>
          </w:tcPr>
          <w:p w14:paraId="67A21D58"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0,46</w:t>
            </w:r>
          </w:p>
        </w:tc>
      </w:tr>
      <w:tr w:rsidR="00216E20" w:rsidRPr="00ED376C" w14:paraId="42CE6D91" w14:textId="77777777" w:rsidTr="00216E20">
        <w:trPr>
          <w:trHeight w:val="263"/>
        </w:trPr>
        <w:tc>
          <w:tcPr>
            <w:tcW w:w="1456" w:type="dxa"/>
            <w:tcBorders>
              <w:top w:val="nil"/>
              <w:left w:val="nil"/>
              <w:bottom w:val="single" w:sz="4" w:space="0" w:color="auto"/>
              <w:right w:val="nil"/>
            </w:tcBorders>
            <w:shd w:val="clear" w:color="auto" w:fill="auto"/>
            <w:noWrap/>
            <w:vAlign w:val="center"/>
            <w:hideMark/>
          </w:tcPr>
          <w:p w14:paraId="01F0BDA4"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Kanan (B)</w:t>
            </w:r>
          </w:p>
        </w:tc>
        <w:tc>
          <w:tcPr>
            <w:tcW w:w="1423" w:type="dxa"/>
            <w:vMerge/>
            <w:tcBorders>
              <w:top w:val="nil"/>
              <w:left w:val="nil"/>
              <w:bottom w:val="single" w:sz="4" w:space="0" w:color="000000"/>
              <w:right w:val="nil"/>
            </w:tcBorders>
            <w:vAlign w:val="center"/>
            <w:hideMark/>
          </w:tcPr>
          <w:p w14:paraId="0BA7FBAC" w14:textId="77777777" w:rsidR="00216E20" w:rsidRPr="00ED376C" w:rsidRDefault="00216E20" w:rsidP="007F395D">
            <w:pPr>
              <w:spacing w:line="240" w:lineRule="auto"/>
              <w:jc w:val="center"/>
              <w:rPr>
                <w:rFonts w:eastAsia="Times New Roman" w:cs="Times New Roman"/>
                <w:color w:val="000000"/>
                <w:szCs w:val="24"/>
                <w:lang w:val="en-ID" w:eastAsia="en-ID"/>
              </w:rPr>
            </w:pPr>
          </w:p>
        </w:tc>
        <w:tc>
          <w:tcPr>
            <w:tcW w:w="1472" w:type="dxa"/>
            <w:tcBorders>
              <w:top w:val="nil"/>
              <w:left w:val="nil"/>
              <w:bottom w:val="single" w:sz="4" w:space="0" w:color="auto"/>
              <w:right w:val="nil"/>
            </w:tcBorders>
            <w:shd w:val="clear" w:color="auto" w:fill="auto"/>
            <w:noWrap/>
            <w:vAlign w:val="center"/>
            <w:hideMark/>
          </w:tcPr>
          <w:p w14:paraId="466EA6B7"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0,617</w:t>
            </w:r>
          </w:p>
        </w:tc>
        <w:tc>
          <w:tcPr>
            <w:tcW w:w="1340" w:type="dxa"/>
            <w:tcBorders>
              <w:top w:val="nil"/>
              <w:left w:val="nil"/>
              <w:bottom w:val="single" w:sz="4" w:space="0" w:color="auto"/>
              <w:right w:val="nil"/>
            </w:tcBorders>
            <w:shd w:val="clear" w:color="auto" w:fill="auto"/>
            <w:noWrap/>
            <w:vAlign w:val="center"/>
            <w:hideMark/>
          </w:tcPr>
          <w:p w14:paraId="1DFE91EA"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0,00</w:t>
            </w:r>
            <w:r>
              <w:rPr>
                <w:rFonts w:eastAsia="Times New Roman" w:cs="Times New Roman"/>
                <w:color w:val="000000"/>
                <w:szCs w:val="24"/>
                <w:lang w:val="en-ID" w:eastAsia="en-ID"/>
              </w:rPr>
              <w:t>6</w:t>
            </w:r>
          </w:p>
        </w:tc>
        <w:tc>
          <w:tcPr>
            <w:tcW w:w="1269" w:type="dxa"/>
            <w:tcBorders>
              <w:top w:val="nil"/>
              <w:left w:val="nil"/>
              <w:bottom w:val="single" w:sz="4" w:space="0" w:color="auto"/>
              <w:right w:val="nil"/>
            </w:tcBorders>
            <w:shd w:val="clear" w:color="auto" w:fill="auto"/>
            <w:noWrap/>
            <w:vAlign w:val="center"/>
            <w:hideMark/>
          </w:tcPr>
          <w:p w14:paraId="4A308796"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0,421</w:t>
            </w:r>
          </w:p>
        </w:tc>
      </w:tr>
      <w:tr w:rsidR="00216E20" w:rsidRPr="00ED376C" w14:paraId="7BFF04E4" w14:textId="77777777" w:rsidTr="00216E20">
        <w:trPr>
          <w:trHeight w:val="263"/>
        </w:trPr>
        <w:tc>
          <w:tcPr>
            <w:tcW w:w="1456" w:type="dxa"/>
            <w:tcBorders>
              <w:top w:val="nil"/>
              <w:left w:val="nil"/>
              <w:bottom w:val="nil"/>
              <w:right w:val="nil"/>
            </w:tcBorders>
            <w:shd w:val="clear" w:color="auto" w:fill="auto"/>
            <w:noWrap/>
            <w:vAlign w:val="center"/>
            <w:hideMark/>
          </w:tcPr>
          <w:p w14:paraId="044E38FC"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Kiri (A)</w:t>
            </w:r>
          </w:p>
        </w:tc>
        <w:tc>
          <w:tcPr>
            <w:tcW w:w="1423" w:type="dxa"/>
            <w:vMerge w:val="restart"/>
            <w:tcBorders>
              <w:top w:val="nil"/>
              <w:left w:val="nil"/>
              <w:bottom w:val="single" w:sz="4" w:space="0" w:color="000000"/>
              <w:right w:val="nil"/>
            </w:tcBorders>
            <w:shd w:val="clear" w:color="auto" w:fill="auto"/>
            <w:noWrap/>
            <w:vAlign w:val="center"/>
            <w:hideMark/>
          </w:tcPr>
          <w:p w14:paraId="47ECBED7"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1200</w:t>
            </w:r>
          </w:p>
        </w:tc>
        <w:tc>
          <w:tcPr>
            <w:tcW w:w="1472" w:type="dxa"/>
            <w:tcBorders>
              <w:top w:val="nil"/>
              <w:left w:val="nil"/>
              <w:bottom w:val="nil"/>
              <w:right w:val="nil"/>
            </w:tcBorders>
            <w:shd w:val="clear" w:color="auto" w:fill="auto"/>
            <w:noWrap/>
            <w:vAlign w:val="center"/>
            <w:hideMark/>
          </w:tcPr>
          <w:p w14:paraId="606206C9"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1,597</w:t>
            </w:r>
          </w:p>
        </w:tc>
        <w:tc>
          <w:tcPr>
            <w:tcW w:w="1340" w:type="dxa"/>
            <w:tcBorders>
              <w:top w:val="nil"/>
              <w:left w:val="nil"/>
              <w:bottom w:val="nil"/>
              <w:right w:val="nil"/>
            </w:tcBorders>
            <w:shd w:val="clear" w:color="auto" w:fill="auto"/>
            <w:noWrap/>
            <w:vAlign w:val="center"/>
            <w:hideMark/>
          </w:tcPr>
          <w:p w14:paraId="2BAB2E34"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0,012</w:t>
            </w:r>
          </w:p>
        </w:tc>
        <w:tc>
          <w:tcPr>
            <w:tcW w:w="1269" w:type="dxa"/>
            <w:tcBorders>
              <w:top w:val="nil"/>
              <w:left w:val="nil"/>
              <w:bottom w:val="nil"/>
              <w:right w:val="nil"/>
            </w:tcBorders>
            <w:shd w:val="clear" w:color="auto" w:fill="auto"/>
            <w:noWrap/>
            <w:vAlign w:val="center"/>
            <w:hideMark/>
          </w:tcPr>
          <w:p w14:paraId="61184AEB"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0,609</w:t>
            </w:r>
          </w:p>
        </w:tc>
      </w:tr>
      <w:tr w:rsidR="00216E20" w:rsidRPr="00ED376C" w14:paraId="740249CE" w14:textId="77777777" w:rsidTr="00216E20">
        <w:trPr>
          <w:trHeight w:val="263"/>
        </w:trPr>
        <w:tc>
          <w:tcPr>
            <w:tcW w:w="1456" w:type="dxa"/>
            <w:tcBorders>
              <w:top w:val="nil"/>
              <w:left w:val="nil"/>
              <w:bottom w:val="single" w:sz="4" w:space="0" w:color="auto"/>
              <w:right w:val="nil"/>
            </w:tcBorders>
            <w:shd w:val="clear" w:color="auto" w:fill="auto"/>
            <w:noWrap/>
            <w:vAlign w:val="center"/>
            <w:hideMark/>
          </w:tcPr>
          <w:p w14:paraId="016B91C6"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Kanan (B)</w:t>
            </w:r>
          </w:p>
        </w:tc>
        <w:tc>
          <w:tcPr>
            <w:tcW w:w="1423" w:type="dxa"/>
            <w:vMerge/>
            <w:tcBorders>
              <w:top w:val="nil"/>
              <w:left w:val="nil"/>
              <w:bottom w:val="single" w:sz="4" w:space="0" w:color="000000"/>
              <w:right w:val="nil"/>
            </w:tcBorders>
            <w:vAlign w:val="center"/>
            <w:hideMark/>
          </w:tcPr>
          <w:p w14:paraId="16C3FE9F" w14:textId="77777777" w:rsidR="00216E20" w:rsidRPr="00ED376C" w:rsidRDefault="00216E20" w:rsidP="007F395D">
            <w:pPr>
              <w:spacing w:line="240" w:lineRule="auto"/>
              <w:jc w:val="center"/>
              <w:rPr>
                <w:rFonts w:eastAsia="Times New Roman" w:cs="Times New Roman"/>
                <w:color w:val="000000"/>
                <w:szCs w:val="24"/>
                <w:lang w:val="en-ID" w:eastAsia="en-ID"/>
              </w:rPr>
            </w:pPr>
          </w:p>
        </w:tc>
        <w:tc>
          <w:tcPr>
            <w:tcW w:w="1472" w:type="dxa"/>
            <w:tcBorders>
              <w:top w:val="nil"/>
              <w:left w:val="nil"/>
              <w:bottom w:val="single" w:sz="4" w:space="0" w:color="auto"/>
              <w:right w:val="nil"/>
            </w:tcBorders>
            <w:shd w:val="clear" w:color="auto" w:fill="auto"/>
            <w:noWrap/>
            <w:vAlign w:val="center"/>
            <w:hideMark/>
          </w:tcPr>
          <w:p w14:paraId="780BDB3F"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0,76</w:t>
            </w:r>
          </w:p>
        </w:tc>
        <w:tc>
          <w:tcPr>
            <w:tcW w:w="1340" w:type="dxa"/>
            <w:tcBorders>
              <w:top w:val="nil"/>
              <w:left w:val="nil"/>
              <w:bottom w:val="single" w:sz="4" w:space="0" w:color="auto"/>
              <w:right w:val="nil"/>
            </w:tcBorders>
            <w:shd w:val="clear" w:color="auto" w:fill="auto"/>
            <w:noWrap/>
            <w:vAlign w:val="center"/>
            <w:hideMark/>
          </w:tcPr>
          <w:p w14:paraId="79E70225"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0,0</w:t>
            </w:r>
            <w:r>
              <w:rPr>
                <w:rFonts w:eastAsia="Times New Roman" w:cs="Times New Roman"/>
                <w:color w:val="000000"/>
                <w:szCs w:val="24"/>
                <w:lang w:val="en-ID" w:eastAsia="en-ID"/>
              </w:rPr>
              <w:t>0</w:t>
            </w:r>
            <w:r w:rsidRPr="00ED376C">
              <w:rPr>
                <w:rFonts w:eastAsia="Times New Roman" w:cs="Times New Roman"/>
                <w:color w:val="000000"/>
                <w:szCs w:val="24"/>
                <w:lang w:val="en-ID" w:eastAsia="en-ID"/>
              </w:rPr>
              <w:t>7</w:t>
            </w:r>
          </w:p>
        </w:tc>
        <w:tc>
          <w:tcPr>
            <w:tcW w:w="1269" w:type="dxa"/>
            <w:tcBorders>
              <w:top w:val="nil"/>
              <w:left w:val="nil"/>
              <w:bottom w:val="single" w:sz="4" w:space="0" w:color="auto"/>
              <w:right w:val="nil"/>
            </w:tcBorders>
            <w:shd w:val="clear" w:color="auto" w:fill="auto"/>
            <w:noWrap/>
            <w:vAlign w:val="center"/>
            <w:hideMark/>
          </w:tcPr>
          <w:p w14:paraId="2E4A5096"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0,421</w:t>
            </w:r>
          </w:p>
        </w:tc>
      </w:tr>
      <w:tr w:rsidR="00216E20" w:rsidRPr="00ED376C" w14:paraId="1B0B2DDF" w14:textId="77777777" w:rsidTr="00216E20">
        <w:trPr>
          <w:trHeight w:val="263"/>
        </w:trPr>
        <w:tc>
          <w:tcPr>
            <w:tcW w:w="1456" w:type="dxa"/>
            <w:tcBorders>
              <w:top w:val="nil"/>
              <w:left w:val="nil"/>
              <w:bottom w:val="nil"/>
              <w:right w:val="nil"/>
            </w:tcBorders>
            <w:shd w:val="clear" w:color="auto" w:fill="auto"/>
            <w:noWrap/>
            <w:vAlign w:val="center"/>
            <w:hideMark/>
          </w:tcPr>
          <w:p w14:paraId="16D65056"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Kiri (A)</w:t>
            </w:r>
          </w:p>
        </w:tc>
        <w:tc>
          <w:tcPr>
            <w:tcW w:w="1423" w:type="dxa"/>
            <w:vMerge w:val="restart"/>
            <w:tcBorders>
              <w:top w:val="nil"/>
              <w:left w:val="nil"/>
              <w:bottom w:val="single" w:sz="4" w:space="0" w:color="000000"/>
              <w:right w:val="nil"/>
            </w:tcBorders>
            <w:shd w:val="clear" w:color="auto" w:fill="auto"/>
            <w:noWrap/>
            <w:vAlign w:val="center"/>
            <w:hideMark/>
          </w:tcPr>
          <w:p w14:paraId="36D4A751"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1400</w:t>
            </w:r>
          </w:p>
        </w:tc>
        <w:tc>
          <w:tcPr>
            <w:tcW w:w="1472" w:type="dxa"/>
            <w:tcBorders>
              <w:top w:val="nil"/>
              <w:left w:val="nil"/>
              <w:bottom w:val="nil"/>
              <w:right w:val="nil"/>
            </w:tcBorders>
            <w:shd w:val="clear" w:color="auto" w:fill="auto"/>
            <w:noWrap/>
            <w:vAlign w:val="center"/>
            <w:hideMark/>
          </w:tcPr>
          <w:p w14:paraId="1723B17C"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2,022</w:t>
            </w:r>
          </w:p>
        </w:tc>
        <w:tc>
          <w:tcPr>
            <w:tcW w:w="1340" w:type="dxa"/>
            <w:tcBorders>
              <w:top w:val="nil"/>
              <w:left w:val="nil"/>
              <w:bottom w:val="nil"/>
              <w:right w:val="nil"/>
            </w:tcBorders>
            <w:shd w:val="clear" w:color="auto" w:fill="auto"/>
            <w:noWrap/>
            <w:vAlign w:val="center"/>
            <w:hideMark/>
          </w:tcPr>
          <w:p w14:paraId="4F5C9A78"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0,014</w:t>
            </w:r>
          </w:p>
        </w:tc>
        <w:tc>
          <w:tcPr>
            <w:tcW w:w="1269" w:type="dxa"/>
            <w:tcBorders>
              <w:top w:val="nil"/>
              <w:left w:val="nil"/>
              <w:bottom w:val="nil"/>
              <w:right w:val="nil"/>
            </w:tcBorders>
            <w:shd w:val="clear" w:color="auto" w:fill="auto"/>
            <w:noWrap/>
            <w:vAlign w:val="center"/>
            <w:hideMark/>
          </w:tcPr>
          <w:p w14:paraId="2E9EBED1"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0,875</w:t>
            </w:r>
          </w:p>
        </w:tc>
      </w:tr>
      <w:tr w:rsidR="00216E20" w:rsidRPr="00ED376C" w14:paraId="72F71C5A" w14:textId="77777777" w:rsidTr="00216E20">
        <w:trPr>
          <w:trHeight w:val="263"/>
        </w:trPr>
        <w:tc>
          <w:tcPr>
            <w:tcW w:w="1456" w:type="dxa"/>
            <w:tcBorders>
              <w:top w:val="nil"/>
              <w:left w:val="nil"/>
              <w:bottom w:val="single" w:sz="4" w:space="0" w:color="auto"/>
              <w:right w:val="nil"/>
            </w:tcBorders>
            <w:shd w:val="clear" w:color="auto" w:fill="auto"/>
            <w:noWrap/>
            <w:vAlign w:val="center"/>
            <w:hideMark/>
          </w:tcPr>
          <w:p w14:paraId="16EB849A"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Kanan (B)</w:t>
            </w:r>
          </w:p>
        </w:tc>
        <w:tc>
          <w:tcPr>
            <w:tcW w:w="1423" w:type="dxa"/>
            <w:vMerge/>
            <w:tcBorders>
              <w:top w:val="nil"/>
              <w:left w:val="nil"/>
              <w:bottom w:val="single" w:sz="4" w:space="0" w:color="000000"/>
              <w:right w:val="nil"/>
            </w:tcBorders>
            <w:vAlign w:val="center"/>
            <w:hideMark/>
          </w:tcPr>
          <w:p w14:paraId="644AD173" w14:textId="77777777" w:rsidR="00216E20" w:rsidRPr="00ED376C" w:rsidRDefault="00216E20" w:rsidP="007F395D">
            <w:pPr>
              <w:spacing w:line="240" w:lineRule="auto"/>
              <w:jc w:val="center"/>
              <w:rPr>
                <w:rFonts w:eastAsia="Times New Roman" w:cs="Times New Roman"/>
                <w:color w:val="000000"/>
                <w:szCs w:val="24"/>
                <w:lang w:val="en-ID" w:eastAsia="en-ID"/>
              </w:rPr>
            </w:pPr>
          </w:p>
        </w:tc>
        <w:tc>
          <w:tcPr>
            <w:tcW w:w="1472" w:type="dxa"/>
            <w:tcBorders>
              <w:top w:val="nil"/>
              <w:left w:val="nil"/>
              <w:bottom w:val="single" w:sz="4" w:space="0" w:color="auto"/>
              <w:right w:val="nil"/>
            </w:tcBorders>
            <w:shd w:val="clear" w:color="auto" w:fill="auto"/>
            <w:noWrap/>
            <w:vAlign w:val="center"/>
            <w:hideMark/>
          </w:tcPr>
          <w:p w14:paraId="255209E3"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1,069</w:t>
            </w:r>
          </w:p>
        </w:tc>
        <w:tc>
          <w:tcPr>
            <w:tcW w:w="1340" w:type="dxa"/>
            <w:tcBorders>
              <w:top w:val="nil"/>
              <w:left w:val="nil"/>
              <w:bottom w:val="single" w:sz="4" w:space="0" w:color="auto"/>
              <w:right w:val="nil"/>
            </w:tcBorders>
            <w:shd w:val="clear" w:color="auto" w:fill="auto"/>
            <w:noWrap/>
            <w:vAlign w:val="center"/>
            <w:hideMark/>
          </w:tcPr>
          <w:p w14:paraId="57520C86"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0,007</w:t>
            </w:r>
          </w:p>
        </w:tc>
        <w:tc>
          <w:tcPr>
            <w:tcW w:w="1269" w:type="dxa"/>
            <w:tcBorders>
              <w:top w:val="nil"/>
              <w:left w:val="nil"/>
              <w:bottom w:val="single" w:sz="4" w:space="0" w:color="auto"/>
              <w:right w:val="nil"/>
            </w:tcBorders>
            <w:shd w:val="clear" w:color="auto" w:fill="auto"/>
            <w:noWrap/>
            <w:vAlign w:val="center"/>
            <w:hideMark/>
          </w:tcPr>
          <w:p w14:paraId="01B76054"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0,609</w:t>
            </w:r>
          </w:p>
        </w:tc>
      </w:tr>
      <w:tr w:rsidR="00216E20" w:rsidRPr="00ED376C" w14:paraId="4659D785" w14:textId="77777777" w:rsidTr="00216E20">
        <w:trPr>
          <w:trHeight w:val="263"/>
        </w:trPr>
        <w:tc>
          <w:tcPr>
            <w:tcW w:w="1456" w:type="dxa"/>
            <w:tcBorders>
              <w:top w:val="nil"/>
              <w:left w:val="nil"/>
              <w:bottom w:val="nil"/>
              <w:right w:val="nil"/>
            </w:tcBorders>
            <w:shd w:val="clear" w:color="auto" w:fill="auto"/>
            <w:noWrap/>
            <w:vAlign w:val="center"/>
            <w:hideMark/>
          </w:tcPr>
          <w:p w14:paraId="0D079E7D"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Kiri (A)</w:t>
            </w:r>
          </w:p>
        </w:tc>
        <w:tc>
          <w:tcPr>
            <w:tcW w:w="1423" w:type="dxa"/>
            <w:vMerge w:val="restart"/>
            <w:tcBorders>
              <w:top w:val="nil"/>
              <w:left w:val="nil"/>
              <w:bottom w:val="single" w:sz="4" w:space="0" w:color="000000"/>
              <w:right w:val="nil"/>
            </w:tcBorders>
            <w:shd w:val="clear" w:color="auto" w:fill="auto"/>
            <w:noWrap/>
            <w:vAlign w:val="center"/>
            <w:hideMark/>
          </w:tcPr>
          <w:p w14:paraId="7857DA47"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1485 (</w:t>
            </w:r>
            <w:r>
              <w:rPr>
                <w:rFonts w:eastAsia="Times New Roman" w:cs="Times New Roman"/>
                <w:color w:val="000000"/>
                <w:szCs w:val="24"/>
                <w:lang w:val="en-ID" w:eastAsia="en-ID"/>
              </w:rPr>
              <w:t>Maks.</w:t>
            </w:r>
            <w:r w:rsidRPr="00ED376C">
              <w:rPr>
                <w:rFonts w:eastAsia="Times New Roman" w:cs="Times New Roman"/>
                <w:color w:val="000000"/>
                <w:szCs w:val="24"/>
                <w:lang w:val="en-ID" w:eastAsia="en-ID"/>
              </w:rPr>
              <w:t>)</w:t>
            </w:r>
          </w:p>
        </w:tc>
        <w:tc>
          <w:tcPr>
            <w:tcW w:w="1472" w:type="dxa"/>
            <w:tcBorders>
              <w:top w:val="nil"/>
              <w:left w:val="nil"/>
              <w:bottom w:val="nil"/>
              <w:right w:val="nil"/>
            </w:tcBorders>
            <w:shd w:val="clear" w:color="auto" w:fill="auto"/>
            <w:noWrap/>
            <w:vAlign w:val="center"/>
            <w:hideMark/>
          </w:tcPr>
          <w:p w14:paraId="5D5DD0D3"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2,373</w:t>
            </w:r>
          </w:p>
        </w:tc>
        <w:tc>
          <w:tcPr>
            <w:tcW w:w="1340" w:type="dxa"/>
            <w:tcBorders>
              <w:top w:val="nil"/>
              <w:left w:val="nil"/>
              <w:bottom w:val="nil"/>
              <w:right w:val="nil"/>
            </w:tcBorders>
            <w:shd w:val="clear" w:color="auto" w:fill="auto"/>
            <w:noWrap/>
            <w:vAlign w:val="center"/>
            <w:hideMark/>
          </w:tcPr>
          <w:p w14:paraId="73211261"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0,015</w:t>
            </w:r>
          </w:p>
        </w:tc>
        <w:tc>
          <w:tcPr>
            <w:tcW w:w="1269" w:type="dxa"/>
            <w:tcBorders>
              <w:top w:val="nil"/>
              <w:left w:val="nil"/>
              <w:bottom w:val="nil"/>
              <w:right w:val="nil"/>
            </w:tcBorders>
            <w:shd w:val="clear" w:color="auto" w:fill="auto"/>
            <w:noWrap/>
            <w:vAlign w:val="center"/>
            <w:hideMark/>
          </w:tcPr>
          <w:p w14:paraId="56CB0A60"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0,662</w:t>
            </w:r>
          </w:p>
        </w:tc>
      </w:tr>
      <w:tr w:rsidR="00216E20" w:rsidRPr="00ED376C" w14:paraId="7425B97D" w14:textId="77777777" w:rsidTr="00216E20">
        <w:trPr>
          <w:trHeight w:val="263"/>
        </w:trPr>
        <w:tc>
          <w:tcPr>
            <w:tcW w:w="1456" w:type="dxa"/>
            <w:tcBorders>
              <w:top w:val="nil"/>
              <w:left w:val="nil"/>
              <w:bottom w:val="single" w:sz="4" w:space="0" w:color="auto"/>
              <w:right w:val="nil"/>
            </w:tcBorders>
            <w:shd w:val="clear" w:color="auto" w:fill="auto"/>
            <w:noWrap/>
            <w:vAlign w:val="center"/>
            <w:hideMark/>
          </w:tcPr>
          <w:p w14:paraId="7FADF090"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Kanan (B)</w:t>
            </w:r>
          </w:p>
        </w:tc>
        <w:tc>
          <w:tcPr>
            <w:tcW w:w="1423" w:type="dxa"/>
            <w:vMerge/>
            <w:tcBorders>
              <w:top w:val="nil"/>
              <w:left w:val="nil"/>
              <w:bottom w:val="single" w:sz="4" w:space="0" w:color="000000"/>
              <w:right w:val="nil"/>
            </w:tcBorders>
            <w:vAlign w:val="center"/>
            <w:hideMark/>
          </w:tcPr>
          <w:p w14:paraId="4EF2D00E" w14:textId="77777777" w:rsidR="00216E20" w:rsidRPr="00ED376C" w:rsidRDefault="00216E20" w:rsidP="007F395D">
            <w:pPr>
              <w:spacing w:line="240" w:lineRule="auto"/>
              <w:jc w:val="center"/>
              <w:rPr>
                <w:rFonts w:eastAsia="Times New Roman" w:cs="Times New Roman"/>
                <w:color w:val="000000"/>
                <w:szCs w:val="24"/>
                <w:lang w:val="en-ID" w:eastAsia="en-ID"/>
              </w:rPr>
            </w:pPr>
          </w:p>
        </w:tc>
        <w:tc>
          <w:tcPr>
            <w:tcW w:w="1472" w:type="dxa"/>
            <w:tcBorders>
              <w:top w:val="nil"/>
              <w:left w:val="nil"/>
              <w:bottom w:val="single" w:sz="4" w:space="0" w:color="auto"/>
              <w:right w:val="nil"/>
            </w:tcBorders>
            <w:shd w:val="clear" w:color="auto" w:fill="auto"/>
            <w:noWrap/>
            <w:vAlign w:val="center"/>
            <w:hideMark/>
          </w:tcPr>
          <w:p w14:paraId="542479C8"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1,129</w:t>
            </w:r>
          </w:p>
        </w:tc>
        <w:tc>
          <w:tcPr>
            <w:tcW w:w="1340" w:type="dxa"/>
            <w:tcBorders>
              <w:top w:val="nil"/>
              <w:left w:val="nil"/>
              <w:bottom w:val="single" w:sz="4" w:space="0" w:color="auto"/>
              <w:right w:val="nil"/>
            </w:tcBorders>
            <w:shd w:val="clear" w:color="auto" w:fill="auto"/>
            <w:noWrap/>
            <w:vAlign w:val="center"/>
            <w:hideMark/>
          </w:tcPr>
          <w:p w14:paraId="1660DF8D"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0,009</w:t>
            </w:r>
          </w:p>
        </w:tc>
        <w:tc>
          <w:tcPr>
            <w:tcW w:w="1269" w:type="dxa"/>
            <w:tcBorders>
              <w:top w:val="nil"/>
              <w:left w:val="nil"/>
              <w:bottom w:val="single" w:sz="4" w:space="0" w:color="auto"/>
              <w:right w:val="nil"/>
            </w:tcBorders>
            <w:shd w:val="clear" w:color="auto" w:fill="auto"/>
            <w:noWrap/>
            <w:vAlign w:val="center"/>
            <w:hideMark/>
          </w:tcPr>
          <w:p w14:paraId="1D6CDB4C" w14:textId="77777777" w:rsidR="00216E20" w:rsidRPr="00ED376C" w:rsidRDefault="00216E20" w:rsidP="007F395D">
            <w:pPr>
              <w:spacing w:line="240" w:lineRule="auto"/>
              <w:jc w:val="center"/>
              <w:rPr>
                <w:rFonts w:eastAsia="Times New Roman" w:cs="Times New Roman"/>
                <w:color w:val="000000"/>
                <w:szCs w:val="24"/>
                <w:lang w:val="en-ID" w:eastAsia="en-ID"/>
              </w:rPr>
            </w:pPr>
            <w:r w:rsidRPr="00ED376C">
              <w:rPr>
                <w:rFonts w:eastAsia="Times New Roman" w:cs="Times New Roman"/>
                <w:color w:val="000000"/>
                <w:szCs w:val="24"/>
                <w:lang w:val="en-ID" w:eastAsia="en-ID"/>
              </w:rPr>
              <w:t>0,662</w:t>
            </w:r>
          </w:p>
        </w:tc>
      </w:tr>
      <w:bookmarkEnd w:id="407"/>
    </w:tbl>
    <w:p w14:paraId="012972E5" w14:textId="14027430" w:rsidR="00D8421B" w:rsidRDefault="00D8421B" w:rsidP="00216E20">
      <w:pPr>
        <w:rPr>
          <w:lang w:val="en-US"/>
        </w:rPr>
      </w:pPr>
    </w:p>
    <w:p w14:paraId="701BFC7E" w14:textId="191B6AF0" w:rsidR="00D8421B" w:rsidRPr="00EB789B" w:rsidRDefault="00EB789B" w:rsidP="00EB789B">
      <w:pPr>
        <w:pStyle w:val="Caption"/>
        <w:rPr>
          <w:bCs/>
          <w:lang w:val="en-US"/>
        </w:rPr>
      </w:pPr>
      <w:r w:rsidRPr="00EB789B">
        <w:rPr>
          <w:bCs/>
          <w:lang w:val="en-US"/>
        </w:rPr>
        <w:t>Tabel</w:t>
      </w:r>
      <w:r w:rsidR="00D8421B" w:rsidRPr="00EB789B">
        <w:rPr>
          <w:bCs/>
          <w:lang w:val="en-US"/>
        </w:rPr>
        <w:t xml:space="preserve"> Pengukuran getaran setelah dipasang massa tak seimbang</w:t>
      </w:r>
    </w:p>
    <w:tbl>
      <w:tblPr>
        <w:tblW w:w="7516" w:type="dxa"/>
        <w:tblLook w:val="04A0" w:firstRow="1" w:lastRow="0" w:firstColumn="1" w:lastColumn="0" w:noHBand="0" w:noVBand="1"/>
      </w:tblPr>
      <w:tblGrid>
        <w:gridCol w:w="1242"/>
        <w:gridCol w:w="2398"/>
        <w:gridCol w:w="1260"/>
        <w:gridCol w:w="1296"/>
        <w:gridCol w:w="1320"/>
      </w:tblGrid>
      <w:tr w:rsidR="00D8421B" w:rsidRPr="009341CB" w14:paraId="50BF7692" w14:textId="77777777" w:rsidTr="009307B3">
        <w:trPr>
          <w:trHeight w:val="300"/>
        </w:trPr>
        <w:tc>
          <w:tcPr>
            <w:tcW w:w="1242" w:type="dxa"/>
            <w:vMerge w:val="restart"/>
            <w:tcBorders>
              <w:top w:val="single" w:sz="4" w:space="0" w:color="auto"/>
              <w:left w:val="nil"/>
              <w:bottom w:val="single" w:sz="4" w:space="0" w:color="auto"/>
              <w:right w:val="nil"/>
            </w:tcBorders>
            <w:shd w:val="clear" w:color="auto" w:fill="auto"/>
            <w:noWrap/>
            <w:vAlign w:val="center"/>
            <w:hideMark/>
          </w:tcPr>
          <w:p w14:paraId="7CB25E2A"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 xml:space="preserve">Bidang </w:t>
            </w:r>
          </w:p>
        </w:tc>
        <w:tc>
          <w:tcPr>
            <w:tcW w:w="2398" w:type="dxa"/>
            <w:vMerge w:val="restart"/>
            <w:tcBorders>
              <w:top w:val="single" w:sz="4" w:space="0" w:color="auto"/>
              <w:left w:val="nil"/>
              <w:bottom w:val="single" w:sz="4" w:space="0" w:color="auto"/>
              <w:right w:val="nil"/>
            </w:tcBorders>
            <w:shd w:val="clear" w:color="auto" w:fill="auto"/>
            <w:vAlign w:val="center"/>
            <w:hideMark/>
          </w:tcPr>
          <w:p w14:paraId="61D35CC7"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Kecepatan Putar (RPM)</w:t>
            </w:r>
          </w:p>
        </w:tc>
        <w:tc>
          <w:tcPr>
            <w:tcW w:w="3876" w:type="dxa"/>
            <w:gridSpan w:val="3"/>
            <w:tcBorders>
              <w:top w:val="single" w:sz="4" w:space="0" w:color="auto"/>
              <w:left w:val="nil"/>
              <w:bottom w:val="single" w:sz="4" w:space="0" w:color="auto"/>
              <w:right w:val="nil"/>
            </w:tcBorders>
            <w:shd w:val="clear" w:color="auto" w:fill="auto"/>
            <w:noWrap/>
            <w:vAlign w:val="center"/>
            <w:hideMark/>
          </w:tcPr>
          <w:p w14:paraId="049B3150"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Pengukuran</w:t>
            </w:r>
          </w:p>
        </w:tc>
      </w:tr>
      <w:tr w:rsidR="00D8421B" w:rsidRPr="009341CB" w14:paraId="1EAE9C5C" w14:textId="77777777" w:rsidTr="009307B3">
        <w:trPr>
          <w:trHeight w:val="600"/>
        </w:trPr>
        <w:tc>
          <w:tcPr>
            <w:tcW w:w="1242" w:type="dxa"/>
            <w:vMerge/>
            <w:tcBorders>
              <w:top w:val="single" w:sz="4" w:space="0" w:color="auto"/>
              <w:left w:val="nil"/>
              <w:bottom w:val="single" w:sz="4" w:space="0" w:color="auto"/>
              <w:right w:val="nil"/>
            </w:tcBorders>
            <w:vAlign w:val="center"/>
            <w:hideMark/>
          </w:tcPr>
          <w:p w14:paraId="5C3494D5" w14:textId="77777777" w:rsidR="00D8421B" w:rsidRPr="009341CB" w:rsidRDefault="00D8421B" w:rsidP="007F395D">
            <w:pPr>
              <w:spacing w:line="240" w:lineRule="auto"/>
              <w:rPr>
                <w:rFonts w:eastAsia="Times New Roman" w:cs="Times New Roman"/>
                <w:color w:val="000000"/>
                <w:szCs w:val="24"/>
                <w:lang w:val="en-ID" w:eastAsia="en-ID"/>
              </w:rPr>
            </w:pPr>
          </w:p>
        </w:tc>
        <w:tc>
          <w:tcPr>
            <w:tcW w:w="2398" w:type="dxa"/>
            <w:vMerge/>
            <w:tcBorders>
              <w:top w:val="single" w:sz="4" w:space="0" w:color="auto"/>
              <w:left w:val="nil"/>
              <w:bottom w:val="single" w:sz="4" w:space="0" w:color="auto"/>
              <w:right w:val="nil"/>
            </w:tcBorders>
            <w:vAlign w:val="center"/>
            <w:hideMark/>
          </w:tcPr>
          <w:p w14:paraId="683E8864" w14:textId="77777777" w:rsidR="00D8421B" w:rsidRPr="009341CB" w:rsidRDefault="00D8421B" w:rsidP="007F395D">
            <w:pPr>
              <w:spacing w:line="240" w:lineRule="auto"/>
              <w:rPr>
                <w:rFonts w:eastAsia="Times New Roman" w:cs="Times New Roman"/>
                <w:color w:val="000000"/>
                <w:szCs w:val="24"/>
                <w:lang w:val="en-ID" w:eastAsia="en-ID"/>
              </w:rPr>
            </w:pPr>
          </w:p>
        </w:tc>
        <w:tc>
          <w:tcPr>
            <w:tcW w:w="1260" w:type="dxa"/>
            <w:tcBorders>
              <w:top w:val="nil"/>
              <w:left w:val="nil"/>
              <w:bottom w:val="single" w:sz="4" w:space="0" w:color="auto"/>
              <w:right w:val="nil"/>
            </w:tcBorders>
            <w:shd w:val="clear" w:color="auto" w:fill="auto"/>
            <w:vAlign w:val="center"/>
            <w:hideMark/>
          </w:tcPr>
          <w:p w14:paraId="42035C70"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Kecepatan (mm/s)</w:t>
            </w:r>
          </w:p>
        </w:tc>
        <w:tc>
          <w:tcPr>
            <w:tcW w:w="1296" w:type="dxa"/>
            <w:tcBorders>
              <w:top w:val="nil"/>
              <w:left w:val="nil"/>
              <w:bottom w:val="single" w:sz="4" w:space="0" w:color="auto"/>
              <w:right w:val="nil"/>
            </w:tcBorders>
            <w:shd w:val="clear" w:color="auto" w:fill="auto"/>
            <w:vAlign w:val="center"/>
            <w:hideMark/>
          </w:tcPr>
          <w:p w14:paraId="15FE150C"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Simpangan (mm)</w:t>
            </w:r>
          </w:p>
        </w:tc>
        <w:tc>
          <w:tcPr>
            <w:tcW w:w="1320" w:type="dxa"/>
            <w:tcBorders>
              <w:top w:val="nil"/>
              <w:left w:val="nil"/>
              <w:bottom w:val="single" w:sz="4" w:space="0" w:color="auto"/>
              <w:right w:val="nil"/>
            </w:tcBorders>
            <w:shd w:val="clear" w:color="auto" w:fill="auto"/>
            <w:vAlign w:val="center"/>
            <w:hideMark/>
          </w:tcPr>
          <w:p w14:paraId="4F7A3776"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Percepatan      ( m/s2)</w:t>
            </w:r>
          </w:p>
        </w:tc>
      </w:tr>
      <w:tr w:rsidR="00D8421B" w:rsidRPr="009341CB" w14:paraId="4C94E7BD" w14:textId="77777777" w:rsidTr="009307B3">
        <w:trPr>
          <w:trHeight w:val="300"/>
        </w:trPr>
        <w:tc>
          <w:tcPr>
            <w:tcW w:w="1242" w:type="dxa"/>
            <w:tcBorders>
              <w:top w:val="nil"/>
              <w:left w:val="nil"/>
              <w:bottom w:val="nil"/>
              <w:right w:val="nil"/>
            </w:tcBorders>
            <w:shd w:val="clear" w:color="auto" w:fill="auto"/>
            <w:noWrap/>
            <w:vAlign w:val="center"/>
            <w:hideMark/>
          </w:tcPr>
          <w:p w14:paraId="2BB13DE1"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Kiri (A)</w:t>
            </w:r>
          </w:p>
        </w:tc>
        <w:tc>
          <w:tcPr>
            <w:tcW w:w="2398" w:type="dxa"/>
            <w:vMerge w:val="restart"/>
            <w:tcBorders>
              <w:top w:val="nil"/>
              <w:left w:val="nil"/>
              <w:bottom w:val="single" w:sz="4" w:space="0" w:color="000000"/>
              <w:right w:val="nil"/>
            </w:tcBorders>
            <w:shd w:val="clear" w:color="auto" w:fill="auto"/>
            <w:noWrap/>
            <w:vAlign w:val="center"/>
            <w:hideMark/>
          </w:tcPr>
          <w:p w14:paraId="499FAD04"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1000</w:t>
            </w:r>
          </w:p>
        </w:tc>
        <w:tc>
          <w:tcPr>
            <w:tcW w:w="1260" w:type="dxa"/>
            <w:tcBorders>
              <w:top w:val="nil"/>
              <w:left w:val="nil"/>
              <w:bottom w:val="nil"/>
              <w:right w:val="nil"/>
            </w:tcBorders>
            <w:shd w:val="clear" w:color="auto" w:fill="auto"/>
            <w:noWrap/>
            <w:vAlign w:val="center"/>
            <w:hideMark/>
          </w:tcPr>
          <w:p w14:paraId="0DBD48D9"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0,944</w:t>
            </w:r>
          </w:p>
        </w:tc>
        <w:tc>
          <w:tcPr>
            <w:tcW w:w="1296" w:type="dxa"/>
            <w:tcBorders>
              <w:top w:val="nil"/>
              <w:left w:val="nil"/>
              <w:bottom w:val="nil"/>
              <w:right w:val="nil"/>
            </w:tcBorders>
            <w:shd w:val="clear" w:color="auto" w:fill="auto"/>
            <w:noWrap/>
            <w:vAlign w:val="center"/>
            <w:hideMark/>
          </w:tcPr>
          <w:p w14:paraId="31A070DE"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0,011</w:t>
            </w:r>
          </w:p>
        </w:tc>
        <w:tc>
          <w:tcPr>
            <w:tcW w:w="1320" w:type="dxa"/>
            <w:tcBorders>
              <w:top w:val="nil"/>
              <w:left w:val="nil"/>
              <w:bottom w:val="nil"/>
              <w:right w:val="nil"/>
            </w:tcBorders>
            <w:shd w:val="clear" w:color="auto" w:fill="auto"/>
            <w:noWrap/>
            <w:vAlign w:val="center"/>
            <w:hideMark/>
          </w:tcPr>
          <w:p w14:paraId="7316CBCA"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0,0504</w:t>
            </w:r>
          </w:p>
        </w:tc>
      </w:tr>
      <w:tr w:rsidR="00D8421B" w:rsidRPr="009341CB" w14:paraId="08E92F02" w14:textId="77777777" w:rsidTr="009307B3">
        <w:trPr>
          <w:trHeight w:val="300"/>
        </w:trPr>
        <w:tc>
          <w:tcPr>
            <w:tcW w:w="1242" w:type="dxa"/>
            <w:tcBorders>
              <w:top w:val="nil"/>
              <w:left w:val="nil"/>
              <w:bottom w:val="single" w:sz="4" w:space="0" w:color="auto"/>
              <w:right w:val="nil"/>
            </w:tcBorders>
            <w:shd w:val="clear" w:color="auto" w:fill="auto"/>
            <w:noWrap/>
            <w:vAlign w:val="center"/>
            <w:hideMark/>
          </w:tcPr>
          <w:p w14:paraId="078B121C"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Kanan (B)</w:t>
            </w:r>
          </w:p>
        </w:tc>
        <w:tc>
          <w:tcPr>
            <w:tcW w:w="2398" w:type="dxa"/>
            <w:vMerge/>
            <w:tcBorders>
              <w:top w:val="nil"/>
              <w:left w:val="nil"/>
              <w:bottom w:val="single" w:sz="4" w:space="0" w:color="000000"/>
              <w:right w:val="nil"/>
            </w:tcBorders>
            <w:vAlign w:val="center"/>
            <w:hideMark/>
          </w:tcPr>
          <w:p w14:paraId="7D42647B" w14:textId="77777777" w:rsidR="00D8421B" w:rsidRPr="009341CB" w:rsidRDefault="00D8421B" w:rsidP="007F395D">
            <w:pPr>
              <w:spacing w:line="240" w:lineRule="auto"/>
              <w:rPr>
                <w:rFonts w:eastAsia="Times New Roman" w:cs="Times New Roman"/>
                <w:color w:val="000000"/>
                <w:szCs w:val="24"/>
                <w:lang w:val="en-ID" w:eastAsia="en-ID"/>
              </w:rPr>
            </w:pPr>
          </w:p>
        </w:tc>
        <w:tc>
          <w:tcPr>
            <w:tcW w:w="1260" w:type="dxa"/>
            <w:tcBorders>
              <w:top w:val="nil"/>
              <w:left w:val="nil"/>
              <w:bottom w:val="single" w:sz="4" w:space="0" w:color="auto"/>
              <w:right w:val="nil"/>
            </w:tcBorders>
            <w:shd w:val="clear" w:color="auto" w:fill="auto"/>
            <w:noWrap/>
            <w:vAlign w:val="center"/>
            <w:hideMark/>
          </w:tcPr>
          <w:p w14:paraId="7715B83E"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0,862</w:t>
            </w:r>
          </w:p>
        </w:tc>
        <w:tc>
          <w:tcPr>
            <w:tcW w:w="1296" w:type="dxa"/>
            <w:tcBorders>
              <w:top w:val="nil"/>
              <w:left w:val="nil"/>
              <w:bottom w:val="single" w:sz="4" w:space="0" w:color="auto"/>
              <w:right w:val="nil"/>
            </w:tcBorders>
            <w:shd w:val="clear" w:color="auto" w:fill="auto"/>
            <w:noWrap/>
            <w:vAlign w:val="center"/>
            <w:hideMark/>
          </w:tcPr>
          <w:p w14:paraId="174A2294"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0,012</w:t>
            </w:r>
          </w:p>
        </w:tc>
        <w:tc>
          <w:tcPr>
            <w:tcW w:w="1320" w:type="dxa"/>
            <w:tcBorders>
              <w:top w:val="nil"/>
              <w:left w:val="nil"/>
              <w:bottom w:val="single" w:sz="4" w:space="0" w:color="auto"/>
              <w:right w:val="nil"/>
            </w:tcBorders>
            <w:shd w:val="clear" w:color="auto" w:fill="auto"/>
            <w:noWrap/>
            <w:vAlign w:val="center"/>
            <w:hideMark/>
          </w:tcPr>
          <w:p w14:paraId="121D4B94"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0,0433</w:t>
            </w:r>
          </w:p>
        </w:tc>
      </w:tr>
      <w:tr w:rsidR="00D8421B" w:rsidRPr="009341CB" w14:paraId="5A900D22" w14:textId="77777777" w:rsidTr="009307B3">
        <w:trPr>
          <w:trHeight w:val="300"/>
        </w:trPr>
        <w:tc>
          <w:tcPr>
            <w:tcW w:w="1242" w:type="dxa"/>
            <w:tcBorders>
              <w:top w:val="nil"/>
              <w:left w:val="nil"/>
              <w:bottom w:val="nil"/>
              <w:right w:val="nil"/>
            </w:tcBorders>
            <w:shd w:val="clear" w:color="auto" w:fill="auto"/>
            <w:noWrap/>
            <w:vAlign w:val="center"/>
            <w:hideMark/>
          </w:tcPr>
          <w:p w14:paraId="74BD02B7"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Kiri (A)</w:t>
            </w:r>
          </w:p>
        </w:tc>
        <w:tc>
          <w:tcPr>
            <w:tcW w:w="2398" w:type="dxa"/>
            <w:vMerge w:val="restart"/>
            <w:tcBorders>
              <w:top w:val="nil"/>
              <w:left w:val="nil"/>
              <w:bottom w:val="single" w:sz="4" w:space="0" w:color="000000"/>
              <w:right w:val="nil"/>
            </w:tcBorders>
            <w:shd w:val="clear" w:color="auto" w:fill="auto"/>
            <w:noWrap/>
            <w:vAlign w:val="center"/>
            <w:hideMark/>
          </w:tcPr>
          <w:p w14:paraId="121E2004"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1200</w:t>
            </w:r>
          </w:p>
        </w:tc>
        <w:tc>
          <w:tcPr>
            <w:tcW w:w="1260" w:type="dxa"/>
            <w:tcBorders>
              <w:top w:val="nil"/>
              <w:left w:val="nil"/>
              <w:bottom w:val="nil"/>
              <w:right w:val="nil"/>
            </w:tcBorders>
            <w:shd w:val="clear" w:color="auto" w:fill="auto"/>
            <w:noWrap/>
            <w:vAlign w:val="center"/>
            <w:hideMark/>
          </w:tcPr>
          <w:p w14:paraId="28BF04E8"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2,043</w:t>
            </w:r>
          </w:p>
        </w:tc>
        <w:tc>
          <w:tcPr>
            <w:tcW w:w="1296" w:type="dxa"/>
            <w:tcBorders>
              <w:top w:val="nil"/>
              <w:left w:val="nil"/>
              <w:bottom w:val="nil"/>
              <w:right w:val="nil"/>
            </w:tcBorders>
            <w:shd w:val="clear" w:color="auto" w:fill="auto"/>
            <w:noWrap/>
            <w:vAlign w:val="center"/>
            <w:hideMark/>
          </w:tcPr>
          <w:p w14:paraId="432C0EC0"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0,019</w:t>
            </w:r>
          </w:p>
        </w:tc>
        <w:tc>
          <w:tcPr>
            <w:tcW w:w="1320" w:type="dxa"/>
            <w:tcBorders>
              <w:top w:val="nil"/>
              <w:left w:val="nil"/>
              <w:bottom w:val="nil"/>
              <w:right w:val="nil"/>
            </w:tcBorders>
            <w:shd w:val="clear" w:color="auto" w:fill="auto"/>
            <w:noWrap/>
            <w:vAlign w:val="center"/>
            <w:hideMark/>
          </w:tcPr>
          <w:p w14:paraId="0C3EA6C2"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0,728</w:t>
            </w:r>
          </w:p>
        </w:tc>
      </w:tr>
      <w:tr w:rsidR="00D8421B" w:rsidRPr="009341CB" w14:paraId="217EED05" w14:textId="77777777" w:rsidTr="009307B3">
        <w:trPr>
          <w:trHeight w:val="300"/>
        </w:trPr>
        <w:tc>
          <w:tcPr>
            <w:tcW w:w="1242" w:type="dxa"/>
            <w:tcBorders>
              <w:top w:val="nil"/>
              <w:left w:val="nil"/>
              <w:bottom w:val="single" w:sz="4" w:space="0" w:color="auto"/>
              <w:right w:val="nil"/>
            </w:tcBorders>
            <w:shd w:val="clear" w:color="auto" w:fill="auto"/>
            <w:noWrap/>
            <w:vAlign w:val="center"/>
            <w:hideMark/>
          </w:tcPr>
          <w:p w14:paraId="6354B514"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Kanan (B)</w:t>
            </w:r>
          </w:p>
        </w:tc>
        <w:tc>
          <w:tcPr>
            <w:tcW w:w="2398" w:type="dxa"/>
            <w:vMerge/>
            <w:tcBorders>
              <w:top w:val="nil"/>
              <w:left w:val="nil"/>
              <w:bottom w:val="single" w:sz="4" w:space="0" w:color="000000"/>
              <w:right w:val="nil"/>
            </w:tcBorders>
            <w:vAlign w:val="center"/>
            <w:hideMark/>
          </w:tcPr>
          <w:p w14:paraId="43B3B767" w14:textId="77777777" w:rsidR="00D8421B" w:rsidRPr="009341CB" w:rsidRDefault="00D8421B" w:rsidP="007F395D">
            <w:pPr>
              <w:spacing w:line="240" w:lineRule="auto"/>
              <w:rPr>
                <w:rFonts w:eastAsia="Times New Roman" w:cs="Times New Roman"/>
                <w:color w:val="000000"/>
                <w:szCs w:val="24"/>
                <w:lang w:val="en-ID" w:eastAsia="en-ID"/>
              </w:rPr>
            </w:pPr>
          </w:p>
        </w:tc>
        <w:tc>
          <w:tcPr>
            <w:tcW w:w="1260" w:type="dxa"/>
            <w:tcBorders>
              <w:top w:val="nil"/>
              <w:left w:val="nil"/>
              <w:bottom w:val="single" w:sz="4" w:space="0" w:color="auto"/>
              <w:right w:val="nil"/>
            </w:tcBorders>
            <w:shd w:val="clear" w:color="auto" w:fill="auto"/>
            <w:noWrap/>
            <w:vAlign w:val="center"/>
            <w:hideMark/>
          </w:tcPr>
          <w:p w14:paraId="608FBCEA"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1,332</w:t>
            </w:r>
          </w:p>
        </w:tc>
        <w:tc>
          <w:tcPr>
            <w:tcW w:w="1296" w:type="dxa"/>
            <w:tcBorders>
              <w:top w:val="nil"/>
              <w:left w:val="nil"/>
              <w:bottom w:val="single" w:sz="4" w:space="0" w:color="auto"/>
              <w:right w:val="nil"/>
            </w:tcBorders>
            <w:shd w:val="clear" w:color="auto" w:fill="auto"/>
            <w:noWrap/>
            <w:vAlign w:val="center"/>
            <w:hideMark/>
          </w:tcPr>
          <w:p w14:paraId="054F3654"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0,015</w:t>
            </w:r>
          </w:p>
        </w:tc>
        <w:tc>
          <w:tcPr>
            <w:tcW w:w="1320" w:type="dxa"/>
            <w:tcBorders>
              <w:top w:val="nil"/>
              <w:left w:val="nil"/>
              <w:bottom w:val="single" w:sz="4" w:space="0" w:color="auto"/>
              <w:right w:val="nil"/>
            </w:tcBorders>
            <w:shd w:val="clear" w:color="auto" w:fill="auto"/>
            <w:noWrap/>
            <w:vAlign w:val="center"/>
            <w:hideMark/>
          </w:tcPr>
          <w:p w14:paraId="4AE3D569"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0,538</w:t>
            </w:r>
          </w:p>
        </w:tc>
      </w:tr>
      <w:tr w:rsidR="00D8421B" w:rsidRPr="009341CB" w14:paraId="490A1250" w14:textId="77777777" w:rsidTr="009307B3">
        <w:trPr>
          <w:trHeight w:val="300"/>
        </w:trPr>
        <w:tc>
          <w:tcPr>
            <w:tcW w:w="1242" w:type="dxa"/>
            <w:tcBorders>
              <w:top w:val="nil"/>
              <w:left w:val="nil"/>
              <w:bottom w:val="nil"/>
              <w:right w:val="nil"/>
            </w:tcBorders>
            <w:shd w:val="clear" w:color="auto" w:fill="auto"/>
            <w:noWrap/>
            <w:vAlign w:val="center"/>
            <w:hideMark/>
          </w:tcPr>
          <w:p w14:paraId="1D57A46C"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Kiri (A)</w:t>
            </w:r>
          </w:p>
        </w:tc>
        <w:tc>
          <w:tcPr>
            <w:tcW w:w="2398" w:type="dxa"/>
            <w:vMerge w:val="restart"/>
            <w:tcBorders>
              <w:top w:val="nil"/>
              <w:left w:val="nil"/>
              <w:bottom w:val="single" w:sz="4" w:space="0" w:color="000000"/>
              <w:right w:val="nil"/>
            </w:tcBorders>
            <w:shd w:val="clear" w:color="auto" w:fill="auto"/>
            <w:noWrap/>
            <w:vAlign w:val="center"/>
            <w:hideMark/>
          </w:tcPr>
          <w:p w14:paraId="464B8146"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1400</w:t>
            </w:r>
          </w:p>
        </w:tc>
        <w:tc>
          <w:tcPr>
            <w:tcW w:w="1260" w:type="dxa"/>
            <w:tcBorders>
              <w:top w:val="nil"/>
              <w:left w:val="nil"/>
              <w:bottom w:val="nil"/>
              <w:right w:val="nil"/>
            </w:tcBorders>
            <w:shd w:val="clear" w:color="auto" w:fill="auto"/>
            <w:noWrap/>
            <w:vAlign w:val="center"/>
            <w:hideMark/>
          </w:tcPr>
          <w:p w14:paraId="59AB438E"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2,602</w:t>
            </w:r>
          </w:p>
        </w:tc>
        <w:tc>
          <w:tcPr>
            <w:tcW w:w="1296" w:type="dxa"/>
            <w:tcBorders>
              <w:top w:val="nil"/>
              <w:left w:val="nil"/>
              <w:bottom w:val="nil"/>
              <w:right w:val="nil"/>
            </w:tcBorders>
            <w:shd w:val="clear" w:color="auto" w:fill="auto"/>
            <w:noWrap/>
            <w:vAlign w:val="center"/>
            <w:hideMark/>
          </w:tcPr>
          <w:p w14:paraId="1A4B725C"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0,023</w:t>
            </w:r>
          </w:p>
        </w:tc>
        <w:tc>
          <w:tcPr>
            <w:tcW w:w="1320" w:type="dxa"/>
            <w:tcBorders>
              <w:top w:val="nil"/>
              <w:left w:val="nil"/>
              <w:bottom w:val="nil"/>
              <w:right w:val="nil"/>
            </w:tcBorders>
            <w:shd w:val="clear" w:color="auto" w:fill="auto"/>
            <w:noWrap/>
            <w:vAlign w:val="center"/>
            <w:hideMark/>
          </w:tcPr>
          <w:p w14:paraId="5B6EE9BE"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1,203</w:t>
            </w:r>
          </w:p>
        </w:tc>
      </w:tr>
      <w:tr w:rsidR="00D8421B" w:rsidRPr="009341CB" w14:paraId="009DC35B" w14:textId="77777777" w:rsidTr="009307B3">
        <w:trPr>
          <w:trHeight w:val="300"/>
        </w:trPr>
        <w:tc>
          <w:tcPr>
            <w:tcW w:w="1242" w:type="dxa"/>
            <w:tcBorders>
              <w:top w:val="nil"/>
              <w:left w:val="nil"/>
              <w:bottom w:val="single" w:sz="4" w:space="0" w:color="auto"/>
              <w:right w:val="nil"/>
            </w:tcBorders>
            <w:shd w:val="clear" w:color="auto" w:fill="auto"/>
            <w:noWrap/>
            <w:vAlign w:val="center"/>
            <w:hideMark/>
          </w:tcPr>
          <w:p w14:paraId="226D5D4F"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Kanan (B)</w:t>
            </w:r>
          </w:p>
        </w:tc>
        <w:tc>
          <w:tcPr>
            <w:tcW w:w="2398" w:type="dxa"/>
            <w:vMerge/>
            <w:tcBorders>
              <w:top w:val="nil"/>
              <w:left w:val="nil"/>
              <w:bottom w:val="single" w:sz="4" w:space="0" w:color="000000"/>
              <w:right w:val="nil"/>
            </w:tcBorders>
            <w:vAlign w:val="center"/>
            <w:hideMark/>
          </w:tcPr>
          <w:p w14:paraId="58A155CC" w14:textId="77777777" w:rsidR="00D8421B" w:rsidRPr="009341CB" w:rsidRDefault="00D8421B" w:rsidP="007F395D">
            <w:pPr>
              <w:spacing w:line="240" w:lineRule="auto"/>
              <w:rPr>
                <w:rFonts w:eastAsia="Times New Roman" w:cs="Times New Roman"/>
                <w:color w:val="000000"/>
                <w:szCs w:val="24"/>
                <w:lang w:val="en-ID" w:eastAsia="en-ID"/>
              </w:rPr>
            </w:pPr>
          </w:p>
        </w:tc>
        <w:tc>
          <w:tcPr>
            <w:tcW w:w="1260" w:type="dxa"/>
            <w:tcBorders>
              <w:top w:val="nil"/>
              <w:left w:val="nil"/>
              <w:bottom w:val="single" w:sz="4" w:space="0" w:color="auto"/>
              <w:right w:val="nil"/>
            </w:tcBorders>
            <w:shd w:val="clear" w:color="auto" w:fill="auto"/>
            <w:noWrap/>
            <w:vAlign w:val="center"/>
            <w:hideMark/>
          </w:tcPr>
          <w:p w14:paraId="4065527E"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2,129</w:t>
            </w:r>
          </w:p>
        </w:tc>
        <w:tc>
          <w:tcPr>
            <w:tcW w:w="1296" w:type="dxa"/>
            <w:tcBorders>
              <w:top w:val="nil"/>
              <w:left w:val="nil"/>
              <w:bottom w:val="single" w:sz="4" w:space="0" w:color="auto"/>
              <w:right w:val="nil"/>
            </w:tcBorders>
            <w:shd w:val="clear" w:color="auto" w:fill="auto"/>
            <w:noWrap/>
            <w:vAlign w:val="center"/>
            <w:hideMark/>
          </w:tcPr>
          <w:p w14:paraId="0A1A8E62"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0,022</w:t>
            </w:r>
          </w:p>
        </w:tc>
        <w:tc>
          <w:tcPr>
            <w:tcW w:w="1320" w:type="dxa"/>
            <w:tcBorders>
              <w:top w:val="nil"/>
              <w:left w:val="nil"/>
              <w:bottom w:val="single" w:sz="4" w:space="0" w:color="auto"/>
              <w:right w:val="nil"/>
            </w:tcBorders>
            <w:shd w:val="clear" w:color="auto" w:fill="auto"/>
            <w:noWrap/>
            <w:vAlign w:val="center"/>
            <w:hideMark/>
          </w:tcPr>
          <w:p w14:paraId="37D4FA94"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0,809</w:t>
            </w:r>
          </w:p>
        </w:tc>
      </w:tr>
      <w:tr w:rsidR="00D8421B" w:rsidRPr="009341CB" w14:paraId="3B1E197A" w14:textId="77777777" w:rsidTr="009307B3">
        <w:trPr>
          <w:trHeight w:val="300"/>
        </w:trPr>
        <w:tc>
          <w:tcPr>
            <w:tcW w:w="1242" w:type="dxa"/>
            <w:tcBorders>
              <w:top w:val="nil"/>
              <w:left w:val="nil"/>
              <w:bottom w:val="nil"/>
              <w:right w:val="nil"/>
            </w:tcBorders>
            <w:shd w:val="clear" w:color="auto" w:fill="auto"/>
            <w:noWrap/>
            <w:vAlign w:val="center"/>
            <w:hideMark/>
          </w:tcPr>
          <w:p w14:paraId="3F5C2764"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Kiri (A)</w:t>
            </w:r>
          </w:p>
        </w:tc>
        <w:tc>
          <w:tcPr>
            <w:tcW w:w="2398" w:type="dxa"/>
            <w:vMerge w:val="restart"/>
            <w:tcBorders>
              <w:top w:val="nil"/>
              <w:left w:val="nil"/>
              <w:bottom w:val="single" w:sz="4" w:space="0" w:color="000000"/>
              <w:right w:val="nil"/>
            </w:tcBorders>
            <w:shd w:val="clear" w:color="auto" w:fill="auto"/>
            <w:noWrap/>
            <w:vAlign w:val="center"/>
            <w:hideMark/>
          </w:tcPr>
          <w:p w14:paraId="4D5FFD0C"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1485 (MAX)</w:t>
            </w:r>
          </w:p>
        </w:tc>
        <w:tc>
          <w:tcPr>
            <w:tcW w:w="1260" w:type="dxa"/>
            <w:tcBorders>
              <w:top w:val="nil"/>
              <w:left w:val="nil"/>
              <w:bottom w:val="nil"/>
              <w:right w:val="nil"/>
            </w:tcBorders>
            <w:shd w:val="clear" w:color="auto" w:fill="auto"/>
            <w:noWrap/>
            <w:vAlign w:val="center"/>
            <w:hideMark/>
          </w:tcPr>
          <w:p w14:paraId="767B92DE"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3,227</w:t>
            </w:r>
          </w:p>
        </w:tc>
        <w:tc>
          <w:tcPr>
            <w:tcW w:w="1296" w:type="dxa"/>
            <w:tcBorders>
              <w:top w:val="nil"/>
              <w:left w:val="nil"/>
              <w:bottom w:val="nil"/>
              <w:right w:val="nil"/>
            </w:tcBorders>
            <w:shd w:val="clear" w:color="auto" w:fill="auto"/>
            <w:noWrap/>
            <w:vAlign w:val="center"/>
            <w:hideMark/>
          </w:tcPr>
          <w:p w14:paraId="7DBE42DC"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0,029</w:t>
            </w:r>
          </w:p>
        </w:tc>
        <w:tc>
          <w:tcPr>
            <w:tcW w:w="1320" w:type="dxa"/>
            <w:tcBorders>
              <w:top w:val="nil"/>
              <w:left w:val="nil"/>
              <w:bottom w:val="nil"/>
              <w:right w:val="nil"/>
            </w:tcBorders>
            <w:shd w:val="clear" w:color="auto" w:fill="auto"/>
            <w:noWrap/>
            <w:vAlign w:val="center"/>
            <w:hideMark/>
          </w:tcPr>
          <w:p w14:paraId="0717E7A3"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1,242</w:t>
            </w:r>
          </w:p>
        </w:tc>
      </w:tr>
      <w:tr w:rsidR="00D8421B" w:rsidRPr="009341CB" w14:paraId="712118F3" w14:textId="77777777" w:rsidTr="009307B3">
        <w:trPr>
          <w:trHeight w:val="300"/>
        </w:trPr>
        <w:tc>
          <w:tcPr>
            <w:tcW w:w="1242" w:type="dxa"/>
            <w:tcBorders>
              <w:top w:val="nil"/>
              <w:left w:val="nil"/>
              <w:bottom w:val="single" w:sz="4" w:space="0" w:color="auto"/>
              <w:right w:val="nil"/>
            </w:tcBorders>
            <w:shd w:val="clear" w:color="auto" w:fill="auto"/>
            <w:noWrap/>
            <w:vAlign w:val="center"/>
            <w:hideMark/>
          </w:tcPr>
          <w:p w14:paraId="0CC43F2E"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Kanan (B)</w:t>
            </w:r>
          </w:p>
        </w:tc>
        <w:tc>
          <w:tcPr>
            <w:tcW w:w="2398" w:type="dxa"/>
            <w:vMerge/>
            <w:tcBorders>
              <w:top w:val="nil"/>
              <w:left w:val="nil"/>
              <w:bottom w:val="single" w:sz="4" w:space="0" w:color="000000"/>
              <w:right w:val="nil"/>
            </w:tcBorders>
            <w:vAlign w:val="center"/>
            <w:hideMark/>
          </w:tcPr>
          <w:p w14:paraId="5FB883BA" w14:textId="77777777" w:rsidR="00D8421B" w:rsidRPr="009341CB" w:rsidRDefault="00D8421B" w:rsidP="007F395D">
            <w:pPr>
              <w:spacing w:line="240" w:lineRule="auto"/>
              <w:rPr>
                <w:rFonts w:eastAsia="Times New Roman" w:cs="Times New Roman"/>
                <w:color w:val="000000"/>
                <w:szCs w:val="24"/>
                <w:lang w:val="en-ID" w:eastAsia="en-ID"/>
              </w:rPr>
            </w:pPr>
          </w:p>
        </w:tc>
        <w:tc>
          <w:tcPr>
            <w:tcW w:w="1260" w:type="dxa"/>
            <w:tcBorders>
              <w:top w:val="nil"/>
              <w:left w:val="nil"/>
              <w:bottom w:val="single" w:sz="4" w:space="0" w:color="auto"/>
              <w:right w:val="nil"/>
            </w:tcBorders>
            <w:shd w:val="clear" w:color="auto" w:fill="auto"/>
            <w:noWrap/>
            <w:vAlign w:val="center"/>
            <w:hideMark/>
          </w:tcPr>
          <w:p w14:paraId="44A2635E"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2,495</w:t>
            </w:r>
          </w:p>
        </w:tc>
        <w:tc>
          <w:tcPr>
            <w:tcW w:w="1296" w:type="dxa"/>
            <w:tcBorders>
              <w:top w:val="nil"/>
              <w:left w:val="nil"/>
              <w:bottom w:val="single" w:sz="4" w:space="0" w:color="auto"/>
              <w:right w:val="nil"/>
            </w:tcBorders>
            <w:shd w:val="clear" w:color="auto" w:fill="auto"/>
            <w:noWrap/>
            <w:vAlign w:val="center"/>
            <w:hideMark/>
          </w:tcPr>
          <w:p w14:paraId="24CADD19"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0,026</w:t>
            </w:r>
          </w:p>
        </w:tc>
        <w:tc>
          <w:tcPr>
            <w:tcW w:w="1320" w:type="dxa"/>
            <w:tcBorders>
              <w:top w:val="nil"/>
              <w:left w:val="nil"/>
              <w:bottom w:val="single" w:sz="4" w:space="0" w:color="auto"/>
              <w:right w:val="nil"/>
            </w:tcBorders>
            <w:shd w:val="clear" w:color="auto" w:fill="auto"/>
            <w:noWrap/>
            <w:vAlign w:val="center"/>
            <w:hideMark/>
          </w:tcPr>
          <w:p w14:paraId="1590DAA8" w14:textId="77777777" w:rsidR="00D8421B" w:rsidRPr="009341CB" w:rsidRDefault="00D8421B" w:rsidP="007F395D">
            <w:pPr>
              <w:spacing w:line="240" w:lineRule="auto"/>
              <w:jc w:val="center"/>
              <w:rPr>
                <w:rFonts w:eastAsia="Times New Roman" w:cs="Times New Roman"/>
                <w:color w:val="000000"/>
                <w:szCs w:val="24"/>
                <w:lang w:val="en-ID" w:eastAsia="en-ID"/>
              </w:rPr>
            </w:pPr>
            <w:r w:rsidRPr="009341CB">
              <w:rPr>
                <w:rFonts w:eastAsia="Times New Roman" w:cs="Times New Roman"/>
                <w:color w:val="000000"/>
                <w:szCs w:val="24"/>
                <w:lang w:val="en-ID" w:eastAsia="en-ID"/>
              </w:rPr>
              <w:t>0,834</w:t>
            </w:r>
          </w:p>
        </w:tc>
      </w:tr>
    </w:tbl>
    <w:p w14:paraId="1DC70BC7" w14:textId="77777777" w:rsidR="00D8421B" w:rsidRDefault="00D8421B" w:rsidP="00D8421B">
      <w:pPr>
        <w:spacing w:line="480" w:lineRule="auto"/>
        <w:ind w:left="720" w:firstLine="720"/>
        <w:jc w:val="both"/>
        <w:rPr>
          <w:lang w:val="en-US"/>
        </w:rPr>
      </w:pPr>
    </w:p>
    <w:p w14:paraId="1B6B052A" w14:textId="3053854B" w:rsidR="00F140D5" w:rsidRPr="00EB789B" w:rsidRDefault="00EB789B" w:rsidP="00F054AC">
      <w:pPr>
        <w:pStyle w:val="Caption"/>
        <w:jc w:val="center"/>
        <w:rPr>
          <w:bCs/>
          <w:lang w:val="en-US"/>
        </w:rPr>
      </w:pPr>
      <w:r w:rsidRPr="00EB789B">
        <w:rPr>
          <w:bCs/>
          <w:lang w:val="en-US"/>
        </w:rPr>
        <w:t xml:space="preserve">Tabel </w:t>
      </w:r>
      <w:r w:rsidR="00F140D5" w:rsidRPr="00EB789B">
        <w:rPr>
          <w:bCs/>
          <w:lang w:val="en-US"/>
        </w:rPr>
        <w:t>Data Hasil Pengukuran Setelah Penempatan Massa Penyeimbang</w:t>
      </w:r>
    </w:p>
    <w:tbl>
      <w:tblPr>
        <w:tblW w:w="7387" w:type="dxa"/>
        <w:tblLook w:val="04A0" w:firstRow="1" w:lastRow="0" w:firstColumn="1" w:lastColumn="0" w:noHBand="0" w:noVBand="1"/>
      </w:tblPr>
      <w:tblGrid>
        <w:gridCol w:w="1251"/>
        <w:gridCol w:w="1557"/>
        <w:gridCol w:w="1483"/>
        <w:gridCol w:w="1564"/>
        <w:gridCol w:w="1532"/>
      </w:tblGrid>
      <w:tr w:rsidR="00F140D5" w:rsidRPr="00D35780" w14:paraId="33B95C86" w14:textId="77777777" w:rsidTr="00EB789B">
        <w:trPr>
          <w:trHeight w:val="278"/>
        </w:trPr>
        <w:tc>
          <w:tcPr>
            <w:tcW w:w="1251" w:type="dxa"/>
            <w:vMerge w:val="restart"/>
            <w:tcBorders>
              <w:top w:val="single" w:sz="4" w:space="0" w:color="auto"/>
              <w:left w:val="nil"/>
              <w:bottom w:val="single" w:sz="4" w:space="0" w:color="auto"/>
              <w:right w:val="nil"/>
            </w:tcBorders>
            <w:shd w:val="clear" w:color="000000" w:fill="FFFFFF"/>
            <w:noWrap/>
            <w:vAlign w:val="center"/>
            <w:hideMark/>
          </w:tcPr>
          <w:p w14:paraId="73B1D679"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 xml:space="preserve">Bidang </w:t>
            </w:r>
          </w:p>
        </w:tc>
        <w:tc>
          <w:tcPr>
            <w:tcW w:w="1557" w:type="dxa"/>
            <w:vMerge w:val="restart"/>
            <w:tcBorders>
              <w:top w:val="single" w:sz="4" w:space="0" w:color="auto"/>
              <w:left w:val="nil"/>
              <w:bottom w:val="single" w:sz="4" w:space="0" w:color="auto"/>
              <w:right w:val="nil"/>
            </w:tcBorders>
            <w:shd w:val="clear" w:color="000000" w:fill="FFFFFF"/>
            <w:vAlign w:val="center"/>
            <w:hideMark/>
          </w:tcPr>
          <w:p w14:paraId="087DE555"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Kecepatan Putar (RPM)</w:t>
            </w:r>
          </w:p>
        </w:tc>
        <w:tc>
          <w:tcPr>
            <w:tcW w:w="4579" w:type="dxa"/>
            <w:gridSpan w:val="3"/>
            <w:tcBorders>
              <w:top w:val="single" w:sz="4" w:space="0" w:color="auto"/>
              <w:left w:val="nil"/>
              <w:bottom w:val="single" w:sz="4" w:space="0" w:color="auto"/>
              <w:right w:val="nil"/>
            </w:tcBorders>
            <w:shd w:val="clear" w:color="000000" w:fill="FFFFFF"/>
            <w:noWrap/>
            <w:vAlign w:val="center"/>
            <w:hideMark/>
          </w:tcPr>
          <w:p w14:paraId="60D3ADA4"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Pengukuran</w:t>
            </w:r>
          </w:p>
        </w:tc>
      </w:tr>
      <w:tr w:rsidR="00F140D5" w:rsidRPr="00D35780" w14:paraId="5EEB9005" w14:textId="77777777" w:rsidTr="00EB789B">
        <w:trPr>
          <w:trHeight w:val="877"/>
        </w:trPr>
        <w:tc>
          <w:tcPr>
            <w:tcW w:w="1251" w:type="dxa"/>
            <w:vMerge/>
            <w:tcBorders>
              <w:top w:val="single" w:sz="4" w:space="0" w:color="auto"/>
              <w:left w:val="nil"/>
              <w:bottom w:val="single" w:sz="4" w:space="0" w:color="auto"/>
              <w:right w:val="nil"/>
            </w:tcBorders>
            <w:vAlign w:val="center"/>
            <w:hideMark/>
          </w:tcPr>
          <w:p w14:paraId="691F4264" w14:textId="77777777" w:rsidR="00F140D5" w:rsidRPr="00D35780" w:rsidRDefault="00F140D5" w:rsidP="007F395D">
            <w:pPr>
              <w:spacing w:line="240" w:lineRule="auto"/>
              <w:rPr>
                <w:rFonts w:eastAsia="Times New Roman" w:cs="Times New Roman"/>
                <w:color w:val="000000"/>
                <w:szCs w:val="24"/>
                <w:lang w:val="en-ID" w:eastAsia="en-ID"/>
              </w:rPr>
            </w:pPr>
          </w:p>
        </w:tc>
        <w:tc>
          <w:tcPr>
            <w:tcW w:w="1557" w:type="dxa"/>
            <w:vMerge/>
            <w:tcBorders>
              <w:top w:val="single" w:sz="4" w:space="0" w:color="auto"/>
              <w:left w:val="nil"/>
              <w:bottom w:val="single" w:sz="4" w:space="0" w:color="auto"/>
              <w:right w:val="nil"/>
            </w:tcBorders>
            <w:vAlign w:val="center"/>
            <w:hideMark/>
          </w:tcPr>
          <w:p w14:paraId="6F42DBA1" w14:textId="77777777" w:rsidR="00F140D5" w:rsidRPr="00D35780" w:rsidRDefault="00F140D5" w:rsidP="007F395D">
            <w:pPr>
              <w:spacing w:line="240" w:lineRule="auto"/>
              <w:rPr>
                <w:rFonts w:eastAsia="Times New Roman" w:cs="Times New Roman"/>
                <w:color w:val="000000"/>
                <w:szCs w:val="24"/>
                <w:lang w:val="en-ID" w:eastAsia="en-ID"/>
              </w:rPr>
            </w:pPr>
          </w:p>
        </w:tc>
        <w:tc>
          <w:tcPr>
            <w:tcW w:w="1483" w:type="dxa"/>
            <w:tcBorders>
              <w:top w:val="nil"/>
              <w:left w:val="nil"/>
              <w:bottom w:val="single" w:sz="4" w:space="0" w:color="auto"/>
              <w:right w:val="nil"/>
            </w:tcBorders>
            <w:shd w:val="clear" w:color="000000" w:fill="FFFFFF"/>
            <w:vAlign w:val="center"/>
            <w:hideMark/>
          </w:tcPr>
          <w:p w14:paraId="72F09F81"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Kecepatan (mm/s)</w:t>
            </w:r>
          </w:p>
        </w:tc>
        <w:tc>
          <w:tcPr>
            <w:tcW w:w="1564" w:type="dxa"/>
            <w:tcBorders>
              <w:top w:val="nil"/>
              <w:left w:val="nil"/>
              <w:bottom w:val="single" w:sz="4" w:space="0" w:color="auto"/>
              <w:right w:val="nil"/>
            </w:tcBorders>
            <w:shd w:val="clear" w:color="000000" w:fill="FFFFFF"/>
            <w:vAlign w:val="center"/>
            <w:hideMark/>
          </w:tcPr>
          <w:p w14:paraId="142406FC"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Simpangan (mm)</w:t>
            </w:r>
          </w:p>
        </w:tc>
        <w:tc>
          <w:tcPr>
            <w:tcW w:w="1531" w:type="dxa"/>
            <w:tcBorders>
              <w:top w:val="nil"/>
              <w:left w:val="nil"/>
              <w:bottom w:val="single" w:sz="4" w:space="0" w:color="auto"/>
              <w:right w:val="nil"/>
            </w:tcBorders>
            <w:shd w:val="clear" w:color="000000" w:fill="FFFFFF"/>
            <w:vAlign w:val="center"/>
            <w:hideMark/>
          </w:tcPr>
          <w:p w14:paraId="452CB369"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Percepatan      ( m/s</w:t>
            </w:r>
            <w:r w:rsidRPr="00D35780">
              <w:rPr>
                <w:rFonts w:eastAsia="Times New Roman" w:cs="Times New Roman"/>
                <w:color w:val="000000"/>
                <w:szCs w:val="24"/>
                <w:vertAlign w:val="superscript"/>
                <w:lang w:val="en-ID" w:eastAsia="en-ID"/>
              </w:rPr>
              <w:t>2</w:t>
            </w:r>
            <w:r w:rsidRPr="00D35780">
              <w:rPr>
                <w:rFonts w:eastAsia="Times New Roman" w:cs="Times New Roman"/>
                <w:color w:val="000000"/>
                <w:szCs w:val="24"/>
                <w:lang w:val="en-ID" w:eastAsia="en-ID"/>
              </w:rPr>
              <w:t>)</w:t>
            </w:r>
          </w:p>
        </w:tc>
      </w:tr>
      <w:tr w:rsidR="00F140D5" w:rsidRPr="00D35780" w14:paraId="12484223" w14:textId="77777777" w:rsidTr="00EB789B">
        <w:trPr>
          <w:trHeight w:val="292"/>
        </w:trPr>
        <w:tc>
          <w:tcPr>
            <w:tcW w:w="1251" w:type="dxa"/>
            <w:tcBorders>
              <w:top w:val="nil"/>
              <w:left w:val="nil"/>
              <w:bottom w:val="nil"/>
              <w:right w:val="nil"/>
            </w:tcBorders>
            <w:shd w:val="clear" w:color="000000" w:fill="FFFFFF"/>
            <w:noWrap/>
            <w:vAlign w:val="center"/>
            <w:hideMark/>
          </w:tcPr>
          <w:p w14:paraId="0E00F798"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Kiri (A)</w:t>
            </w:r>
          </w:p>
        </w:tc>
        <w:tc>
          <w:tcPr>
            <w:tcW w:w="1557" w:type="dxa"/>
            <w:vMerge w:val="restart"/>
            <w:tcBorders>
              <w:top w:val="nil"/>
              <w:left w:val="nil"/>
              <w:bottom w:val="single" w:sz="4" w:space="0" w:color="000000"/>
              <w:right w:val="nil"/>
            </w:tcBorders>
            <w:shd w:val="clear" w:color="000000" w:fill="FFFFFF"/>
            <w:noWrap/>
            <w:vAlign w:val="center"/>
            <w:hideMark/>
          </w:tcPr>
          <w:p w14:paraId="56274BA6"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1000</w:t>
            </w:r>
          </w:p>
        </w:tc>
        <w:tc>
          <w:tcPr>
            <w:tcW w:w="1483" w:type="dxa"/>
            <w:tcBorders>
              <w:top w:val="nil"/>
              <w:left w:val="nil"/>
              <w:bottom w:val="single" w:sz="4" w:space="0" w:color="auto"/>
              <w:right w:val="nil"/>
            </w:tcBorders>
            <w:shd w:val="clear" w:color="000000" w:fill="FFFFFF"/>
            <w:noWrap/>
            <w:vAlign w:val="bottom"/>
            <w:hideMark/>
          </w:tcPr>
          <w:p w14:paraId="3C8DF972"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0,695</w:t>
            </w:r>
          </w:p>
        </w:tc>
        <w:tc>
          <w:tcPr>
            <w:tcW w:w="1564" w:type="dxa"/>
            <w:tcBorders>
              <w:top w:val="nil"/>
              <w:left w:val="nil"/>
              <w:bottom w:val="single" w:sz="4" w:space="0" w:color="auto"/>
              <w:right w:val="nil"/>
            </w:tcBorders>
            <w:shd w:val="clear" w:color="000000" w:fill="FFFFFF"/>
            <w:noWrap/>
            <w:vAlign w:val="bottom"/>
            <w:hideMark/>
          </w:tcPr>
          <w:p w14:paraId="2DA75199"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0,09</w:t>
            </w:r>
          </w:p>
        </w:tc>
        <w:tc>
          <w:tcPr>
            <w:tcW w:w="1531" w:type="dxa"/>
            <w:tcBorders>
              <w:top w:val="nil"/>
              <w:left w:val="nil"/>
              <w:bottom w:val="single" w:sz="4" w:space="0" w:color="auto"/>
              <w:right w:val="nil"/>
            </w:tcBorders>
            <w:shd w:val="clear" w:color="000000" w:fill="FFFFFF"/>
            <w:noWrap/>
            <w:vAlign w:val="bottom"/>
            <w:hideMark/>
          </w:tcPr>
          <w:p w14:paraId="06F2237E"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0,679</w:t>
            </w:r>
          </w:p>
        </w:tc>
      </w:tr>
      <w:tr w:rsidR="00F140D5" w:rsidRPr="00D35780" w14:paraId="6EBDC60C" w14:textId="77777777" w:rsidTr="00EB789B">
        <w:trPr>
          <w:trHeight w:val="292"/>
        </w:trPr>
        <w:tc>
          <w:tcPr>
            <w:tcW w:w="1251" w:type="dxa"/>
            <w:tcBorders>
              <w:top w:val="nil"/>
              <w:left w:val="nil"/>
              <w:bottom w:val="single" w:sz="4" w:space="0" w:color="auto"/>
              <w:right w:val="nil"/>
            </w:tcBorders>
            <w:shd w:val="clear" w:color="000000" w:fill="FFFFFF"/>
            <w:noWrap/>
            <w:vAlign w:val="center"/>
            <w:hideMark/>
          </w:tcPr>
          <w:p w14:paraId="791DF661"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Kanan (B)</w:t>
            </w:r>
          </w:p>
        </w:tc>
        <w:tc>
          <w:tcPr>
            <w:tcW w:w="1557" w:type="dxa"/>
            <w:vMerge/>
            <w:tcBorders>
              <w:top w:val="nil"/>
              <w:left w:val="nil"/>
              <w:bottom w:val="single" w:sz="4" w:space="0" w:color="000000"/>
              <w:right w:val="nil"/>
            </w:tcBorders>
            <w:vAlign w:val="center"/>
            <w:hideMark/>
          </w:tcPr>
          <w:p w14:paraId="0D81D3E3" w14:textId="77777777" w:rsidR="00F140D5" w:rsidRPr="00D35780" w:rsidRDefault="00F140D5" w:rsidP="007F395D">
            <w:pPr>
              <w:spacing w:line="240" w:lineRule="auto"/>
              <w:rPr>
                <w:rFonts w:eastAsia="Times New Roman" w:cs="Times New Roman"/>
                <w:color w:val="000000"/>
                <w:szCs w:val="24"/>
                <w:lang w:val="en-ID" w:eastAsia="en-ID"/>
              </w:rPr>
            </w:pPr>
          </w:p>
        </w:tc>
        <w:tc>
          <w:tcPr>
            <w:tcW w:w="1483" w:type="dxa"/>
            <w:tcBorders>
              <w:top w:val="nil"/>
              <w:left w:val="nil"/>
              <w:bottom w:val="single" w:sz="4" w:space="0" w:color="auto"/>
              <w:right w:val="nil"/>
            </w:tcBorders>
            <w:shd w:val="clear" w:color="000000" w:fill="FFFFFF"/>
            <w:noWrap/>
            <w:vAlign w:val="bottom"/>
            <w:hideMark/>
          </w:tcPr>
          <w:p w14:paraId="48AA6DA0"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0,635</w:t>
            </w:r>
          </w:p>
        </w:tc>
        <w:tc>
          <w:tcPr>
            <w:tcW w:w="1564" w:type="dxa"/>
            <w:tcBorders>
              <w:top w:val="nil"/>
              <w:left w:val="nil"/>
              <w:bottom w:val="single" w:sz="4" w:space="0" w:color="auto"/>
              <w:right w:val="nil"/>
            </w:tcBorders>
            <w:shd w:val="clear" w:color="000000" w:fill="FFFFFF"/>
            <w:noWrap/>
            <w:vAlign w:val="bottom"/>
            <w:hideMark/>
          </w:tcPr>
          <w:p w14:paraId="4D3C7BE0"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0,006</w:t>
            </w:r>
          </w:p>
        </w:tc>
        <w:tc>
          <w:tcPr>
            <w:tcW w:w="1531" w:type="dxa"/>
            <w:tcBorders>
              <w:top w:val="nil"/>
              <w:left w:val="nil"/>
              <w:bottom w:val="single" w:sz="4" w:space="0" w:color="auto"/>
              <w:right w:val="nil"/>
            </w:tcBorders>
            <w:shd w:val="clear" w:color="000000" w:fill="FFFFFF"/>
            <w:noWrap/>
            <w:vAlign w:val="bottom"/>
            <w:hideMark/>
          </w:tcPr>
          <w:p w14:paraId="246917AB"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0,44</w:t>
            </w:r>
          </w:p>
        </w:tc>
      </w:tr>
      <w:tr w:rsidR="00F140D5" w:rsidRPr="00D35780" w14:paraId="26C7762D" w14:textId="77777777" w:rsidTr="00EB789B">
        <w:trPr>
          <w:trHeight w:val="292"/>
        </w:trPr>
        <w:tc>
          <w:tcPr>
            <w:tcW w:w="1251" w:type="dxa"/>
            <w:tcBorders>
              <w:top w:val="nil"/>
              <w:left w:val="nil"/>
              <w:bottom w:val="nil"/>
              <w:right w:val="nil"/>
            </w:tcBorders>
            <w:shd w:val="clear" w:color="000000" w:fill="FFFFFF"/>
            <w:noWrap/>
            <w:vAlign w:val="center"/>
            <w:hideMark/>
          </w:tcPr>
          <w:p w14:paraId="0163ACC7"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Kiri (A)</w:t>
            </w:r>
          </w:p>
        </w:tc>
        <w:tc>
          <w:tcPr>
            <w:tcW w:w="1557" w:type="dxa"/>
            <w:vMerge w:val="restart"/>
            <w:tcBorders>
              <w:top w:val="nil"/>
              <w:left w:val="nil"/>
              <w:bottom w:val="single" w:sz="4" w:space="0" w:color="000000"/>
              <w:right w:val="nil"/>
            </w:tcBorders>
            <w:shd w:val="clear" w:color="000000" w:fill="FFFFFF"/>
            <w:noWrap/>
            <w:vAlign w:val="center"/>
            <w:hideMark/>
          </w:tcPr>
          <w:p w14:paraId="67E80FDA"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1200</w:t>
            </w:r>
          </w:p>
        </w:tc>
        <w:tc>
          <w:tcPr>
            <w:tcW w:w="1483" w:type="dxa"/>
            <w:tcBorders>
              <w:top w:val="nil"/>
              <w:left w:val="nil"/>
              <w:bottom w:val="single" w:sz="4" w:space="0" w:color="auto"/>
              <w:right w:val="nil"/>
            </w:tcBorders>
            <w:shd w:val="clear" w:color="000000" w:fill="FFFFFF"/>
            <w:noWrap/>
            <w:vAlign w:val="bottom"/>
            <w:hideMark/>
          </w:tcPr>
          <w:p w14:paraId="4CB51BED"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1,995</w:t>
            </w:r>
          </w:p>
        </w:tc>
        <w:tc>
          <w:tcPr>
            <w:tcW w:w="1564" w:type="dxa"/>
            <w:tcBorders>
              <w:top w:val="nil"/>
              <w:left w:val="nil"/>
              <w:bottom w:val="single" w:sz="4" w:space="0" w:color="auto"/>
              <w:right w:val="nil"/>
            </w:tcBorders>
            <w:shd w:val="clear" w:color="000000" w:fill="FFFFFF"/>
            <w:noWrap/>
            <w:vAlign w:val="bottom"/>
            <w:hideMark/>
          </w:tcPr>
          <w:p w14:paraId="5AFD3075"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0,019</w:t>
            </w:r>
          </w:p>
        </w:tc>
        <w:tc>
          <w:tcPr>
            <w:tcW w:w="1531" w:type="dxa"/>
            <w:tcBorders>
              <w:top w:val="nil"/>
              <w:left w:val="nil"/>
              <w:bottom w:val="single" w:sz="4" w:space="0" w:color="auto"/>
              <w:right w:val="nil"/>
            </w:tcBorders>
            <w:shd w:val="clear" w:color="000000" w:fill="FFFFFF"/>
            <w:noWrap/>
            <w:vAlign w:val="bottom"/>
            <w:hideMark/>
          </w:tcPr>
          <w:p w14:paraId="3E38DEC8"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0,808</w:t>
            </w:r>
          </w:p>
        </w:tc>
      </w:tr>
      <w:tr w:rsidR="00F140D5" w:rsidRPr="00D35780" w14:paraId="6DACB7EF" w14:textId="77777777" w:rsidTr="00EB789B">
        <w:trPr>
          <w:trHeight w:val="292"/>
        </w:trPr>
        <w:tc>
          <w:tcPr>
            <w:tcW w:w="1251" w:type="dxa"/>
            <w:tcBorders>
              <w:top w:val="nil"/>
              <w:left w:val="nil"/>
              <w:bottom w:val="single" w:sz="4" w:space="0" w:color="auto"/>
              <w:right w:val="nil"/>
            </w:tcBorders>
            <w:shd w:val="clear" w:color="000000" w:fill="FFFFFF"/>
            <w:noWrap/>
            <w:vAlign w:val="center"/>
            <w:hideMark/>
          </w:tcPr>
          <w:p w14:paraId="4D0D55D1"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Kanan (B)</w:t>
            </w:r>
          </w:p>
        </w:tc>
        <w:tc>
          <w:tcPr>
            <w:tcW w:w="1557" w:type="dxa"/>
            <w:vMerge/>
            <w:tcBorders>
              <w:top w:val="nil"/>
              <w:left w:val="nil"/>
              <w:bottom w:val="single" w:sz="4" w:space="0" w:color="000000"/>
              <w:right w:val="nil"/>
            </w:tcBorders>
            <w:vAlign w:val="center"/>
            <w:hideMark/>
          </w:tcPr>
          <w:p w14:paraId="13A218FB" w14:textId="77777777" w:rsidR="00F140D5" w:rsidRPr="00D35780" w:rsidRDefault="00F140D5" w:rsidP="007F395D">
            <w:pPr>
              <w:spacing w:line="240" w:lineRule="auto"/>
              <w:rPr>
                <w:rFonts w:eastAsia="Times New Roman" w:cs="Times New Roman"/>
                <w:color w:val="000000"/>
                <w:szCs w:val="24"/>
                <w:lang w:val="en-ID" w:eastAsia="en-ID"/>
              </w:rPr>
            </w:pPr>
          </w:p>
        </w:tc>
        <w:tc>
          <w:tcPr>
            <w:tcW w:w="1483" w:type="dxa"/>
            <w:tcBorders>
              <w:top w:val="nil"/>
              <w:left w:val="nil"/>
              <w:bottom w:val="single" w:sz="4" w:space="0" w:color="auto"/>
              <w:right w:val="nil"/>
            </w:tcBorders>
            <w:shd w:val="clear" w:color="000000" w:fill="FFFFFF"/>
            <w:noWrap/>
            <w:vAlign w:val="bottom"/>
            <w:hideMark/>
          </w:tcPr>
          <w:p w14:paraId="4CA517CB"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0,866</w:t>
            </w:r>
          </w:p>
        </w:tc>
        <w:tc>
          <w:tcPr>
            <w:tcW w:w="1564" w:type="dxa"/>
            <w:tcBorders>
              <w:top w:val="nil"/>
              <w:left w:val="nil"/>
              <w:bottom w:val="single" w:sz="4" w:space="0" w:color="auto"/>
              <w:right w:val="nil"/>
            </w:tcBorders>
            <w:shd w:val="clear" w:color="000000" w:fill="FFFFFF"/>
            <w:noWrap/>
            <w:vAlign w:val="bottom"/>
            <w:hideMark/>
          </w:tcPr>
          <w:p w14:paraId="748EB2F1"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0,01</w:t>
            </w:r>
          </w:p>
        </w:tc>
        <w:tc>
          <w:tcPr>
            <w:tcW w:w="1531" w:type="dxa"/>
            <w:tcBorders>
              <w:top w:val="nil"/>
              <w:left w:val="nil"/>
              <w:bottom w:val="single" w:sz="4" w:space="0" w:color="auto"/>
              <w:right w:val="nil"/>
            </w:tcBorders>
            <w:shd w:val="clear" w:color="000000" w:fill="FFFFFF"/>
            <w:noWrap/>
            <w:vAlign w:val="bottom"/>
            <w:hideMark/>
          </w:tcPr>
          <w:p w14:paraId="2173AC7B"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0,456</w:t>
            </w:r>
          </w:p>
        </w:tc>
      </w:tr>
      <w:tr w:rsidR="00F140D5" w:rsidRPr="00D35780" w14:paraId="6AA0AE1E" w14:textId="77777777" w:rsidTr="00EB789B">
        <w:trPr>
          <w:trHeight w:val="292"/>
        </w:trPr>
        <w:tc>
          <w:tcPr>
            <w:tcW w:w="1251" w:type="dxa"/>
            <w:tcBorders>
              <w:top w:val="nil"/>
              <w:left w:val="nil"/>
              <w:bottom w:val="nil"/>
              <w:right w:val="nil"/>
            </w:tcBorders>
            <w:shd w:val="clear" w:color="000000" w:fill="FFFFFF"/>
            <w:noWrap/>
            <w:vAlign w:val="center"/>
            <w:hideMark/>
          </w:tcPr>
          <w:p w14:paraId="16193015"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Kiri (A)</w:t>
            </w:r>
          </w:p>
        </w:tc>
        <w:tc>
          <w:tcPr>
            <w:tcW w:w="1557" w:type="dxa"/>
            <w:vMerge w:val="restart"/>
            <w:tcBorders>
              <w:top w:val="nil"/>
              <w:left w:val="nil"/>
              <w:bottom w:val="single" w:sz="4" w:space="0" w:color="000000"/>
              <w:right w:val="nil"/>
            </w:tcBorders>
            <w:shd w:val="clear" w:color="000000" w:fill="FFFFFF"/>
            <w:noWrap/>
            <w:vAlign w:val="center"/>
            <w:hideMark/>
          </w:tcPr>
          <w:p w14:paraId="5F564A9A"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1400</w:t>
            </w:r>
          </w:p>
        </w:tc>
        <w:tc>
          <w:tcPr>
            <w:tcW w:w="1483" w:type="dxa"/>
            <w:tcBorders>
              <w:top w:val="nil"/>
              <w:left w:val="nil"/>
              <w:bottom w:val="single" w:sz="4" w:space="0" w:color="auto"/>
              <w:right w:val="nil"/>
            </w:tcBorders>
            <w:shd w:val="clear" w:color="000000" w:fill="FFFFFF"/>
            <w:noWrap/>
            <w:vAlign w:val="bottom"/>
            <w:hideMark/>
          </w:tcPr>
          <w:p w14:paraId="0C78DFE6"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2,216</w:t>
            </w:r>
          </w:p>
        </w:tc>
        <w:tc>
          <w:tcPr>
            <w:tcW w:w="1564" w:type="dxa"/>
            <w:tcBorders>
              <w:top w:val="nil"/>
              <w:left w:val="nil"/>
              <w:bottom w:val="single" w:sz="4" w:space="0" w:color="auto"/>
              <w:right w:val="nil"/>
            </w:tcBorders>
            <w:shd w:val="clear" w:color="000000" w:fill="FFFFFF"/>
            <w:noWrap/>
            <w:vAlign w:val="bottom"/>
            <w:hideMark/>
          </w:tcPr>
          <w:p w14:paraId="143227E4"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0,022</w:t>
            </w:r>
          </w:p>
        </w:tc>
        <w:tc>
          <w:tcPr>
            <w:tcW w:w="1531" w:type="dxa"/>
            <w:tcBorders>
              <w:top w:val="nil"/>
              <w:left w:val="nil"/>
              <w:bottom w:val="single" w:sz="4" w:space="0" w:color="auto"/>
              <w:right w:val="nil"/>
            </w:tcBorders>
            <w:shd w:val="clear" w:color="000000" w:fill="FFFFFF"/>
            <w:noWrap/>
            <w:vAlign w:val="bottom"/>
            <w:hideMark/>
          </w:tcPr>
          <w:p w14:paraId="6331052E"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0,968</w:t>
            </w:r>
          </w:p>
        </w:tc>
      </w:tr>
      <w:tr w:rsidR="00F140D5" w:rsidRPr="00D35780" w14:paraId="2376DC09" w14:textId="77777777" w:rsidTr="00EB789B">
        <w:trPr>
          <w:trHeight w:val="292"/>
        </w:trPr>
        <w:tc>
          <w:tcPr>
            <w:tcW w:w="1251" w:type="dxa"/>
            <w:tcBorders>
              <w:top w:val="nil"/>
              <w:left w:val="nil"/>
              <w:bottom w:val="single" w:sz="4" w:space="0" w:color="auto"/>
              <w:right w:val="nil"/>
            </w:tcBorders>
            <w:shd w:val="clear" w:color="000000" w:fill="FFFFFF"/>
            <w:noWrap/>
            <w:vAlign w:val="center"/>
            <w:hideMark/>
          </w:tcPr>
          <w:p w14:paraId="3144B121"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Kanan (B)</w:t>
            </w:r>
          </w:p>
        </w:tc>
        <w:tc>
          <w:tcPr>
            <w:tcW w:w="1557" w:type="dxa"/>
            <w:vMerge/>
            <w:tcBorders>
              <w:top w:val="nil"/>
              <w:left w:val="nil"/>
              <w:bottom w:val="single" w:sz="4" w:space="0" w:color="000000"/>
              <w:right w:val="nil"/>
            </w:tcBorders>
            <w:vAlign w:val="center"/>
            <w:hideMark/>
          </w:tcPr>
          <w:p w14:paraId="334C1EF9" w14:textId="77777777" w:rsidR="00F140D5" w:rsidRPr="00D35780" w:rsidRDefault="00F140D5" w:rsidP="007F395D">
            <w:pPr>
              <w:spacing w:line="240" w:lineRule="auto"/>
              <w:rPr>
                <w:rFonts w:eastAsia="Times New Roman" w:cs="Times New Roman"/>
                <w:color w:val="000000"/>
                <w:szCs w:val="24"/>
                <w:lang w:val="en-ID" w:eastAsia="en-ID"/>
              </w:rPr>
            </w:pPr>
          </w:p>
        </w:tc>
        <w:tc>
          <w:tcPr>
            <w:tcW w:w="1483" w:type="dxa"/>
            <w:tcBorders>
              <w:top w:val="nil"/>
              <w:left w:val="nil"/>
              <w:bottom w:val="single" w:sz="4" w:space="0" w:color="auto"/>
              <w:right w:val="nil"/>
            </w:tcBorders>
            <w:shd w:val="clear" w:color="000000" w:fill="FFFFFF"/>
            <w:noWrap/>
            <w:vAlign w:val="bottom"/>
            <w:hideMark/>
          </w:tcPr>
          <w:p w14:paraId="0A4D0416"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1,235</w:t>
            </w:r>
          </w:p>
        </w:tc>
        <w:tc>
          <w:tcPr>
            <w:tcW w:w="1564" w:type="dxa"/>
            <w:tcBorders>
              <w:top w:val="nil"/>
              <w:left w:val="nil"/>
              <w:bottom w:val="single" w:sz="4" w:space="0" w:color="auto"/>
              <w:right w:val="nil"/>
            </w:tcBorders>
            <w:shd w:val="clear" w:color="000000" w:fill="FFFFFF"/>
            <w:noWrap/>
            <w:vAlign w:val="bottom"/>
            <w:hideMark/>
          </w:tcPr>
          <w:p w14:paraId="47A27A5C"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0,011</w:t>
            </w:r>
          </w:p>
        </w:tc>
        <w:tc>
          <w:tcPr>
            <w:tcW w:w="1531" w:type="dxa"/>
            <w:tcBorders>
              <w:top w:val="nil"/>
              <w:left w:val="nil"/>
              <w:bottom w:val="single" w:sz="4" w:space="0" w:color="auto"/>
              <w:right w:val="nil"/>
            </w:tcBorders>
            <w:shd w:val="clear" w:color="000000" w:fill="FFFFFF"/>
            <w:noWrap/>
            <w:vAlign w:val="bottom"/>
            <w:hideMark/>
          </w:tcPr>
          <w:p w14:paraId="3F3D085E"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0,674</w:t>
            </w:r>
          </w:p>
        </w:tc>
      </w:tr>
      <w:tr w:rsidR="00F140D5" w:rsidRPr="00D35780" w14:paraId="7AC01829" w14:textId="77777777" w:rsidTr="00EB789B">
        <w:trPr>
          <w:trHeight w:val="292"/>
        </w:trPr>
        <w:tc>
          <w:tcPr>
            <w:tcW w:w="1251" w:type="dxa"/>
            <w:tcBorders>
              <w:top w:val="nil"/>
              <w:left w:val="nil"/>
              <w:bottom w:val="nil"/>
              <w:right w:val="nil"/>
            </w:tcBorders>
            <w:shd w:val="clear" w:color="000000" w:fill="FFFFFF"/>
            <w:noWrap/>
            <w:vAlign w:val="center"/>
            <w:hideMark/>
          </w:tcPr>
          <w:p w14:paraId="21E40F9A"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Kiri (A)</w:t>
            </w:r>
          </w:p>
        </w:tc>
        <w:tc>
          <w:tcPr>
            <w:tcW w:w="1557" w:type="dxa"/>
            <w:vMerge w:val="restart"/>
            <w:tcBorders>
              <w:top w:val="nil"/>
              <w:left w:val="nil"/>
              <w:bottom w:val="single" w:sz="4" w:space="0" w:color="000000"/>
              <w:right w:val="nil"/>
            </w:tcBorders>
            <w:shd w:val="clear" w:color="000000" w:fill="FFFFFF"/>
            <w:noWrap/>
            <w:vAlign w:val="center"/>
            <w:hideMark/>
          </w:tcPr>
          <w:p w14:paraId="4537419D"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1485 (</w:t>
            </w:r>
            <w:r>
              <w:rPr>
                <w:rFonts w:eastAsia="Times New Roman" w:cs="Times New Roman"/>
                <w:color w:val="000000"/>
                <w:szCs w:val="24"/>
                <w:lang w:val="en-ID" w:eastAsia="en-ID"/>
              </w:rPr>
              <w:t>Max.</w:t>
            </w:r>
            <w:r w:rsidRPr="00D35780">
              <w:rPr>
                <w:rFonts w:eastAsia="Times New Roman" w:cs="Times New Roman"/>
                <w:color w:val="000000"/>
                <w:szCs w:val="24"/>
                <w:lang w:val="en-ID" w:eastAsia="en-ID"/>
              </w:rPr>
              <w:t>)</w:t>
            </w:r>
          </w:p>
        </w:tc>
        <w:tc>
          <w:tcPr>
            <w:tcW w:w="1483" w:type="dxa"/>
            <w:tcBorders>
              <w:top w:val="nil"/>
              <w:left w:val="nil"/>
              <w:bottom w:val="single" w:sz="4" w:space="0" w:color="auto"/>
              <w:right w:val="nil"/>
            </w:tcBorders>
            <w:shd w:val="clear" w:color="000000" w:fill="FFFFFF"/>
            <w:noWrap/>
            <w:vAlign w:val="bottom"/>
            <w:hideMark/>
          </w:tcPr>
          <w:p w14:paraId="73DD067D"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2,599</w:t>
            </w:r>
          </w:p>
        </w:tc>
        <w:tc>
          <w:tcPr>
            <w:tcW w:w="1564" w:type="dxa"/>
            <w:tcBorders>
              <w:top w:val="nil"/>
              <w:left w:val="nil"/>
              <w:bottom w:val="single" w:sz="4" w:space="0" w:color="auto"/>
              <w:right w:val="nil"/>
            </w:tcBorders>
            <w:shd w:val="clear" w:color="000000" w:fill="FFFFFF"/>
            <w:noWrap/>
            <w:vAlign w:val="bottom"/>
            <w:hideMark/>
          </w:tcPr>
          <w:p w14:paraId="014EDD2E"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0,024</w:t>
            </w:r>
          </w:p>
        </w:tc>
        <w:tc>
          <w:tcPr>
            <w:tcW w:w="1531" w:type="dxa"/>
            <w:tcBorders>
              <w:top w:val="nil"/>
              <w:left w:val="nil"/>
              <w:bottom w:val="single" w:sz="4" w:space="0" w:color="auto"/>
              <w:right w:val="nil"/>
            </w:tcBorders>
            <w:shd w:val="clear" w:color="000000" w:fill="FFFFFF"/>
            <w:noWrap/>
            <w:vAlign w:val="bottom"/>
            <w:hideMark/>
          </w:tcPr>
          <w:p w14:paraId="4987D340"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1,132</w:t>
            </w:r>
          </w:p>
        </w:tc>
      </w:tr>
      <w:tr w:rsidR="00F140D5" w:rsidRPr="00D35780" w14:paraId="544DCF55" w14:textId="77777777" w:rsidTr="00EB789B">
        <w:trPr>
          <w:trHeight w:val="292"/>
        </w:trPr>
        <w:tc>
          <w:tcPr>
            <w:tcW w:w="1251" w:type="dxa"/>
            <w:tcBorders>
              <w:top w:val="nil"/>
              <w:left w:val="nil"/>
              <w:bottom w:val="single" w:sz="4" w:space="0" w:color="auto"/>
              <w:right w:val="nil"/>
            </w:tcBorders>
            <w:shd w:val="clear" w:color="000000" w:fill="FFFFFF"/>
            <w:noWrap/>
            <w:vAlign w:val="center"/>
            <w:hideMark/>
          </w:tcPr>
          <w:p w14:paraId="366BE75D" w14:textId="77777777" w:rsidR="00F140D5" w:rsidRPr="00D35780" w:rsidRDefault="00F140D5" w:rsidP="007F395D">
            <w:pPr>
              <w:spacing w:line="240" w:lineRule="auto"/>
              <w:jc w:val="center"/>
              <w:rPr>
                <w:rFonts w:eastAsia="Times New Roman" w:cs="Times New Roman"/>
                <w:color w:val="000000"/>
                <w:szCs w:val="24"/>
                <w:lang w:val="en-ID" w:eastAsia="en-ID"/>
              </w:rPr>
            </w:pPr>
            <w:r w:rsidRPr="00D35780">
              <w:rPr>
                <w:rFonts w:eastAsia="Times New Roman" w:cs="Times New Roman"/>
                <w:color w:val="000000"/>
                <w:szCs w:val="24"/>
                <w:lang w:val="en-ID" w:eastAsia="en-ID"/>
              </w:rPr>
              <w:t>Kanan (B)</w:t>
            </w:r>
          </w:p>
        </w:tc>
        <w:tc>
          <w:tcPr>
            <w:tcW w:w="1557" w:type="dxa"/>
            <w:vMerge/>
            <w:tcBorders>
              <w:top w:val="nil"/>
              <w:left w:val="nil"/>
              <w:bottom w:val="single" w:sz="4" w:space="0" w:color="000000"/>
              <w:right w:val="nil"/>
            </w:tcBorders>
            <w:vAlign w:val="center"/>
            <w:hideMark/>
          </w:tcPr>
          <w:p w14:paraId="6497A809" w14:textId="77777777" w:rsidR="00F140D5" w:rsidRPr="00D35780" w:rsidRDefault="00F140D5" w:rsidP="007F395D">
            <w:pPr>
              <w:spacing w:line="240" w:lineRule="auto"/>
              <w:rPr>
                <w:rFonts w:eastAsia="Times New Roman" w:cs="Times New Roman"/>
                <w:color w:val="000000"/>
                <w:szCs w:val="24"/>
                <w:lang w:val="en-ID" w:eastAsia="en-ID"/>
              </w:rPr>
            </w:pPr>
          </w:p>
        </w:tc>
        <w:tc>
          <w:tcPr>
            <w:tcW w:w="1483" w:type="dxa"/>
            <w:tcBorders>
              <w:top w:val="nil"/>
              <w:left w:val="nil"/>
              <w:bottom w:val="single" w:sz="4" w:space="0" w:color="auto"/>
              <w:right w:val="nil"/>
            </w:tcBorders>
            <w:shd w:val="clear" w:color="000000" w:fill="FFFFFF"/>
            <w:noWrap/>
            <w:vAlign w:val="bottom"/>
            <w:hideMark/>
          </w:tcPr>
          <w:p w14:paraId="29164586"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1,207</w:t>
            </w:r>
          </w:p>
        </w:tc>
        <w:tc>
          <w:tcPr>
            <w:tcW w:w="1564" w:type="dxa"/>
            <w:tcBorders>
              <w:top w:val="nil"/>
              <w:left w:val="nil"/>
              <w:bottom w:val="single" w:sz="4" w:space="0" w:color="auto"/>
              <w:right w:val="nil"/>
            </w:tcBorders>
            <w:shd w:val="clear" w:color="000000" w:fill="FFFFFF"/>
            <w:noWrap/>
            <w:vAlign w:val="bottom"/>
            <w:hideMark/>
          </w:tcPr>
          <w:p w14:paraId="567600DE"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0,011</w:t>
            </w:r>
          </w:p>
        </w:tc>
        <w:tc>
          <w:tcPr>
            <w:tcW w:w="1531" w:type="dxa"/>
            <w:tcBorders>
              <w:top w:val="nil"/>
              <w:left w:val="nil"/>
              <w:bottom w:val="single" w:sz="4" w:space="0" w:color="auto"/>
              <w:right w:val="nil"/>
            </w:tcBorders>
            <w:shd w:val="clear" w:color="000000" w:fill="FFFFFF"/>
            <w:noWrap/>
            <w:vAlign w:val="bottom"/>
            <w:hideMark/>
          </w:tcPr>
          <w:p w14:paraId="080C20AA" w14:textId="77777777" w:rsidR="00F140D5" w:rsidRPr="00D35780" w:rsidRDefault="00F140D5" w:rsidP="007F395D">
            <w:pPr>
              <w:spacing w:line="240" w:lineRule="auto"/>
              <w:jc w:val="right"/>
              <w:rPr>
                <w:rFonts w:eastAsia="Times New Roman" w:cs="Times New Roman"/>
                <w:color w:val="000000"/>
                <w:szCs w:val="24"/>
                <w:lang w:val="en-ID" w:eastAsia="en-ID"/>
              </w:rPr>
            </w:pPr>
            <w:r w:rsidRPr="00D35780">
              <w:rPr>
                <w:rFonts w:eastAsia="Times New Roman" w:cs="Times New Roman"/>
                <w:color w:val="000000"/>
                <w:szCs w:val="24"/>
                <w:lang w:val="en-ID" w:eastAsia="en-ID"/>
              </w:rPr>
              <w:t>0,715</w:t>
            </w:r>
          </w:p>
        </w:tc>
      </w:tr>
    </w:tbl>
    <w:p w14:paraId="03B8C821" w14:textId="40EA2D92" w:rsidR="00D8421B" w:rsidRDefault="00D8421B" w:rsidP="00216E20">
      <w:pPr>
        <w:rPr>
          <w:lang w:val="en-US"/>
        </w:rPr>
      </w:pPr>
    </w:p>
    <w:p w14:paraId="72E320EA" w14:textId="0E7299E9" w:rsidR="005564A8" w:rsidRDefault="005564A8" w:rsidP="00216E20">
      <w:pPr>
        <w:rPr>
          <w:lang w:val="en-US"/>
        </w:rPr>
      </w:pPr>
    </w:p>
    <w:p w14:paraId="559E1206" w14:textId="1EDFB909" w:rsidR="005564A8" w:rsidRPr="00EB789B" w:rsidRDefault="00EB789B" w:rsidP="00F054AC">
      <w:pPr>
        <w:pStyle w:val="Caption"/>
        <w:jc w:val="center"/>
        <w:rPr>
          <w:bCs/>
          <w:lang w:val="en-US"/>
        </w:rPr>
      </w:pPr>
      <w:r w:rsidRPr="00EB789B">
        <w:rPr>
          <w:bCs/>
          <w:lang w:val="en-US"/>
        </w:rPr>
        <w:t xml:space="preserve">Tabel </w:t>
      </w:r>
      <w:r w:rsidR="005564A8" w:rsidRPr="00EB789B">
        <w:rPr>
          <w:bCs/>
          <w:lang w:val="en-US"/>
        </w:rPr>
        <w:t>Nilai Pengukuran Sebelum dan Setelah Penyeimbangan</w:t>
      </w:r>
    </w:p>
    <w:tbl>
      <w:tblPr>
        <w:tblpPr w:leftFromText="180" w:rightFromText="180" w:vertAnchor="text" w:horzAnchor="margin" w:tblpY="93"/>
        <w:tblW w:w="7807" w:type="dxa"/>
        <w:tblLook w:val="04A0" w:firstRow="1" w:lastRow="0" w:firstColumn="1" w:lastColumn="0" w:noHBand="0" w:noVBand="1"/>
      </w:tblPr>
      <w:tblGrid>
        <w:gridCol w:w="1309"/>
        <w:gridCol w:w="2895"/>
        <w:gridCol w:w="1083"/>
        <w:gridCol w:w="1259"/>
        <w:gridCol w:w="1261"/>
      </w:tblGrid>
      <w:tr w:rsidR="005564A8" w:rsidRPr="002A01C5" w14:paraId="569C9C42" w14:textId="77777777" w:rsidTr="00EB789B">
        <w:trPr>
          <w:trHeight w:val="198"/>
        </w:trPr>
        <w:tc>
          <w:tcPr>
            <w:tcW w:w="1309" w:type="dxa"/>
            <w:vMerge w:val="restart"/>
            <w:tcBorders>
              <w:top w:val="single" w:sz="4" w:space="0" w:color="auto"/>
              <w:left w:val="nil"/>
              <w:bottom w:val="single" w:sz="4" w:space="0" w:color="auto"/>
              <w:right w:val="nil"/>
            </w:tcBorders>
            <w:shd w:val="clear" w:color="000000" w:fill="FFFFFF"/>
            <w:noWrap/>
            <w:vAlign w:val="center"/>
            <w:hideMark/>
          </w:tcPr>
          <w:p w14:paraId="2C266418"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 xml:space="preserve">Bidang </w:t>
            </w:r>
          </w:p>
        </w:tc>
        <w:tc>
          <w:tcPr>
            <w:tcW w:w="2895" w:type="dxa"/>
            <w:vMerge w:val="restart"/>
            <w:tcBorders>
              <w:top w:val="single" w:sz="4" w:space="0" w:color="auto"/>
              <w:left w:val="nil"/>
              <w:bottom w:val="single" w:sz="4" w:space="0" w:color="auto"/>
              <w:right w:val="nil"/>
            </w:tcBorders>
            <w:shd w:val="clear" w:color="000000" w:fill="FFFFFF"/>
            <w:vAlign w:val="center"/>
            <w:hideMark/>
          </w:tcPr>
          <w:p w14:paraId="57DAC67B"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Kecepatan Putar (RPM)</w:t>
            </w:r>
          </w:p>
        </w:tc>
        <w:tc>
          <w:tcPr>
            <w:tcW w:w="3603" w:type="dxa"/>
            <w:gridSpan w:val="3"/>
            <w:tcBorders>
              <w:top w:val="single" w:sz="4" w:space="0" w:color="auto"/>
              <w:left w:val="nil"/>
              <w:bottom w:val="single" w:sz="4" w:space="0" w:color="auto"/>
              <w:right w:val="nil"/>
            </w:tcBorders>
            <w:shd w:val="clear" w:color="000000" w:fill="FFFFFF"/>
            <w:hideMark/>
          </w:tcPr>
          <w:p w14:paraId="7EFD4DBF"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Kecepatan getaran (mm/s)</w:t>
            </w:r>
          </w:p>
        </w:tc>
      </w:tr>
      <w:tr w:rsidR="005564A8" w:rsidRPr="002A01C5" w14:paraId="06846690" w14:textId="77777777" w:rsidTr="00EB789B">
        <w:trPr>
          <w:trHeight w:val="595"/>
        </w:trPr>
        <w:tc>
          <w:tcPr>
            <w:tcW w:w="1309" w:type="dxa"/>
            <w:vMerge/>
            <w:tcBorders>
              <w:top w:val="single" w:sz="4" w:space="0" w:color="auto"/>
              <w:left w:val="nil"/>
              <w:bottom w:val="single" w:sz="4" w:space="0" w:color="auto"/>
              <w:right w:val="nil"/>
            </w:tcBorders>
            <w:vAlign w:val="center"/>
            <w:hideMark/>
          </w:tcPr>
          <w:p w14:paraId="51238431" w14:textId="77777777" w:rsidR="005564A8" w:rsidRPr="002A01C5" w:rsidRDefault="005564A8" w:rsidP="007F395D">
            <w:pPr>
              <w:spacing w:line="240" w:lineRule="auto"/>
              <w:rPr>
                <w:rFonts w:eastAsia="Times New Roman" w:cs="Times New Roman"/>
                <w:color w:val="000000"/>
                <w:szCs w:val="24"/>
                <w:lang w:val="en-ID" w:eastAsia="en-ID"/>
              </w:rPr>
            </w:pPr>
          </w:p>
        </w:tc>
        <w:tc>
          <w:tcPr>
            <w:tcW w:w="2895" w:type="dxa"/>
            <w:vMerge/>
            <w:tcBorders>
              <w:top w:val="single" w:sz="4" w:space="0" w:color="auto"/>
              <w:left w:val="nil"/>
              <w:bottom w:val="single" w:sz="4" w:space="0" w:color="auto"/>
              <w:right w:val="nil"/>
            </w:tcBorders>
            <w:vAlign w:val="center"/>
            <w:hideMark/>
          </w:tcPr>
          <w:p w14:paraId="5A931B13" w14:textId="77777777" w:rsidR="005564A8" w:rsidRPr="002A01C5" w:rsidRDefault="005564A8" w:rsidP="007F395D">
            <w:pPr>
              <w:spacing w:line="240" w:lineRule="auto"/>
              <w:rPr>
                <w:rFonts w:eastAsia="Times New Roman" w:cs="Times New Roman"/>
                <w:color w:val="000000"/>
                <w:szCs w:val="24"/>
                <w:lang w:val="en-ID" w:eastAsia="en-ID"/>
              </w:rPr>
            </w:pPr>
          </w:p>
        </w:tc>
        <w:tc>
          <w:tcPr>
            <w:tcW w:w="1083" w:type="dxa"/>
            <w:tcBorders>
              <w:top w:val="nil"/>
              <w:left w:val="nil"/>
              <w:bottom w:val="single" w:sz="4" w:space="0" w:color="auto"/>
              <w:right w:val="nil"/>
            </w:tcBorders>
            <w:shd w:val="clear" w:color="000000" w:fill="FFFFFF"/>
            <w:vAlign w:val="center"/>
            <w:hideMark/>
          </w:tcPr>
          <w:p w14:paraId="5882887C"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Kondisi awal</w:t>
            </w:r>
          </w:p>
        </w:tc>
        <w:tc>
          <w:tcPr>
            <w:tcW w:w="1259" w:type="dxa"/>
            <w:tcBorders>
              <w:top w:val="nil"/>
              <w:left w:val="nil"/>
              <w:bottom w:val="single" w:sz="4" w:space="0" w:color="auto"/>
              <w:right w:val="nil"/>
            </w:tcBorders>
            <w:shd w:val="clear" w:color="000000" w:fill="FFFFFF"/>
            <w:vAlign w:val="center"/>
            <w:hideMark/>
          </w:tcPr>
          <w:p w14:paraId="22BADC0F"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Kondisi tak seimbang</w:t>
            </w:r>
          </w:p>
        </w:tc>
        <w:tc>
          <w:tcPr>
            <w:tcW w:w="1261" w:type="dxa"/>
            <w:tcBorders>
              <w:top w:val="nil"/>
              <w:left w:val="nil"/>
              <w:bottom w:val="single" w:sz="4" w:space="0" w:color="auto"/>
              <w:right w:val="nil"/>
            </w:tcBorders>
            <w:shd w:val="clear" w:color="000000" w:fill="FFFFFF"/>
            <w:vAlign w:val="center"/>
            <w:hideMark/>
          </w:tcPr>
          <w:p w14:paraId="7598EB36"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Kondisi seimbang</w:t>
            </w:r>
          </w:p>
        </w:tc>
      </w:tr>
      <w:tr w:rsidR="005564A8" w:rsidRPr="002A01C5" w14:paraId="3E9CE70D" w14:textId="77777777" w:rsidTr="00EB789B">
        <w:trPr>
          <w:trHeight w:val="198"/>
        </w:trPr>
        <w:tc>
          <w:tcPr>
            <w:tcW w:w="1309" w:type="dxa"/>
            <w:tcBorders>
              <w:top w:val="nil"/>
              <w:left w:val="nil"/>
              <w:bottom w:val="nil"/>
              <w:right w:val="nil"/>
            </w:tcBorders>
            <w:shd w:val="clear" w:color="000000" w:fill="FFFFFF"/>
            <w:noWrap/>
            <w:vAlign w:val="center"/>
            <w:hideMark/>
          </w:tcPr>
          <w:p w14:paraId="205F642D"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Kiri (A)</w:t>
            </w:r>
          </w:p>
        </w:tc>
        <w:tc>
          <w:tcPr>
            <w:tcW w:w="2895" w:type="dxa"/>
            <w:vMerge w:val="restart"/>
            <w:tcBorders>
              <w:top w:val="nil"/>
              <w:left w:val="nil"/>
              <w:bottom w:val="single" w:sz="4" w:space="0" w:color="000000"/>
              <w:right w:val="nil"/>
            </w:tcBorders>
            <w:shd w:val="clear" w:color="000000" w:fill="FFFFFF"/>
            <w:noWrap/>
            <w:vAlign w:val="center"/>
            <w:hideMark/>
          </w:tcPr>
          <w:p w14:paraId="0692DF3A"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1000</w:t>
            </w:r>
          </w:p>
        </w:tc>
        <w:tc>
          <w:tcPr>
            <w:tcW w:w="1083" w:type="dxa"/>
            <w:tcBorders>
              <w:top w:val="nil"/>
              <w:left w:val="nil"/>
              <w:bottom w:val="single" w:sz="4" w:space="0" w:color="auto"/>
              <w:right w:val="nil"/>
            </w:tcBorders>
            <w:shd w:val="clear" w:color="000000" w:fill="FFFFFF"/>
            <w:noWrap/>
            <w:vAlign w:val="bottom"/>
            <w:hideMark/>
          </w:tcPr>
          <w:p w14:paraId="4B8A757B"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0,617</w:t>
            </w:r>
          </w:p>
        </w:tc>
        <w:tc>
          <w:tcPr>
            <w:tcW w:w="1259" w:type="dxa"/>
            <w:tcBorders>
              <w:top w:val="nil"/>
              <w:left w:val="nil"/>
              <w:bottom w:val="single" w:sz="4" w:space="0" w:color="auto"/>
              <w:right w:val="nil"/>
            </w:tcBorders>
            <w:shd w:val="clear" w:color="000000" w:fill="FFFFFF"/>
            <w:noWrap/>
            <w:vAlign w:val="bottom"/>
            <w:hideMark/>
          </w:tcPr>
          <w:p w14:paraId="19C9DF7B"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0,944</w:t>
            </w:r>
          </w:p>
        </w:tc>
        <w:tc>
          <w:tcPr>
            <w:tcW w:w="1261" w:type="dxa"/>
            <w:tcBorders>
              <w:top w:val="nil"/>
              <w:left w:val="nil"/>
              <w:bottom w:val="single" w:sz="4" w:space="0" w:color="auto"/>
              <w:right w:val="nil"/>
            </w:tcBorders>
            <w:shd w:val="clear" w:color="000000" w:fill="FFFFFF"/>
            <w:noWrap/>
            <w:vAlign w:val="bottom"/>
            <w:hideMark/>
          </w:tcPr>
          <w:p w14:paraId="708F2575"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0,695</w:t>
            </w:r>
          </w:p>
        </w:tc>
      </w:tr>
      <w:tr w:rsidR="005564A8" w:rsidRPr="002A01C5" w14:paraId="12F7842B" w14:textId="77777777" w:rsidTr="00EB789B">
        <w:trPr>
          <w:trHeight w:val="198"/>
        </w:trPr>
        <w:tc>
          <w:tcPr>
            <w:tcW w:w="1309" w:type="dxa"/>
            <w:tcBorders>
              <w:top w:val="nil"/>
              <w:left w:val="nil"/>
              <w:bottom w:val="single" w:sz="4" w:space="0" w:color="auto"/>
              <w:right w:val="nil"/>
            </w:tcBorders>
            <w:shd w:val="clear" w:color="000000" w:fill="FFFFFF"/>
            <w:noWrap/>
            <w:vAlign w:val="center"/>
            <w:hideMark/>
          </w:tcPr>
          <w:p w14:paraId="2458A6C8"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Kanan (B)</w:t>
            </w:r>
          </w:p>
        </w:tc>
        <w:tc>
          <w:tcPr>
            <w:tcW w:w="2895" w:type="dxa"/>
            <w:vMerge/>
            <w:tcBorders>
              <w:top w:val="nil"/>
              <w:left w:val="nil"/>
              <w:bottom w:val="single" w:sz="4" w:space="0" w:color="000000"/>
              <w:right w:val="nil"/>
            </w:tcBorders>
            <w:vAlign w:val="center"/>
            <w:hideMark/>
          </w:tcPr>
          <w:p w14:paraId="7802FDF3" w14:textId="77777777" w:rsidR="005564A8" w:rsidRPr="002A01C5" w:rsidRDefault="005564A8" w:rsidP="007F395D">
            <w:pPr>
              <w:spacing w:line="240" w:lineRule="auto"/>
              <w:rPr>
                <w:rFonts w:eastAsia="Times New Roman" w:cs="Times New Roman"/>
                <w:color w:val="000000"/>
                <w:szCs w:val="24"/>
                <w:lang w:val="en-ID" w:eastAsia="en-ID"/>
              </w:rPr>
            </w:pPr>
          </w:p>
        </w:tc>
        <w:tc>
          <w:tcPr>
            <w:tcW w:w="1083" w:type="dxa"/>
            <w:tcBorders>
              <w:top w:val="nil"/>
              <w:left w:val="nil"/>
              <w:bottom w:val="single" w:sz="4" w:space="0" w:color="auto"/>
              <w:right w:val="nil"/>
            </w:tcBorders>
            <w:shd w:val="clear" w:color="000000" w:fill="FFFFFF"/>
            <w:noWrap/>
            <w:vAlign w:val="bottom"/>
            <w:hideMark/>
          </w:tcPr>
          <w:p w14:paraId="25D5556E"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0,617</w:t>
            </w:r>
          </w:p>
        </w:tc>
        <w:tc>
          <w:tcPr>
            <w:tcW w:w="1259" w:type="dxa"/>
            <w:tcBorders>
              <w:top w:val="nil"/>
              <w:left w:val="nil"/>
              <w:bottom w:val="single" w:sz="4" w:space="0" w:color="auto"/>
              <w:right w:val="nil"/>
            </w:tcBorders>
            <w:shd w:val="clear" w:color="000000" w:fill="FFFFFF"/>
            <w:noWrap/>
            <w:vAlign w:val="bottom"/>
            <w:hideMark/>
          </w:tcPr>
          <w:p w14:paraId="043B2412"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0,862</w:t>
            </w:r>
          </w:p>
        </w:tc>
        <w:tc>
          <w:tcPr>
            <w:tcW w:w="1261" w:type="dxa"/>
            <w:tcBorders>
              <w:top w:val="nil"/>
              <w:left w:val="nil"/>
              <w:bottom w:val="single" w:sz="4" w:space="0" w:color="auto"/>
              <w:right w:val="nil"/>
            </w:tcBorders>
            <w:shd w:val="clear" w:color="000000" w:fill="FFFFFF"/>
            <w:noWrap/>
            <w:vAlign w:val="bottom"/>
            <w:hideMark/>
          </w:tcPr>
          <w:p w14:paraId="6BE38879"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0,635</w:t>
            </w:r>
          </w:p>
        </w:tc>
      </w:tr>
      <w:tr w:rsidR="005564A8" w:rsidRPr="002A01C5" w14:paraId="6B780CCC" w14:textId="77777777" w:rsidTr="00EB789B">
        <w:trPr>
          <w:trHeight w:val="198"/>
        </w:trPr>
        <w:tc>
          <w:tcPr>
            <w:tcW w:w="1309" w:type="dxa"/>
            <w:tcBorders>
              <w:top w:val="nil"/>
              <w:left w:val="nil"/>
              <w:bottom w:val="nil"/>
              <w:right w:val="nil"/>
            </w:tcBorders>
            <w:shd w:val="clear" w:color="000000" w:fill="FFFFFF"/>
            <w:noWrap/>
            <w:vAlign w:val="center"/>
            <w:hideMark/>
          </w:tcPr>
          <w:p w14:paraId="3C9622FD"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Kiri (A)</w:t>
            </w:r>
          </w:p>
        </w:tc>
        <w:tc>
          <w:tcPr>
            <w:tcW w:w="2895" w:type="dxa"/>
            <w:vMerge w:val="restart"/>
            <w:tcBorders>
              <w:top w:val="nil"/>
              <w:left w:val="nil"/>
              <w:bottom w:val="single" w:sz="4" w:space="0" w:color="000000"/>
              <w:right w:val="nil"/>
            </w:tcBorders>
            <w:shd w:val="clear" w:color="000000" w:fill="FFFFFF"/>
            <w:noWrap/>
            <w:vAlign w:val="center"/>
            <w:hideMark/>
          </w:tcPr>
          <w:p w14:paraId="66C914AE"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1200</w:t>
            </w:r>
          </w:p>
        </w:tc>
        <w:tc>
          <w:tcPr>
            <w:tcW w:w="1083" w:type="dxa"/>
            <w:tcBorders>
              <w:top w:val="nil"/>
              <w:left w:val="nil"/>
              <w:bottom w:val="single" w:sz="4" w:space="0" w:color="auto"/>
              <w:right w:val="nil"/>
            </w:tcBorders>
            <w:shd w:val="clear" w:color="000000" w:fill="FFFFFF"/>
            <w:noWrap/>
            <w:vAlign w:val="bottom"/>
            <w:hideMark/>
          </w:tcPr>
          <w:p w14:paraId="4B2B5012"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1,597</w:t>
            </w:r>
          </w:p>
        </w:tc>
        <w:tc>
          <w:tcPr>
            <w:tcW w:w="1259" w:type="dxa"/>
            <w:tcBorders>
              <w:top w:val="nil"/>
              <w:left w:val="nil"/>
              <w:bottom w:val="single" w:sz="4" w:space="0" w:color="auto"/>
              <w:right w:val="nil"/>
            </w:tcBorders>
            <w:shd w:val="clear" w:color="000000" w:fill="FFFFFF"/>
            <w:noWrap/>
            <w:vAlign w:val="bottom"/>
            <w:hideMark/>
          </w:tcPr>
          <w:p w14:paraId="57AB9BDA"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2,043</w:t>
            </w:r>
          </w:p>
        </w:tc>
        <w:tc>
          <w:tcPr>
            <w:tcW w:w="1261" w:type="dxa"/>
            <w:tcBorders>
              <w:top w:val="nil"/>
              <w:left w:val="nil"/>
              <w:bottom w:val="single" w:sz="4" w:space="0" w:color="auto"/>
              <w:right w:val="nil"/>
            </w:tcBorders>
            <w:shd w:val="clear" w:color="000000" w:fill="FFFFFF"/>
            <w:noWrap/>
            <w:vAlign w:val="bottom"/>
            <w:hideMark/>
          </w:tcPr>
          <w:p w14:paraId="6D86E7D0"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1,901</w:t>
            </w:r>
          </w:p>
        </w:tc>
      </w:tr>
      <w:tr w:rsidR="005564A8" w:rsidRPr="002A01C5" w14:paraId="69D25A3A" w14:textId="77777777" w:rsidTr="00EB789B">
        <w:trPr>
          <w:trHeight w:val="198"/>
        </w:trPr>
        <w:tc>
          <w:tcPr>
            <w:tcW w:w="1309" w:type="dxa"/>
            <w:tcBorders>
              <w:top w:val="nil"/>
              <w:left w:val="nil"/>
              <w:bottom w:val="single" w:sz="4" w:space="0" w:color="auto"/>
              <w:right w:val="nil"/>
            </w:tcBorders>
            <w:shd w:val="clear" w:color="000000" w:fill="FFFFFF"/>
            <w:noWrap/>
            <w:vAlign w:val="center"/>
            <w:hideMark/>
          </w:tcPr>
          <w:p w14:paraId="778FE039"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Kanan (B)</w:t>
            </w:r>
          </w:p>
        </w:tc>
        <w:tc>
          <w:tcPr>
            <w:tcW w:w="2895" w:type="dxa"/>
            <w:vMerge/>
            <w:tcBorders>
              <w:top w:val="nil"/>
              <w:left w:val="nil"/>
              <w:bottom w:val="single" w:sz="4" w:space="0" w:color="000000"/>
              <w:right w:val="nil"/>
            </w:tcBorders>
            <w:vAlign w:val="center"/>
            <w:hideMark/>
          </w:tcPr>
          <w:p w14:paraId="6599DD1F" w14:textId="77777777" w:rsidR="005564A8" w:rsidRPr="002A01C5" w:rsidRDefault="005564A8" w:rsidP="007F395D">
            <w:pPr>
              <w:spacing w:line="240" w:lineRule="auto"/>
              <w:rPr>
                <w:rFonts w:eastAsia="Times New Roman" w:cs="Times New Roman"/>
                <w:color w:val="000000"/>
                <w:szCs w:val="24"/>
                <w:lang w:val="en-ID" w:eastAsia="en-ID"/>
              </w:rPr>
            </w:pPr>
          </w:p>
        </w:tc>
        <w:tc>
          <w:tcPr>
            <w:tcW w:w="1083" w:type="dxa"/>
            <w:tcBorders>
              <w:top w:val="nil"/>
              <w:left w:val="nil"/>
              <w:bottom w:val="single" w:sz="4" w:space="0" w:color="auto"/>
              <w:right w:val="nil"/>
            </w:tcBorders>
            <w:shd w:val="clear" w:color="000000" w:fill="FFFFFF"/>
            <w:noWrap/>
            <w:vAlign w:val="bottom"/>
            <w:hideMark/>
          </w:tcPr>
          <w:p w14:paraId="5AC4D630"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0,76</w:t>
            </w:r>
          </w:p>
        </w:tc>
        <w:tc>
          <w:tcPr>
            <w:tcW w:w="1259" w:type="dxa"/>
            <w:tcBorders>
              <w:top w:val="nil"/>
              <w:left w:val="nil"/>
              <w:bottom w:val="single" w:sz="4" w:space="0" w:color="auto"/>
              <w:right w:val="nil"/>
            </w:tcBorders>
            <w:shd w:val="clear" w:color="000000" w:fill="FFFFFF"/>
            <w:noWrap/>
            <w:vAlign w:val="bottom"/>
            <w:hideMark/>
          </w:tcPr>
          <w:p w14:paraId="4C59C6CE"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1,332</w:t>
            </w:r>
          </w:p>
        </w:tc>
        <w:tc>
          <w:tcPr>
            <w:tcW w:w="1261" w:type="dxa"/>
            <w:tcBorders>
              <w:top w:val="nil"/>
              <w:left w:val="nil"/>
              <w:bottom w:val="single" w:sz="4" w:space="0" w:color="auto"/>
              <w:right w:val="nil"/>
            </w:tcBorders>
            <w:shd w:val="clear" w:color="000000" w:fill="FFFFFF"/>
            <w:noWrap/>
            <w:vAlign w:val="bottom"/>
            <w:hideMark/>
          </w:tcPr>
          <w:p w14:paraId="2B2C9EBC"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0,866</w:t>
            </w:r>
          </w:p>
        </w:tc>
      </w:tr>
      <w:tr w:rsidR="005564A8" w:rsidRPr="002A01C5" w14:paraId="230BA2C0" w14:textId="77777777" w:rsidTr="00EB789B">
        <w:trPr>
          <w:trHeight w:val="198"/>
        </w:trPr>
        <w:tc>
          <w:tcPr>
            <w:tcW w:w="1309" w:type="dxa"/>
            <w:tcBorders>
              <w:top w:val="nil"/>
              <w:left w:val="nil"/>
              <w:bottom w:val="nil"/>
              <w:right w:val="nil"/>
            </w:tcBorders>
            <w:shd w:val="clear" w:color="000000" w:fill="FFFFFF"/>
            <w:noWrap/>
            <w:vAlign w:val="center"/>
            <w:hideMark/>
          </w:tcPr>
          <w:p w14:paraId="45DC4B4C"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Kiri (A)</w:t>
            </w:r>
          </w:p>
        </w:tc>
        <w:tc>
          <w:tcPr>
            <w:tcW w:w="2895" w:type="dxa"/>
            <w:vMerge w:val="restart"/>
            <w:tcBorders>
              <w:top w:val="nil"/>
              <w:left w:val="nil"/>
              <w:bottom w:val="single" w:sz="4" w:space="0" w:color="000000"/>
              <w:right w:val="nil"/>
            </w:tcBorders>
            <w:shd w:val="clear" w:color="000000" w:fill="FFFFFF"/>
            <w:noWrap/>
            <w:vAlign w:val="center"/>
            <w:hideMark/>
          </w:tcPr>
          <w:p w14:paraId="2F416F7D"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1400</w:t>
            </w:r>
          </w:p>
        </w:tc>
        <w:tc>
          <w:tcPr>
            <w:tcW w:w="1083" w:type="dxa"/>
            <w:tcBorders>
              <w:top w:val="nil"/>
              <w:left w:val="nil"/>
              <w:bottom w:val="single" w:sz="4" w:space="0" w:color="auto"/>
              <w:right w:val="nil"/>
            </w:tcBorders>
            <w:shd w:val="clear" w:color="000000" w:fill="FFFFFF"/>
            <w:noWrap/>
            <w:vAlign w:val="bottom"/>
            <w:hideMark/>
          </w:tcPr>
          <w:p w14:paraId="7C5ECFD2"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2,022</w:t>
            </w:r>
          </w:p>
        </w:tc>
        <w:tc>
          <w:tcPr>
            <w:tcW w:w="1259" w:type="dxa"/>
            <w:tcBorders>
              <w:top w:val="nil"/>
              <w:left w:val="nil"/>
              <w:bottom w:val="single" w:sz="4" w:space="0" w:color="auto"/>
              <w:right w:val="nil"/>
            </w:tcBorders>
            <w:shd w:val="clear" w:color="000000" w:fill="FFFFFF"/>
            <w:noWrap/>
            <w:vAlign w:val="bottom"/>
            <w:hideMark/>
          </w:tcPr>
          <w:p w14:paraId="5C579B15"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2,602</w:t>
            </w:r>
          </w:p>
        </w:tc>
        <w:tc>
          <w:tcPr>
            <w:tcW w:w="1261" w:type="dxa"/>
            <w:tcBorders>
              <w:top w:val="nil"/>
              <w:left w:val="nil"/>
              <w:bottom w:val="single" w:sz="4" w:space="0" w:color="auto"/>
              <w:right w:val="nil"/>
            </w:tcBorders>
            <w:shd w:val="clear" w:color="000000" w:fill="FFFFFF"/>
            <w:noWrap/>
            <w:vAlign w:val="bottom"/>
            <w:hideMark/>
          </w:tcPr>
          <w:p w14:paraId="27E54EC5"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2,216</w:t>
            </w:r>
          </w:p>
        </w:tc>
      </w:tr>
      <w:tr w:rsidR="005564A8" w:rsidRPr="002A01C5" w14:paraId="033558F2" w14:textId="77777777" w:rsidTr="00EB789B">
        <w:trPr>
          <w:trHeight w:val="198"/>
        </w:trPr>
        <w:tc>
          <w:tcPr>
            <w:tcW w:w="1309" w:type="dxa"/>
            <w:tcBorders>
              <w:top w:val="nil"/>
              <w:left w:val="nil"/>
              <w:bottom w:val="single" w:sz="4" w:space="0" w:color="auto"/>
              <w:right w:val="nil"/>
            </w:tcBorders>
            <w:shd w:val="clear" w:color="000000" w:fill="FFFFFF"/>
            <w:noWrap/>
            <w:vAlign w:val="center"/>
            <w:hideMark/>
          </w:tcPr>
          <w:p w14:paraId="106F68A9"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Kanan (B)</w:t>
            </w:r>
          </w:p>
        </w:tc>
        <w:tc>
          <w:tcPr>
            <w:tcW w:w="2895" w:type="dxa"/>
            <w:vMerge/>
            <w:tcBorders>
              <w:top w:val="nil"/>
              <w:left w:val="nil"/>
              <w:bottom w:val="single" w:sz="4" w:space="0" w:color="000000"/>
              <w:right w:val="nil"/>
            </w:tcBorders>
            <w:vAlign w:val="center"/>
            <w:hideMark/>
          </w:tcPr>
          <w:p w14:paraId="1D0EC4C2" w14:textId="77777777" w:rsidR="005564A8" w:rsidRPr="002A01C5" w:rsidRDefault="005564A8" w:rsidP="007F395D">
            <w:pPr>
              <w:spacing w:line="240" w:lineRule="auto"/>
              <w:rPr>
                <w:rFonts w:eastAsia="Times New Roman" w:cs="Times New Roman"/>
                <w:color w:val="000000"/>
                <w:szCs w:val="24"/>
                <w:lang w:val="en-ID" w:eastAsia="en-ID"/>
              </w:rPr>
            </w:pPr>
          </w:p>
        </w:tc>
        <w:tc>
          <w:tcPr>
            <w:tcW w:w="1083" w:type="dxa"/>
            <w:tcBorders>
              <w:top w:val="nil"/>
              <w:left w:val="nil"/>
              <w:bottom w:val="single" w:sz="4" w:space="0" w:color="auto"/>
              <w:right w:val="nil"/>
            </w:tcBorders>
            <w:shd w:val="clear" w:color="000000" w:fill="FFFFFF"/>
            <w:noWrap/>
            <w:vAlign w:val="bottom"/>
            <w:hideMark/>
          </w:tcPr>
          <w:p w14:paraId="5A9F0424"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1,069</w:t>
            </w:r>
          </w:p>
        </w:tc>
        <w:tc>
          <w:tcPr>
            <w:tcW w:w="1259" w:type="dxa"/>
            <w:tcBorders>
              <w:top w:val="nil"/>
              <w:left w:val="nil"/>
              <w:bottom w:val="single" w:sz="4" w:space="0" w:color="auto"/>
              <w:right w:val="nil"/>
            </w:tcBorders>
            <w:shd w:val="clear" w:color="000000" w:fill="FFFFFF"/>
            <w:noWrap/>
            <w:vAlign w:val="bottom"/>
            <w:hideMark/>
          </w:tcPr>
          <w:p w14:paraId="216EC5BA"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2,129</w:t>
            </w:r>
          </w:p>
        </w:tc>
        <w:tc>
          <w:tcPr>
            <w:tcW w:w="1261" w:type="dxa"/>
            <w:tcBorders>
              <w:top w:val="nil"/>
              <w:left w:val="nil"/>
              <w:bottom w:val="single" w:sz="4" w:space="0" w:color="auto"/>
              <w:right w:val="nil"/>
            </w:tcBorders>
            <w:shd w:val="clear" w:color="000000" w:fill="FFFFFF"/>
            <w:noWrap/>
            <w:vAlign w:val="bottom"/>
            <w:hideMark/>
          </w:tcPr>
          <w:p w14:paraId="31A43295"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1,235</w:t>
            </w:r>
          </w:p>
        </w:tc>
      </w:tr>
      <w:tr w:rsidR="005564A8" w:rsidRPr="002A01C5" w14:paraId="5BEC0FB8" w14:textId="77777777" w:rsidTr="00EB789B">
        <w:trPr>
          <w:trHeight w:val="198"/>
        </w:trPr>
        <w:tc>
          <w:tcPr>
            <w:tcW w:w="1309" w:type="dxa"/>
            <w:tcBorders>
              <w:top w:val="nil"/>
              <w:left w:val="nil"/>
              <w:bottom w:val="nil"/>
              <w:right w:val="nil"/>
            </w:tcBorders>
            <w:shd w:val="clear" w:color="000000" w:fill="FFFFFF"/>
            <w:noWrap/>
            <w:vAlign w:val="center"/>
            <w:hideMark/>
          </w:tcPr>
          <w:p w14:paraId="30A1F516"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Kiri (A)</w:t>
            </w:r>
          </w:p>
        </w:tc>
        <w:tc>
          <w:tcPr>
            <w:tcW w:w="2895" w:type="dxa"/>
            <w:vMerge w:val="restart"/>
            <w:tcBorders>
              <w:top w:val="nil"/>
              <w:left w:val="nil"/>
              <w:bottom w:val="single" w:sz="4" w:space="0" w:color="000000"/>
              <w:right w:val="nil"/>
            </w:tcBorders>
            <w:shd w:val="clear" w:color="000000" w:fill="FFFFFF"/>
            <w:noWrap/>
            <w:vAlign w:val="center"/>
            <w:hideMark/>
          </w:tcPr>
          <w:p w14:paraId="5044172C"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1485 (M</w:t>
            </w:r>
            <w:r>
              <w:rPr>
                <w:rFonts w:eastAsia="Times New Roman" w:cs="Times New Roman"/>
                <w:color w:val="000000"/>
                <w:szCs w:val="24"/>
                <w:lang w:val="en-ID" w:eastAsia="en-ID"/>
              </w:rPr>
              <w:t>ax.</w:t>
            </w:r>
            <w:r w:rsidRPr="002A01C5">
              <w:rPr>
                <w:rFonts w:eastAsia="Times New Roman" w:cs="Times New Roman"/>
                <w:color w:val="000000"/>
                <w:szCs w:val="24"/>
                <w:lang w:val="en-ID" w:eastAsia="en-ID"/>
              </w:rPr>
              <w:t>)</w:t>
            </w:r>
          </w:p>
        </w:tc>
        <w:tc>
          <w:tcPr>
            <w:tcW w:w="1083" w:type="dxa"/>
            <w:tcBorders>
              <w:top w:val="nil"/>
              <w:left w:val="nil"/>
              <w:bottom w:val="single" w:sz="4" w:space="0" w:color="auto"/>
              <w:right w:val="nil"/>
            </w:tcBorders>
            <w:shd w:val="clear" w:color="000000" w:fill="FFFFFF"/>
            <w:noWrap/>
            <w:vAlign w:val="bottom"/>
            <w:hideMark/>
          </w:tcPr>
          <w:p w14:paraId="5F39DD15"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2,373</w:t>
            </w:r>
          </w:p>
        </w:tc>
        <w:tc>
          <w:tcPr>
            <w:tcW w:w="1259" w:type="dxa"/>
            <w:tcBorders>
              <w:top w:val="nil"/>
              <w:left w:val="nil"/>
              <w:bottom w:val="single" w:sz="4" w:space="0" w:color="auto"/>
              <w:right w:val="nil"/>
            </w:tcBorders>
            <w:shd w:val="clear" w:color="000000" w:fill="FFFFFF"/>
            <w:noWrap/>
            <w:vAlign w:val="bottom"/>
            <w:hideMark/>
          </w:tcPr>
          <w:p w14:paraId="49E35043"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3,227</w:t>
            </w:r>
          </w:p>
        </w:tc>
        <w:tc>
          <w:tcPr>
            <w:tcW w:w="1261" w:type="dxa"/>
            <w:tcBorders>
              <w:top w:val="nil"/>
              <w:left w:val="nil"/>
              <w:bottom w:val="single" w:sz="4" w:space="0" w:color="auto"/>
              <w:right w:val="nil"/>
            </w:tcBorders>
            <w:shd w:val="clear" w:color="000000" w:fill="FFFFFF"/>
            <w:noWrap/>
            <w:vAlign w:val="bottom"/>
            <w:hideMark/>
          </w:tcPr>
          <w:p w14:paraId="308AE7D1"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2,599</w:t>
            </w:r>
          </w:p>
        </w:tc>
      </w:tr>
      <w:tr w:rsidR="005564A8" w:rsidRPr="002A01C5" w14:paraId="4A95F2DE" w14:textId="77777777" w:rsidTr="00EB789B">
        <w:trPr>
          <w:trHeight w:val="198"/>
        </w:trPr>
        <w:tc>
          <w:tcPr>
            <w:tcW w:w="1309" w:type="dxa"/>
            <w:tcBorders>
              <w:top w:val="nil"/>
              <w:left w:val="nil"/>
              <w:bottom w:val="single" w:sz="4" w:space="0" w:color="auto"/>
              <w:right w:val="nil"/>
            </w:tcBorders>
            <w:shd w:val="clear" w:color="000000" w:fill="FFFFFF"/>
            <w:noWrap/>
            <w:vAlign w:val="center"/>
            <w:hideMark/>
          </w:tcPr>
          <w:p w14:paraId="0A23FB09" w14:textId="77777777" w:rsidR="005564A8" w:rsidRPr="002A01C5" w:rsidRDefault="005564A8" w:rsidP="007F395D">
            <w:pPr>
              <w:spacing w:line="240" w:lineRule="auto"/>
              <w:jc w:val="center"/>
              <w:rPr>
                <w:rFonts w:eastAsia="Times New Roman" w:cs="Times New Roman"/>
                <w:color w:val="000000"/>
                <w:szCs w:val="24"/>
                <w:lang w:val="en-ID" w:eastAsia="en-ID"/>
              </w:rPr>
            </w:pPr>
            <w:r w:rsidRPr="002A01C5">
              <w:rPr>
                <w:rFonts w:eastAsia="Times New Roman" w:cs="Times New Roman"/>
                <w:color w:val="000000"/>
                <w:szCs w:val="24"/>
                <w:lang w:val="en-ID" w:eastAsia="en-ID"/>
              </w:rPr>
              <w:t>Kanan (B)</w:t>
            </w:r>
          </w:p>
        </w:tc>
        <w:tc>
          <w:tcPr>
            <w:tcW w:w="2895" w:type="dxa"/>
            <w:vMerge/>
            <w:tcBorders>
              <w:top w:val="nil"/>
              <w:left w:val="nil"/>
              <w:bottom w:val="single" w:sz="4" w:space="0" w:color="000000"/>
              <w:right w:val="nil"/>
            </w:tcBorders>
            <w:vAlign w:val="center"/>
            <w:hideMark/>
          </w:tcPr>
          <w:p w14:paraId="21623F0B" w14:textId="77777777" w:rsidR="005564A8" w:rsidRPr="002A01C5" w:rsidRDefault="005564A8" w:rsidP="007F395D">
            <w:pPr>
              <w:spacing w:line="240" w:lineRule="auto"/>
              <w:rPr>
                <w:rFonts w:eastAsia="Times New Roman" w:cs="Times New Roman"/>
                <w:color w:val="000000"/>
                <w:szCs w:val="24"/>
                <w:lang w:val="en-ID" w:eastAsia="en-ID"/>
              </w:rPr>
            </w:pPr>
          </w:p>
        </w:tc>
        <w:tc>
          <w:tcPr>
            <w:tcW w:w="1083" w:type="dxa"/>
            <w:tcBorders>
              <w:top w:val="nil"/>
              <w:left w:val="nil"/>
              <w:bottom w:val="single" w:sz="4" w:space="0" w:color="auto"/>
              <w:right w:val="nil"/>
            </w:tcBorders>
            <w:shd w:val="clear" w:color="000000" w:fill="FFFFFF"/>
            <w:noWrap/>
            <w:vAlign w:val="bottom"/>
            <w:hideMark/>
          </w:tcPr>
          <w:p w14:paraId="51195A5E"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1,129</w:t>
            </w:r>
          </w:p>
        </w:tc>
        <w:tc>
          <w:tcPr>
            <w:tcW w:w="1259" w:type="dxa"/>
            <w:tcBorders>
              <w:top w:val="nil"/>
              <w:left w:val="nil"/>
              <w:bottom w:val="single" w:sz="4" w:space="0" w:color="auto"/>
              <w:right w:val="nil"/>
            </w:tcBorders>
            <w:shd w:val="clear" w:color="000000" w:fill="FFFFFF"/>
            <w:noWrap/>
            <w:vAlign w:val="bottom"/>
            <w:hideMark/>
          </w:tcPr>
          <w:p w14:paraId="54ACAC07"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2,495</w:t>
            </w:r>
          </w:p>
        </w:tc>
        <w:tc>
          <w:tcPr>
            <w:tcW w:w="1261" w:type="dxa"/>
            <w:tcBorders>
              <w:top w:val="nil"/>
              <w:left w:val="nil"/>
              <w:bottom w:val="single" w:sz="4" w:space="0" w:color="auto"/>
              <w:right w:val="nil"/>
            </w:tcBorders>
            <w:shd w:val="clear" w:color="000000" w:fill="FFFFFF"/>
            <w:noWrap/>
            <w:vAlign w:val="bottom"/>
            <w:hideMark/>
          </w:tcPr>
          <w:p w14:paraId="7F506740" w14:textId="77777777" w:rsidR="005564A8" w:rsidRPr="002A01C5" w:rsidRDefault="005564A8" w:rsidP="007F395D">
            <w:pPr>
              <w:spacing w:line="240" w:lineRule="auto"/>
              <w:jc w:val="right"/>
              <w:rPr>
                <w:rFonts w:eastAsia="Times New Roman" w:cs="Times New Roman"/>
                <w:color w:val="000000"/>
                <w:szCs w:val="24"/>
                <w:lang w:val="en-ID" w:eastAsia="en-ID"/>
              </w:rPr>
            </w:pPr>
            <w:r w:rsidRPr="002A01C5">
              <w:rPr>
                <w:rFonts w:eastAsia="Times New Roman" w:cs="Times New Roman"/>
                <w:color w:val="000000"/>
                <w:szCs w:val="24"/>
                <w:lang w:val="en-ID" w:eastAsia="en-ID"/>
              </w:rPr>
              <w:t>1,207</w:t>
            </w:r>
          </w:p>
        </w:tc>
      </w:tr>
    </w:tbl>
    <w:p w14:paraId="1556693E" w14:textId="6DD89ECB" w:rsidR="00EB789B" w:rsidRDefault="00EB789B" w:rsidP="00216E20">
      <w:pPr>
        <w:rPr>
          <w:noProof/>
          <w:lang w:val="en-US"/>
        </w:rPr>
      </w:pPr>
    </w:p>
    <w:p w14:paraId="76AD8A63" w14:textId="77777777" w:rsidR="00970651" w:rsidRPr="00970651" w:rsidRDefault="00970651" w:rsidP="00970651">
      <w:pPr>
        <w:jc w:val="center"/>
        <w:rPr>
          <w:b/>
          <w:bCs/>
        </w:rPr>
      </w:pPr>
      <w:r w:rsidRPr="00970651">
        <w:rPr>
          <w:b/>
          <w:bCs/>
          <w:lang w:val="en-US"/>
        </w:rPr>
        <w:t>Tabel Hasil Pengukuran Amplitudo</w:t>
      </w: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31"/>
        <w:gridCol w:w="2231"/>
        <w:gridCol w:w="2232"/>
      </w:tblGrid>
      <w:tr w:rsidR="00970651" w:rsidRPr="009E5DB6" w14:paraId="05DBBE2A" w14:textId="77777777" w:rsidTr="00970651">
        <w:trPr>
          <w:trHeight w:val="498"/>
        </w:trPr>
        <w:tc>
          <w:tcPr>
            <w:tcW w:w="2231" w:type="dxa"/>
            <w:vMerge w:val="restart"/>
            <w:tcBorders>
              <w:top w:val="single" w:sz="4" w:space="0" w:color="auto"/>
              <w:bottom w:val="single" w:sz="4" w:space="0" w:color="auto"/>
            </w:tcBorders>
            <w:vAlign w:val="center"/>
          </w:tcPr>
          <w:p w14:paraId="7AA2F3BE" w14:textId="77777777" w:rsidR="00970651" w:rsidRPr="009E5DB6" w:rsidRDefault="00970651" w:rsidP="00970651">
            <w:pPr>
              <w:spacing w:line="240" w:lineRule="auto"/>
              <w:jc w:val="center"/>
              <w:rPr>
                <w:lang w:val="en-GB"/>
              </w:rPr>
            </w:pPr>
            <w:r w:rsidRPr="009E5DB6">
              <w:rPr>
                <w:lang w:val="en-GB"/>
              </w:rPr>
              <w:t>Posisi massa coba</w:t>
            </w:r>
          </w:p>
        </w:tc>
        <w:tc>
          <w:tcPr>
            <w:tcW w:w="4463" w:type="dxa"/>
            <w:gridSpan w:val="2"/>
            <w:tcBorders>
              <w:top w:val="single" w:sz="4" w:space="0" w:color="auto"/>
              <w:bottom w:val="single" w:sz="4" w:space="0" w:color="auto"/>
            </w:tcBorders>
            <w:vAlign w:val="center"/>
          </w:tcPr>
          <w:p w14:paraId="586DC2EC" w14:textId="77777777" w:rsidR="00970651" w:rsidRPr="009E5DB6" w:rsidRDefault="00970651" w:rsidP="00970651">
            <w:pPr>
              <w:spacing w:line="240" w:lineRule="auto"/>
              <w:jc w:val="center"/>
              <w:rPr>
                <w:lang w:val="en-GB"/>
              </w:rPr>
            </w:pPr>
            <w:r w:rsidRPr="009E5DB6">
              <w:rPr>
                <w:lang w:val="en-GB"/>
              </w:rPr>
              <w:t>Bidang Pengukuran</w:t>
            </w:r>
          </w:p>
        </w:tc>
      </w:tr>
      <w:tr w:rsidR="00970651" w:rsidRPr="009E5DB6" w14:paraId="6A8FC2B3" w14:textId="77777777" w:rsidTr="00970651">
        <w:trPr>
          <w:trHeight w:val="516"/>
        </w:trPr>
        <w:tc>
          <w:tcPr>
            <w:tcW w:w="2231" w:type="dxa"/>
            <w:vMerge/>
            <w:tcBorders>
              <w:top w:val="single" w:sz="4" w:space="0" w:color="auto"/>
              <w:bottom w:val="single" w:sz="4" w:space="0" w:color="auto"/>
            </w:tcBorders>
          </w:tcPr>
          <w:p w14:paraId="5A1B1059" w14:textId="77777777" w:rsidR="00970651" w:rsidRPr="009E5DB6" w:rsidRDefault="00970651" w:rsidP="00970651">
            <w:pPr>
              <w:spacing w:line="240" w:lineRule="auto"/>
              <w:jc w:val="center"/>
              <w:rPr>
                <w:lang w:val="en-GB"/>
              </w:rPr>
            </w:pPr>
          </w:p>
        </w:tc>
        <w:tc>
          <w:tcPr>
            <w:tcW w:w="2231" w:type="dxa"/>
            <w:tcBorders>
              <w:top w:val="single" w:sz="4" w:space="0" w:color="auto"/>
              <w:bottom w:val="single" w:sz="4" w:space="0" w:color="auto"/>
            </w:tcBorders>
          </w:tcPr>
          <w:p w14:paraId="5B4EFDEC" w14:textId="77777777" w:rsidR="00970651" w:rsidRPr="009E5DB6" w:rsidRDefault="00970651" w:rsidP="00970651">
            <w:pPr>
              <w:spacing w:line="240" w:lineRule="auto"/>
              <w:jc w:val="center"/>
              <w:rPr>
                <w:lang w:val="en-GB"/>
              </w:rPr>
            </w:pPr>
            <w:r w:rsidRPr="009E5DB6">
              <w:rPr>
                <w:lang w:val="en-GB"/>
              </w:rPr>
              <w:t xml:space="preserve">Bidang Kiri ( </w:t>
            </w:r>
            <w:r>
              <w:rPr>
                <w:lang w:val="en-GB"/>
              </w:rPr>
              <w:t>A</w:t>
            </w:r>
            <w:r w:rsidRPr="009E5DB6">
              <w:rPr>
                <w:lang w:val="en-GB"/>
              </w:rPr>
              <w:t>)</w:t>
            </w:r>
          </w:p>
        </w:tc>
        <w:tc>
          <w:tcPr>
            <w:tcW w:w="2232" w:type="dxa"/>
            <w:tcBorders>
              <w:top w:val="single" w:sz="4" w:space="0" w:color="auto"/>
              <w:bottom w:val="single" w:sz="4" w:space="0" w:color="auto"/>
            </w:tcBorders>
          </w:tcPr>
          <w:p w14:paraId="00702D8A" w14:textId="77777777" w:rsidR="00970651" w:rsidRPr="009E5DB6" w:rsidRDefault="00970651" w:rsidP="00970651">
            <w:pPr>
              <w:spacing w:line="240" w:lineRule="auto"/>
              <w:jc w:val="center"/>
              <w:rPr>
                <w:lang w:val="en-GB"/>
              </w:rPr>
            </w:pPr>
            <w:r w:rsidRPr="009E5DB6">
              <w:rPr>
                <w:lang w:val="en-GB"/>
              </w:rPr>
              <w:t>Bidang Kanan (</w:t>
            </w:r>
            <w:r>
              <w:rPr>
                <w:lang w:val="en-GB"/>
              </w:rPr>
              <w:t>B</w:t>
            </w:r>
            <w:r w:rsidRPr="009E5DB6">
              <w:rPr>
                <w:lang w:val="en-GB"/>
              </w:rPr>
              <w:t>)</w:t>
            </w:r>
          </w:p>
        </w:tc>
      </w:tr>
      <w:tr w:rsidR="00970651" w:rsidRPr="009E5DB6" w14:paraId="6930912E" w14:textId="77777777" w:rsidTr="00970651">
        <w:trPr>
          <w:trHeight w:val="498"/>
        </w:trPr>
        <w:tc>
          <w:tcPr>
            <w:tcW w:w="2231" w:type="dxa"/>
            <w:tcBorders>
              <w:top w:val="single" w:sz="4" w:space="0" w:color="auto"/>
            </w:tcBorders>
          </w:tcPr>
          <w:p w14:paraId="282D3661" w14:textId="77777777" w:rsidR="00970651" w:rsidRPr="009E5DB6" w:rsidRDefault="00970651" w:rsidP="00970651">
            <w:pPr>
              <w:spacing w:line="240" w:lineRule="auto"/>
              <w:jc w:val="center"/>
              <w:rPr>
                <w:lang w:val="en-GB"/>
              </w:rPr>
            </w:pPr>
            <w:r w:rsidRPr="009E5DB6">
              <w:rPr>
                <w:lang w:val="en-GB"/>
              </w:rPr>
              <w:t>Initial Run</w:t>
            </w:r>
          </w:p>
        </w:tc>
        <w:tc>
          <w:tcPr>
            <w:tcW w:w="2231" w:type="dxa"/>
            <w:tcBorders>
              <w:top w:val="single" w:sz="4" w:space="0" w:color="auto"/>
            </w:tcBorders>
            <w:vAlign w:val="center"/>
          </w:tcPr>
          <w:p w14:paraId="698BF503" w14:textId="77777777" w:rsidR="00970651" w:rsidRPr="009E5DB6" w:rsidRDefault="00970651" w:rsidP="00970651">
            <w:pPr>
              <w:spacing w:line="240" w:lineRule="auto"/>
              <w:jc w:val="center"/>
              <w:rPr>
                <w:lang w:val="en-GB"/>
              </w:rPr>
            </w:pPr>
            <w:r>
              <w:rPr>
                <w:color w:val="000000"/>
              </w:rPr>
              <w:t>0,027</w:t>
            </w:r>
          </w:p>
        </w:tc>
        <w:tc>
          <w:tcPr>
            <w:tcW w:w="2232" w:type="dxa"/>
            <w:tcBorders>
              <w:top w:val="single" w:sz="4" w:space="0" w:color="auto"/>
            </w:tcBorders>
            <w:vAlign w:val="center"/>
          </w:tcPr>
          <w:p w14:paraId="394362C2" w14:textId="77777777" w:rsidR="00970651" w:rsidRPr="009E5DB6" w:rsidRDefault="00970651" w:rsidP="00970651">
            <w:pPr>
              <w:spacing w:line="240" w:lineRule="auto"/>
              <w:jc w:val="center"/>
              <w:rPr>
                <w:vertAlign w:val="subscript"/>
                <w:lang w:val="en-GB"/>
              </w:rPr>
            </w:pPr>
            <w:r>
              <w:rPr>
                <w:color w:val="000000"/>
              </w:rPr>
              <w:t>0,022</w:t>
            </w:r>
          </w:p>
        </w:tc>
      </w:tr>
      <w:tr w:rsidR="00970651" w:rsidRPr="009E5DB6" w14:paraId="52B68A55" w14:textId="77777777" w:rsidTr="00970651">
        <w:trPr>
          <w:trHeight w:val="535"/>
        </w:trPr>
        <w:tc>
          <w:tcPr>
            <w:tcW w:w="2231" w:type="dxa"/>
          </w:tcPr>
          <w:p w14:paraId="073E7059" w14:textId="77777777" w:rsidR="00970651" w:rsidRPr="009E5DB6" w:rsidRDefault="00970651" w:rsidP="00970651">
            <w:pPr>
              <w:spacing w:line="240" w:lineRule="auto"/>
              <w:jc w:val="center"/>
              <w:rPr>
                <w:lang w:val="en-GB"/>
              </w:rPr>
            </w:pPr>
            <w:r w:rsidRPr="009E5DB6">
              <w:rPr>
                <w:lang w:val="en-GB"/>
              </w:rPr>
              <w:t xml:space="preserve">Posisi </w:t>
            </w:r>
            <w:r>
              <w:rPr>
                <w:lang w:val="en-GB"/>
              </w:rPr>
              <w:t>0</w:t>
            </w:r>
            <w:r>
              <w:rPr>
                <w:vertAlign w:val="superscript"/>
                <w:lang w:val="en-GB"/>
              </w:rPr>
              <w:t>o</w:t>
            </w:r>
            <w:r w:rsidRPr="009E5DB6">
              <w:rPr>
                <w:lang w:val="en-GB"/>
              </w:rPr>
              <w:t xml:space="preserve"> bidang 1</w:t>
            </w:r>
          </w:p>
        </w:tc>
        <w:tc>
          <w:tcPr>
            <w:tcW w:w="2231" w:type="dxa"/>
            <w:vAlign w:val="center"/>
          </w:tcPr>
          <w:p w14:paraId="0168C99F" w14:textId="77777777" w:rsidR="00970651" w:rsidRPr="009D5BDE" w:rsidRDefault="00970651" w:rsidP="00970651">
            <w:pPr>
              <w:spacing w:line="240" w:lineRule="auto"/>
              <w:jc w:val="center"/>
              <w:rPr>
                <w:lang w:val="en-GB"/>
              </w:rPr>
            </w:pPr>
            <w:r>
              <w:rPr>
                <w:color w:val="000000"/>
              </w:rPr>
              <w:t>0,031</w:t>
            </w:r>
          </w:p>
        </w:tc>
        <w:tc>
          <w:tcPr>
            <w:tcW w:w="2232" w:type="dxa"/>
            <w:vAlign w:val="center"/>
          </w:tcPr>
          <w:p w14:paraId="2C0B9096" w14:textId="77777777" w:rsidR="00970651" w:rsidRPr="009E5DB6" w:rsidRDefault="00970651" w:rsidP="00970651">
            <w:pPr>
              <w:spacing w:line="240" w:lineRule="auto"/>
              <w:jc w:val="center"/>
              <w:rPr>
                <w:lang w:val="en-GB"/>
              </w:rPr>
            </w:pPr>
            <w:r>
              <w:rPr>
                <w:color w:val="000000"/>
              </w:rPr>
              <w:t>0,031</w:t>
            </w:r>
          </w:p>
        </w:tc>
      </w:tr>
      <w:tr w:rsidR="00970651" w:rsidRPr="009E5DB6" w14:paraId="46100A32" w14:textId="77777777" w:rsidTr="00970651">
        <w:trPr>
          <w:trHeight w:val="516"/>
        </w:trPr>
        <w:tc>
          <w:tcPr>
            <w:tcW w:w="2231" w:type="dxa"/>
          </w:tcPr>
          <w:p w14:paraId="3FE5BAEE" w14:textId="77777777" w:rsidR="00970651" w:rsidRPr="009E5DB6" w:rsidRDefault="00970651" w:rsidP="00970651">
            <w:pPr>
              <w:spacing w:line="240" w:lineRule="auto"/>
              <w:jc w:val="center"/>
              <w:rPr>
                <w:lang w:val="en-GB"/>
              </w:rPr>
            </w:pPr>
            <w:r w:rsidRPr="009E5DB6">
              <w:rPr>
                <w:lang w:val="en-GB"/>
              </w:rPr>
              <w:t xml:space="preserve">Posisi </w:t>
            </w:r>
            <w:r>
              <w:rPr>
                <w:lang w:val="en-GB"/>
              </w:rPr>
              <w:t>90</w:t>
            </w:r>
            <w:r>
              <w:rPr>
                <w:vertAlign w:val="superscript"/>
                <w:lang w:val="en-GB"/>
              </w:rPr>
              <w:t>o</w:t>
            </w:r>
            <w:r w:rsidRPr="009E5DB6">
              <w:rPr>
                <w:lang w:val="en-GB"/>
              </w:rPr>
              <w:t xml:space="preserve"> bidang 1</w:t>
            </w:r>
          </w:p>
        </w:tc>
        <w:tc>
          <w:tcPr>
            <w:tcW w:w="2231" w:type="dxa"/>
            <w:vAlign w:val="center"/>
          </w:tcPr>
          <w:p w14:paraId="6B4108BC" w14:textId="77777777" w:rsidR="00970651" w:rsidRPr="009E5DB6" w:rsidRDefault="00970651" w:rsidP="00970651">
            <w:pPr>
              <w:spacing w:line="240" w:lineRule="auto"/>
              <w:jc w:val="center"/>
              <w:rPr>
                <w:lang w:val="en-GB"/>
              </w:rPr>
            </w:pPr>
            <w:r>
              <w:rPr>
                <w:color w:val="000000"/>
              </w:rPr>
              <w:t>0,047</w:t>
            </w:r>
          </w:p>
        </w:tc>
        <w:tc>
          <w:tcPr>
            <w:tcW w:w="2232" w:type="dxa"/>
            <w:vAlign w:val="center"/>
          </w:tcPr>
          <w:p w14:paraId="38F9110E" w14:textId="77777777" w:rsidR="00970651" w:rsidRPr="009E5DB6" w:rsidRDefault="00970651" w:rsidP="00970651">
            <w:pPr>
              <w:spacing w:line="240" w:lineRule="auto"/>
              <w:jc w:val="center"/>
              <w:rPr>
                <w:lang w:val="en-GB"/>
              </w:rPr>
            </w:pPr>
            <w:r>
              <w:rPr>
                <w:color w:val="000000"/>
              </w:rPr>
              <w:t>0,04</w:t>
            </w:r>
          </w:p>
        </w:tc>
      </w:tr>
      <w:tr w:rsidR="00970651" w:rsidRPr="009E5DB6" w14:paraId="7A45A10B" w14:textId="77777777" w:rsidTr="00970651">
        <w:trPr>
          <w:trHeight w:val="516"/>
        </w:trPr>
        <w:tc>
          <w:tcPr>
            <w:tcW w:w="2231" w:type="dxa"/>
          </w:tcPr>
          <w:p w14:paraId="7063FE45" w14:textId="77777777" w:rsidR="00970651" w:rsidRPr="009E5DB6" w:rsidRDefault="00970651" w:rsidP="00970651">
            <w:pPr>
              <w:spacing w:line="240" w:lineRule="auto"/>
              <w:jc w:val="center"/>
              <w:rPr>
                <w:lang w:val="en-GB"/>
              </w:rPr>
            </w:pPr>
            <w:r w:rsidRPr="009E5DB6">
              <w:rPr>
                <w:lang w:val="en-GB"/>
              </w:rPr>
              <w:t xml:space="preserve">Posisi </w:t>
            </w:r>
            <w:r>
              <w:rPr>
                <w:lang w:val="en-GB"/>
              </w:rPr>
              <w:t>180</w:t>
            </w:r>
            <w:r>
              <w:rPr>
                <w:vertAlign w:val="superscript"/>
                <w:lang w:val="en-GB"/>
              </w:rPr>
              <w:t>o</w:t>
            </w:r>
            <w:r w:rsidRPr="009E5DB6">
              <w:rPr>
                <w:lang w:val="en-GB"/>
              </w:rPr>
              <w:t xml:space="preserve"> bidang 1</w:t>
            </w:r>
          </w:p>
        </w:tc>
        <w:tc>
          <w:tcPr>
            <w:tcW w:w="2231" w:type="dxa"/>
            <w:vAlign w:val="center"/>
          </w:tcPr>
          <w:p w14:paraId="471EA2AA" w14:textId="77777777" w:rsidR="00970651" w:rsidRPr="009E5DB6" w:rsidRDefault="00970651" w:rsidP="00970651">
            <w:pPr>
              <w:spacing w:line="240" w:lineRule="auto"/>
              <w:jc w:val="center"/>
              <w:rPr>
                <w:lang w:val="en-GB"/>
              </w:rPr>
            </w:pPr>
            <w:r>
              <w:rPr>
                <w:color w:val="000000"/>
              </w:rPr>
              <w:t>0,042</w:t>
            </w:r>
          </w:p>
        </w:tc>
        <w:tc>
          <w:tcPr>
            <w:tcW w:w="2232" w:type="dxa"/>
            <w:vAlign w:val="center"/>
          </w:tcPr>
          <w:p w14:paraId="7D532880" w14:textId="77777777" w:rsidR="00970651" w:rsidRPr="009E5DB6" w:rsidRDefault="00970651" w:rsidP="00970651">
            <w:pPr>
              <w:spacing w:line="240" w:lineRule="auto"/>
              <w:jc w:val="center"/>
              <w:rPr>
                <w:lang w:val="en-GB"/>
              </w:rPr>
            </w:pPr>
            <w:r>
              <w:rPr>
                <w:color w:val="000000"/>
              </w:rPr>
              <w:t>0,036</w:t>
            </w:r>
          </w:p>
        </w:tc>
      </w:tr>
      <w:tr w:rsidR="00970651" w:rsidRPr="009E5DB6" w14:paraId="098CCC50" w14:textId="77777777" w:rsidTr="00970651">
        <w:trPr>
          <w:trHeight w:val="535"/>
        </w:trPr>
        <w:tc>
          <w:tcPr>
            <w:tcW w:w="2231" w:type="dxa"/>
          </w:tcPr>
          <w:p w14:paraId="5C402E96" w14:textId="77777777" w:rsidR="00970651" w:rsidRPr="009E5DB6" w:rsidRDefault="00970651" w:rsidP="00970651">
            <w:pPr>
              <w:spacing w:line="240" w:lineRule="auto"/>
              <w:jc w:val="center"/>
              <w:rPr>
                <w:lang w:val="en-GB"/>
              </w:rPr>
            </w:pPr>
            <w:r w:rsidRPr="009E5DB6">
              <w:rPr>
                <w:lang w:val="en-GB"/>
              </w:rPr>
              <w:t>Posisi</w:t>
            </w:r>
            <w:r>
              <w:rPr>
                <w:lang w:val="en-GB"/>
              </w:rPr>
              <w:t xml:space="preserve"> 270</w:t>
            </w:r>
            <w:r>
              <w:rPr>
                <w:vertAlign w:val="superscript"/>
                <w:lang w:val="en-GB"/>
              </w:rPr>
              <w:t>o</w:t>
            </w:r>
            <w:r w:rsidRPr="009E5DB6">
              <w:rPr>
                <w:lang w:val="en-GB"/>
              </w:rPr>
              <w:t xml:space="preserve"> bidang </w:t>
            </w:r>
            <w:r>
              <w:rPr>
                <w:lang w:val="en-GB"/>
              </w:rPr>
              <w:t>1</w:t>
            </w:r>
          </w:p>
        </w:tc>
        <w:tc>
          <w:tcPr>
            <w:tcW w:w="2231" w:type="dxa"/>
            <w:vAlign w:val="center"/>
          </w:tcPr>
          <w:p w14:paraId="2548199E" w14:textId="77777777" w:rsidR="00970651" w:rsidRPr="009E5DB6" w:rsidRDefault="00970651" w:rsidP="00970651">
            <w:pPr>
              <w:spacing w:line="240" w:lineRule="auto"/>
              <w:jc w:val="center"/>
              <w:rPr>
                <w:lang w:val="en-GB"/>
              </w:rPr>
            </w:pPr>
            <w:r>
              <w:rPr>
                <w:color w:val="000000"/>
              </w:rPr>
              <w:t>0,016</w:t>
            </w:r>
          </w:p>
        </w:tc>
        <w:tc>
          <w:tcPr>
            <w:tcW w:w="2232" w:type="dxa"/>
            <w:vAlign w:val="center"/>
          </w:tcPr>
          <w:p w14:paraId="5A0B962B" w14:textId="77777777" w:rsidR="00970651" w:rsidRPr="009E5DB6" w:rsidRDefault="00970651" w:rsidP="00970651">
            <w:pPr>
              <w:spacing w:line="240" w:lineRule="auto"/>
              <w:jc w:val="center"/>
              <w:rPr>
                <w:lang w:val="en-GB"/>
              </w:rPr>
            </w:pPr>
            <w:r>
              <w:rPr>
                <w:color w:val="000000"/>
              </w:rPr>
              <w:t>0,013</w:t>
            </w:r>
          </w:p>
        </w:tc>
      </w:tr>
      <w:tr w:rsidR="00970651" w:rsidRPr="009E5DB6" w14:paraId="06F619EE" w14:textId="77777777" w:rsidTr="00970651">
        <w:trPr>
          <w:trHeight w:val="516"/>
        </w:trPr>
        <w:tc>
          <w:tcPr>
            <w:tcW w:w="2231" w:type="dxa"/>
          </w:tcPr>
          <w:p w14:paraId="7986C09F" w14:textId="77777777" w:rsidR="00970651" w:rsidRPr="009E5DB6" w:rsidRDefault="00970651" w:rsidP="00970651">
            <w:pPr>
              <w:spacing w:line="240" w:lineRule="auto"/>
              <w:jc w:val="center"/>
              <w:rPr>
                <w:lang w:val="en-GB"/>
              </w:rPr>
            </w:pPr>
            <w:r w:rsidRPr="009E5DB6">
              <w:rPr>
                <w:lang w:val="en-GB"/>
              </w:rPr>
              <w:t xml:space="preserve">Posisi </w:t>
            </w:r>
            <w:r>
              <w:rPr>
                <w:lang w:val="en-GB"/>
              </w:rPr>
              <w:t>0</w:t>
            </w:r>
            <w:r>
              <w:rPr>
                <w:vertAlign w:val="superscript"/>
                <w:lang w:val="en-GB"/>
              </w:rPr>
              <w:t>o</w:t>
            </w:r>
            <w:r w:rsidRPr="009E5DB6">
              <w:rPr>
                <w:lang w:val="en-GB"/>
              </w:rPr>
              <w:t xml:space="preserve"> bidang </w:t>
            </w:r>
            <w:r>
              <w:rPr>
                <w:lang w:val="en-GB"/>
              </w:rPr>
              <w:t>2</w:t>
            </w:r>
          </w:p>
        </w:tc>
        <w:tc>
          <w:tcPr>
            <w:tcW w:w="2231" w:type="dxa"/>
            <w:vAlign w:val="center"/>
          </w:tcPr>
          <w:p w14:paraId="4198905E" w14:textId="77777777" w:rsidR="00970651" w:rsidRPr="009E5DB6" w:rsidRDefault="00970651" w:rsidP="00970651">
            <w:pPr>
              <w:spacing w:line="240" w:lineRule="auto"/>
              <w:jc w:val="center"/>
              <w:rPr>
                <w:lang w:val="en-GB"/>
              </w:rPr>
            </w:pPr>
            <w:r>
              <w:rPr>
                <w:color w:val="000000"/>
              </w:rPr>
              <w:t>0,034</w:t>
            </w:r>
          </w:p>
        </w:tc>
        <w:tc>
          <w:tcPr>
            <w:tcW w:w="2232" w:type="dxa"/>
            <w:vAlign w:val="center"/>
          </w:tcPr>
          <w:p w14:paraId="14E742B0" w14:textId="77777777" w:rsidR="00970651" w:rsidRPr="009E5DB6" w:rsidRDefault="00970651" w:rsidP="00970651">
            <w:pPr>
              <w:spacing w:line="240" w:lineRule="auto"/>
              <w:jc w:val="center"/>
              <w:rPr>
                <w:lang w:val="en-GB"/>
              </w:rPr>
            </w:pPr>
            <w:r>
              <w:rPr>
                <w:color w:val="000000"/>
              </w:rPr>
              <w:t>0,029</w:t>
            </w:r>
          </w:p>
        </w:tc>
      </w:tr>
      <w:tr w:rsidR="00970651" w:rsidRPr="009E5DB6" w14:paraId="73C766EE" w14:textId="77777777" w:rsidTr="00970651">
        <w:trPr>
          <w:trHeight w:val="535"/>
        </w:trPr>
        <w:tc>
          <w:tcPr>
            <w:tcW w:w="2231" w:type="dxa"/>
          </w:tcPr>
          <w:p w14:paraId="2A4D7795" w14:textId="77777777" w:rsidR="00970651" w:rsidRPr="009E5DB6" w:rsidRDefault="00970651" w:rsidP="00970651">
            <w:pPr>
              <w:spacing w:line="240" w:lineRule="auto"/>
              <w:jc w:val="center"/>
              <w:rPr>
                <w:lang w:val="en-GB"/>
              </w:rPr>
            </w:pPr>
            <w:r w:rsidRPr="009E5DB6">
              <w:rPr>
                <w:lang w:val="en-GB"/>
              </w:rPr>
              <w:t xml:space="preserve">Posisi </w:t>
            </w:r>
            <w:r>
              <w:rPr>
                <w:lang w:val="en-GB"/>
              </w:rPr>
              <w:t>90</w:t>
            </w:r>
            <w:r>
              <w:rPr>
                <w:vertAlign w:val="superscript"/>
                <w:lang w:val="en-GB"/>
              </w:rPr>
              <w:t>o</w:t>
            </w:r>
            <w:r w:rsidRPr="009E5DB6">
              <w:rPr>
                <w:lang w:val="en-GB"/>
              </w:rPr>
              <w:t xml:space="preserve"> bidang </w:t>
            </w:r>
            <w:r>
              <w:rPr>
                <w:lang w:val="en-GB"/>
              </w:rPr>
              <w:t>2</w:t>
            </w:r>
          </w:p>
        </w:tc>
        <w:tc>
          <w:tcPr>
            <w:tcW w:w="2231" w:type="dxa"/>
            <w:vAlign w:val="center"/>
          </w:tcPr>
          <w:p w14:paraId="78F16AD7" w14:textId="77777777" w:rsidR="00970651" w:rsidRPr="009E5DB6" w:rsidRDefault="00970651" w:rsidP="00970651">
            <w:pPr>
              <w:spacing w:line="240" w:lineRule="auto"/>
              <w:jc w:val="center"/>
              <w:rPr>
                <w:lang w:val="en-GB"/>
              </w:rPr>
            </w:pPr>
            <w:r>
              <w:rPr>
                <w:color w:val="000000"/>
              </w:rPr>
              <w:t>0,037</w:t>
            </w:r>
          </w:p>
        </w:tc>
        <w:tc>
          <w:tcPr>
            <w:tcW w:w="2232" w:type="dxa"/>
            <w:vAlign w:val="center"/>
          </w:tcPr>
          <w:p w14:paraId="609CA088" w14:textId="77777777" w:rsidR="00970651" w:rsidRPr="009E5DB6" w:rsidRDefault="00970651" w:rsidP="00970651">
            <w:pPr>
              <w:spacing w:line="240" w:lineRule="auto"/>
              <w:jc w:val="center"/>
              <w:rPr>
                <w:lang w:val="en-GB"/>
              </w:rPr>
            </w:pPr>
            <w:r>
              <w:rPr>
                <w:color w:val="000000"/>
              </w:rPr>
              <w:t>0,042</w:t>
            </w:r>
          </w:p>
        </w:tc>
      </w:tr>
      <w:tr w:rsidR="00970651" w:rsidRPr="009E5DB6" w14:paraId="31BC37A1" w14:textId="77777777" w:rsidTr="00970651">
        <w:trPr>
          <w:trHeight w:val="516"/>
        </w:trPr>
        <w:tc>
          <w:tcPr>
            <w:tcW w:w="2231" w:type="dxa"/>
          </w:tcPr>
          <w:p w14:paraId="43C4BD62" w14:textId="77777777" w:rsidR="00970651" w:rsidRPr="009E5DB6" w:rsidRDefault="00970651" w:rsidP="00970651">
            <w:pPr>
              <w:spacing w:line="240" w:lineRule="auto"/>
              <w:jc w:val="center"/>
              <w:rPr>
                <w:lang w:val="en-GB"/>
              </w:rPr>
            </w:pPr>
            <w:r w:rsidRPr="009E5DB6">
              <w:rPr>
                <w:lang w:val="en-GB"/>
              </w:rPr>
              <w:t xml:space="preserve">Posisi </w:t>
            </w:r>
            <w:r>
              <w:rPr>
                <w:lang w:val="en-GB"/>
              </w:rPr>
              <w:t>180</w:t>
            </w:r>
            <w:r>
              <w:rPr>
                <w:vertAlign w:val="superscript"/>
                <w:lang w:val="en-GB"/>
              </w:rPr>
              <w:t>o</w:t>
            </w:r>
            <w:r w:rsidRPr="009E5DB6">
              <w:rPr>
                <w:lang w:val="en-GB"/>
              </w:rPr>
              <w:t xml:space="preserve"> bidang </w:t>
            </w:r>
            <w:r>
              <w:rPr>
                <w:lang w:val="en-GB"/>
              </w:rPr>
              <w:t>2</w:t>
            </w:r>
          </w:p>
        </w:tc>
        <w:tc>
          <w:tcPr>
            <w:tcW w:w="2231" w:type="dxa"/>
            <w:vAlign w:val="center"/>
          </w:tcPr>
          <w:p w14:paraId="6DA23B6E" w14:textId="77777777" w:rsidR="00970651" w:rsidRPr="009E5DB6" w:rsidRDefault="00970651" w:rsidP="00970651">
            <w:pPr>
              <w:spacing w:line="240" w:lineRule="auto"/>
              <w:jc w:val="center"/>
              <w:rPr>
                <w:lang w:val="en-GB"/>
              </w:rPr>
            </w:pPr>
            <w:r>
              <w:rPr>
                <w:color w:val="000000"/>
              </w:rPr>
              <w:t>0,032</w:t>
            </w:r>
          </w:p>
        </w:tc>
        <w:tc>
          <w:tcPr>
            <w:tcW w:w="2232" w:type="dxa"/>
            <w:vAlign w:val="center"/>
          </w:tcPr>
          <w:p w14:paraId="03CEDB35" w14:textId="77777777" w:rsidR="00970651" w:rsidRPr="009E5DB6" w:rsidRDefault="00970651" w:rsidP="00970651">
            <w:pPr>
              <w:spacing w:line="240" w:lineRule="auto"/>
              <w:jc w:val="center"/>
              <w:rPr>
                <w:lang w:val="en-GB"/>
              </w:rPr>
            </w:pPr>
            <w:r>
              <w:rPr>
                <w:color w:val="000000"/>
              </w:rPr>
              <w:t>0,037</w:t>
            </w:r>
          </w:p>
        </w:tc>
      </w:tr>
      <w:tr w:rsidR="00970651" w:rsidRPr="009E5DB6" w14:paraId="2956868E" w14:textId="77777777" w:rsidTr="00970651">
        <w:trPr>
          <w:trHeight w:val="516"/>
        </w:trPr>
        <w:tc>
          <w:tcPr>
            <w:tcW w:w="2231" w:type="dxa"/>
          </w:tcPr>
          <w:p w14:paraId="1CAED7E2" w14:textId="77777777" w:rsidR="00970651" w:rsidRPr="009E5DB6" w:rsidRDefault="00970651" w:rsidP="00970651">
            <w:pPr>
              <w:spacing w:line="240" w:lineRule="auto"/>
              <w:jc w:val="center"/>
              <w:rPr>
                <w:lang w:val="en-GB"/>
              </w:rPr>
            </w:pPr>
            <w:r w:rsidRPr="009E5DB6">
              <w:rPr>
                <w:lang w:val="en-GB"/>
              </w:rPr>
              <w:t>Posisi</w:t>
            </w:r>
            <w:r>
              <w:rPr>
                <w:lang w:val="en-GB"/>
              </w:rPr>
              <w:t xml:space="preserve"> 270</w:t>
            </w:r>
            <w:r>
              <w:rPr>
                <w:vertAlign w:val="superscript"/>
                <w:lang w:val="en-GB"/>
              </w:rPr>
              <w:t>o</w:t>
            </w:r>
            <w:r w:rsidRPr="009E5DB6">
              <w:rPr>
                <w:lang w:val="en-GB"/>
              </w:rPr>
              <w:t xml:space="preserve"> bidang </w:t>
            </w:r>
            <w:r>
              <w:rPr>
                <w:lang w:val="en-GB"/>
              </w:rPr>
              <w:t>2</w:t>
            </w:r>
          </w:p>
        </w:tc>
        <w:tc>
          <w:tcPr>
            <w:tcW w:w="2231" w:type="dxa"/>
            <w:vAlign w:val="center"/>
          </w:tcPr>
          <w:p w14:paraId="7A9CBC02" w14:textId="77777777" w:rsidR="00970651" w:rsidRPr="009E5DB6" w:rsidRDefault="00970651" w:rsidP="00970651">
            <w:pPr>
              <w:spacing w:line="240" w:lineRule="auto"/>
              <w:jc w:val="center"/>
              <w:rPr>
                <w:lang w:val="en-GB"/>
              </w:rPr>
            </w:pPr>
            <w:r>
              <w:rPr>
                <w:color w:val="000000"/>
              </w:rPr>
              <w:t>0,019</w:t>
            </w:r>
          </w:p>
        </w:tc>
        <w:tc>
          <w:tcPr>
            <w:tcW w:w="2232" w:type="dxa"/>
            <w:vAlign w:val="center"/>
          </w:tcPr>
          <w:p w14:paraId="69E5A0CB" w14:textId="77777777" w:rsidR="00970651" w:rsidRPr="009E5DB6" w:rsidRDefault="00970651" w:rsidP="00970651">
            <w:pPr>
              <w:spacing w:line="240" w:lineRule="auto"/>
              <w:jc w:val="center"/>
              <w:rPr>
                <w:lang w:val="en-GB"/>
              </w:rPr>
            </w:pPr>
            <w:r>
              <w:rPr>
                <w:color w:val="000000"/>
              </w:rPr>
              <w:t>0,012</w:t>
            </w:r>
          </w:p>
        </w:tc>
      </w:tr>
    </w:tbl>
    <w:p w14:paraId="2A50BE9E" w14:textId="7E510890" w:rsidR="00970651" w:rsidRDefault="00970651" w:rsidP="00216E20">
      <w:pPr>
        <w:rPr>
          <w:noProof/>
          <w:lang w:val="en-US"/>
        </w:rPr>
      </w:pPr>
    </w:p>
    <w:p w14:paraId="05C27CD2" w14:textId="113B2530" w:rsidR="00970651" w:rsidRDefault="00970651" w:rsidP="00216E20">
      <w:pPr>
        <w:rPr>
          <w:noProof/>
          <w:lang w:val="en-US"/>
        </w:rPr>
      </w:pPr>
    </w:p>
    <w:p w14:paraId="250E4BF3" w14:textId="308474E2" w:rsidR="00970651" w:rsidRDefault="00970651" w:rsidP="00216E20">
      <w:pPr>
        <w:rPr>
          <w:noProof/>
          <w:lang w:val="en-US"/>
        </w:rPr>
      </w:pPr>
    </w:p>
    <w:p w14:paraId="6484C024" w14:textId="53CC0E34" w:rsidR="00970651" w:rsidRDefault="00970651" w:rsidP="00216E20">
      <w:pPr>
        <w:rPr>
          <w:noProof/>
          <w:lang w:val="en-US"/>
        </w:rPr>
      </w:pPr>
    </w:p>
    <w:p w14:paraId="5649B4A9" w14:textId="64A49414" w:rsidR="00970651" w:rsidRDefault="00970651" w:rsidP="00216E20">
      <w:pPr>
        <w:rPr>
          <w:noProof/>
          <w:lang w:val="en-US"/>
        </w:rPr>
      </w:pPr>
    </w:p>
    <w:p w14:paraId="18D1B78F" w14:textId="77777777" w:rsidR="00970651" w:rsidRPr="00EB789B" w:rsidRDefault="00970651" w:rsidP="00216E20">
      <w:pPr>
        <w:rPr>
          <w:noProof/>
          <w:lang w:val="en-US"/>
        </w:rPr>
      </w:pPr>
    </w:p>
    <w:p w14:paraId="62346AAC" w14:textId="77777777" w:rsidR="00EB789B" w:rsidRPr="00EB789B" w:rsidRDefault="00EB789B" w:rsidP="00EB789B">
      <w:pPr>
        <w:rPr>
          <w:b/>
          <w:bCs/>
          <w:lang w:val="en-US"/>
        </w:rPr>
      </w:pPr>
      <w:r w:rsidRPr="00EB789B">
        <w:rPr>
          <w:b/>
          <w:bCs/>
          <w:lang w:val="en-US"/>
        </w:rPr>
        <w:t>Data Spesifikasi Bearing</w:t>
      </w:r>
    </w:p>
    <w:p w14:paraId="00A58633" w14:textId="22DE46EC" w:rsidR="00EB789B" w:rsidRDefault="005E2E94" w:rsidP="00216E20">
      <w:pPr>
        <w:rPr>
          <w:lang w:val="en-US"/>
        </w:rPr>
      </w:pPr>
      <w:r>
        <w:rPr>
          <w:noProof/>
        </w:rPr>
        <w:drawing>
          <wp:inline distT="0" distB="0" distL="0" distR="0" wp14:anchorId="74286113" wp14:editId="00A05B61">
            <wp:extent cx="4648200" cy="1962222"/>
            <wp:effectExtent l="0" t="0" r="0" b="0"/>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9"/>
                    <a:stretch>
                      <a:fillRect/>
                    </a:stretch>
                  </pic:blipFill>
                  <pic:spPr>
                    <a:xfrm>
                      <a:off x="0" y="0"/>
                      <a:ext cx="4657413" cy="1966111"/>
                    </a:xfrm>
                    <a:prstGeom prst="rect">
                      <a:avLst/>
                    </a:prstGeom>
                  </pic:spPr>
                </pic:pic>
              </a:graphicData>
            </a:graphic>
          </wp:inline>
        </w:drawing>
      </w:r>
    </w:p>
    <w:p w14:paraId="256DF129" w14:textId="1D47FC66" w:rsidR="00EB789B" w:rsidRPr="00EB789B" w:rsidRDefault="00EB789B" w:rsidP="00EB789B">
      <w:pPr>
        <w:rPr>
          <w:b/>
          <w:bCs/>
          <w:lang w:val="en-US"/>
        </w:rPr>
      </w:pPr>
      <w:r w:rsidRPr="00EB789B">
        <w:rPr>
          <w:b/>
          <w:bCs/>
          <w:lang w:val="en-US"/>
        </w:rPr>
        <w:t>Data Spesifikasi Kopling</w:t>
      </w:r>
    </w:p>
    <w:p w14:paraId="51830924" w14:textId="431197A9" w:rsidR="00EB789B" w:rsidRDefault="005E2E94" w:rsidP="00216E20">
      <w:pPr>
        <w:rPr>
          <w:lang w:val="en-US"/>
        </w:rPr>
      </w:pPr>
      <w:r>
        <w:rPr>
          <w:noProof/>
          <w:lang w:val="en-US"/>
        </w:rPr>
        <w:drawing>
          <wp:inline distT="0" distB="0" distL="0" distR="0" wp14:anchorId="620A5E1B" wp14:editId="285147D6">
            <wp:extent cx="4479533" cy="5742358"/>
            <wp:effectExtent l="0" t="0" r="0" b="0"/>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bwMode="auto">
                    <a:xfrm>
                      <a:off x="0" y="0"/>
                      <a:ext cx="4483966" cy="5748041"/>
                    </a:xfrm>
                    <a:prstGeom prst="rect">
                      <a:avLst/>
                    </a:prstGeom>
                    <a:noFill/>
                    <a:ln>
                      <a:noFill/>
                    </a:ln>
                  </pic:spPr>
                </pic:pic>
              </a:graphicData>
            </a:graphic>
          </wp:inline>
        </w:drawing>
      </w:r>
    </w:p>
    <w:p w14:paraId="1CADC779" w14:textId="233A0981" w:rsidR="00EB789B" w:rsidRDefault="00BE75FB" w:rsidP="00216E20">
      <w:pPr>
        <w:rPr>
          <w:lang w:val="en-US"/>
        </w:rPr>
      </w:pPr>
      <w:r>
        <w:rPr>
          <w:noProof/>
        </w:rPr>
        <w:drawing>
          <wp:inline distT="0" distB="0" distL="0" distR="0" wp14:anchorId="4C8A6643" wp14:editId="6FDA429A">
            <wp:extent cx="5040630" cy="2835275"/>
            <wp:effectExtent l="0" t="0" r="7620" b="3175"/>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91" cstate="print">
                      <a:extLst>
                        <a:ext uri="{28A0092B-C50C-407E-A947-70E740481C1C}">
                          <a14:useLocalDpi xmlns:a14="http://schemas.microsoft.com/office/drawing/2010/main" val="0"/>
                        </a:ext>
                      </a:extLst>
                    </a:blip>
                    <a:srcRect/>
                    <a:stretch>
                      <a:fillRect/>
                    </a:stretch>
                  </pic:blipFill>
                  <pic:spPr bwMode="auto">
                    <a:xfrm>
                      <a:off x="0" y="0"/>
                      <a:ext cx="5053171" cy="2842329"/>
                    </a:xfrm>
                    <a:prstGeom prst="rect">
                      <a:avLst/>
                    </a:prstGeom>
                    <a:noFill/>
                    <a:ln>
                      <a:noFill/>
                    </a:ln>
                  </pic:spPr>
                </pic:pic>
              </a:graphicData>
            </a:graphic>
          </wp:inline>
        </w:drawing>
      </w:r>
    </w:p>
    <w:p w14:paraId="048B6193" w14:textId="73DC5996" w:rsidR="00BE75FB" w:rsidRDefault="00BE75FB" w:rsidP="00C67256">
      <w:pPr>
        <w:jc w:val="center"/>
        <w:rPr>
          <w:b/>
          <w:bCs/>
          <w:lang w:val="en-US"/>
        </w:rPr>
      </w:pPr>
      <w:r w:rsidRPr="00BE75FB">
        <w:rPr>
          <w:b/>
          <w:bCs/>
          <w:lang w:val="en-US"/>
        </w:rPr>
        <w:t>Gambar Pemasangan massa tak seimbang</w:t>
      </w:r>
    </w:p>
    <w:p w14:paraId="6765D277" w14:textId="3E4763B5" w:rsidR="00BE75FB" w:rsidRDefault="00BE75FB" w:rsidP="00216E20">
      <w:pPr>
        <w:rPr>
          <w:b/>
          <w:bCs/>
          <w:lang w:val="en-US"/>
        </w:rPr>
      </w:pPr>
      <w:r>
        <w:rPr>
          <w:noProof/>
        </w:rPr>
        <w:drawing>
          <wp:inline distT="0" distB="0" distL="0" distR="0" wp14:anchorId="75829DAB" wp14:editId="10483C8B">
            <wp:extent cx="5040630" cy="2835275"/>
            <wp:effectExtent l="0" t="0" r="7620" b="3175"/>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2" cstate="print">
                      <a:extLst>
                        <a:ext uri="{28A0092B-C50C-407E-A947-70E740481C1C}">
                          <a14:useLocalDpi xmlns:a14="http://schemas.microsoft.com/office/drawing/2010/main" val="0"/>
                        </a:ext>
                      </a:extLst>
                    </a:blip>
                    <a:srcRect/>
                    <a:stretch>
                      <a:fillRect/>
                    </a:stretch>
                  </pic:blipFill>
                  <pic:spPr bwMode="auto">
                    <a:xfrm>
                      <a:off x="0" y="0"/>
                      <a:ext cx="5040630" cy="2835275"/>
                    </a:xfrm>
                    <a:prstGeom prst="rect">
                      <a:avLst/>
                    </a:prstGeom>
                    <a:noFill/>
                    <a:ln>
                      <a:noFill/>
                    </a:ln>
                  </pic:spPr>
                </pic:pic>
              </a:graphicData>
            </a:graphic>
          </wp:inline>
        </w:drawing>
      </w:r>
    </w:p>
    <w:p w14:paraId="53C8EDF8" w14:textId="11544392" w:rsidR="00BE75FB" w:rsidRDefault="00BE75FB" w:rsidP="00C67256">
      <w:pPr>
        <w:jc w:val="center"/>
        <w:rPr>
          <w:b/>
          <w:bCs/>
          <w:lang w:val="en-US"/>
        </w:rPr>
      </w:pPr>
      <w:r>
        <w:rPr>
          <w:b/>
          <w:bCs/>
          <w:lang w:val="en-US"/>
        </w:rPr>
        <w:t>Gambar pemasangan trial mass</w:t>
      </w:r>
    </w:p>
    <w:p w14:paraId="68B0E19F" w14:textId="21A2B8FD" w:rsidR="00BE75FB" w:rsidRDefault="00BE75FB" w:rsidP="00216E20">
      <w:pPr>
        <w:rPr>
          <w:b/>
          <w:bCs/>
          <w:lang w:val="en-US"/>
        </w:rPr>
      </w:pPr>
      <w:r>
        <w:rPr>
          <w:noProof/>
        </w:rPr>
        <w:drawing>
          <wp:inline distT="0" distB="0" distL="0" distR="0" wp14:anchorId="6F17A4C1" wp14:editId="09E141B7">
            <wp:extent cx="5040630" cy="2835275"/>
            <wp:effectExtent l="0" t="0" r="7620" b="3175"/>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93" cstate="print">
                      <a:extLst>
                        <a:ext uri="{28A0092B-C50C-407E-A947-70E740481C1C}">
                          <a14:useLocalDpi xmlns:a14="http://schemas.microsoft.com/office/drawing/2010/main" val="0"/>
                        </a:ext>
                      </a:extLst>
                    </a:blip>
                    <a:srcRect/>
                    <a:stretch>
                      <a:fillRect/>
                    </a:stretch>
                  </pic:blipFill>
                  <pic:spPr bwMode="auto">
                    <a:xfrm>
                      <a:off x="0" y="0"/>
                      <a:ext cx="5040630" cy="2835275"/>
                    </a:xfrm>
                    <a:prstGeom prst="rect">
                      <a:avLst/>
                    </a:prstGeom>
                    <a:noFill/>
                    <a:ln>
                      <a:noFill/>
                    </a:ln>
                  </pic:spPr>
                </pic:pic>
              </a:graphicData>
            </a:graphic>
          </wp:inline>
        </w:drawing>
      </w:r>
    </w:p>
    <w:p w14:paraId="7A9F7B87" w14:textId="2F87764C" w:rsidR="00BE75FB" w:rsidRDefault="00F054AC" w:rsidP="00C67256">
      <w:pPr>
        <w:jc w:val="center"/>
        <w:rPr>
          <w:b/>
          <w:bCs/>
          <w:lang w:val="en-US"/>
        </w:rPr>
      </w:pPr>
      <w:r>
        <w:rPr>
          <w:b/>
          <w:bCs/>
          <w:lang w:val="en-US"/>
        </w:rPr>
        <w:t xml:space="preserve">Gambar </w:t>
      </w:r>
      <w:r w:rsidR="00BE75FB">
        <w:rPr>
          <w:b/>
          <w:bCs/>
          <w:lang w:val="en-US"/>
        </w:rPr>
        <w:t>Massa Coba dan massa tak seimbang</w:t>
      </w:r>
    </w:p>
    <w:p w14:paraId="036A2F62" w14:textId="3D8D585F" w:rsidR="00BE75FB" w:rsidRDefault="00BE75FB" w:rsidP="00216E20">
      <w:pPr>
        <w:rPr>
          <w:b/>
          <w:bCs/>
          <w:lang w:val="en-US"/>
        </w:rPr>
      </w:pPr>
      <w:r>
        <w:rPr>
          <w:noProof/>
        </w:rPr>
        <w:drawing>
          <wp:inline distT="0" distB="0" distL="0" distR="0" wp14:anchorId="73F82D3B" wp14:editId="75404469">
            <wp:extent cx="5040630" cy="2835275"/>
            <wp:effectExtent l="0" t="0" r="7620" b="3175"/>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94" cstate="print">
                      <a:extLst>
                        <a:ext uri="{28A0092B-C50C-407E-A947-70E740481C1C}">
                          <a14:useLocalDpi xmlns:a14="http://schemas.microsoft.com/office/drawing/2010/main" val="0"/>
                        </a:ext>
                      </a:extLst>
                    </a:blip>
                    <a:srcRect/>
                    <a:stretch>
                      <a:fillRect/>
                    </a:stretch>
                  </pic:blipFill>
                  <pic:spPr bwMode="auto">
                    <a:xfrm>
                      <a:off x="0" y="0"/>
                      <a:ext cx="5040630" cy="2835275"/>
                    </a:xfrm>
                    <a:prstGeom prst="rect">
                      <a:avLst/>
                    </a:prstGeom>
                    <a:noFill/>
                    <a:ln>
                      <a:noFill/>
                    </a:ln>
                  </pic:spPr>
                </pic:pic>
              </a:graphicData>
            </a:graphic>
          </wp:inline>
        </w:drawing>
      </w:r>
    </w:p>
    <w:p w14:paraId="72840176" w14:textId="40600B6E" w:rsidR="00BE75FB" w:rsidRDefault="00F054AC" w:rsidP="00C67256">
      <w:pPr>
        <w:jc w:val="center"/>
        <w:rPr>
          <w:b/>
          <w:bCs/>
          <w:lang w:val="en-US"/>
        </w:rPr>
      </w:pPr>
      <w:r>
        <w:rPr>
          <w:b/>
          <w:bCs/>
          <w:lang w:val="en-US"/>
        </w:rPr>
        <w:t xml:space="preserve">Gambar </w:t>
      </w:r>
      <w:r w:rsidR="00BE75FB">
        <w:rPr>
          <w:b/>
          <w:bCs/>
          <w:lang w:val="en-US"/>
        </w:rPr>
        <w:t>Pemasangan massa penyeimbang pada bidang kiri</w:t>
      </w:r>
    </w:p>
    <w:p w14:paraId="714C545D" w14:textId="55BAFD48" w:rsidR="00BE75FB" w:rsidRDefault="00BE75FB" w:rsidP="00216E20">
      <w:pPr>
        <w:rPr>
          <w:b/>
          <w:bCs/>
          <w:lang w:val="en-US"/>
        </w:rPr>
      </w:pPr>
      <w:r>
        <w:rPr>
          <w:noProof/>
        </w:rPr>
        <w:drawing>
          <wp:inline distT="0" distB="0" distL="0" distR="0" wp14:anchorId="17F7C05E" wp14:editId="49928C38">
            <wp:extent cx="5040630" cy="2835275"/>
            <wp:effectExtent l="0" t="0" r="7620" b="3175"/>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5040630" cy="2835275"/>
                    </a:xfrm>
                    <a:prstGeom prst="rect">
                      <a:avLst/>
                    </a:prstGeom>
                    <a:noFill/>
                    <a:ln>
                      <a:noFill/>
                    </a:ln>
                  </pic:spPr>
                </pic:pic>
              </a:graphicData>
            </a:graphic>
          </wp:inline>
        </w:drawing>
      </w:r>
    </w:p>
    <w:p w14:paraId="1613331C" w14:textId="3B5001C8" w:rsidR="00BE75FB" w:rsidRDefault="00F054AC" w:rsidP="00C67256">
      <w:pPr>
        <w:jc w:val="center"/>
        <w:rPr>
          <w:b/>
          <w:bCs/>
          <w:lang w:val="en-US"/>
        </w:rPr>
      </w:pPr>
      <w:r>
        <w:rPr>
          <w:b/>
          <w:bCs/>
          <w:lang w:val="en-US"/>
        </w:rPr>
        <w:t xml:space="preserve">Gambar </w:t>
      </w:r>
      <w:r w:rsidR="00BE75FB">
        <w:rPr>
          <w:b/>
          <w:bCs/>
          <w:lang w:val="en-US"/>
        </w:rPr>
        <w:t>Pemasangan massa penyeimbang pada bidang kanan</w:t>
      </w:r>
    </w:p>
    <w:p w14:paraId="019396F7" w14:textId="69BDEE33" w:rsidR="00BE75FB" w:rsidRDefault="00F054AC" w:rsidP="00216E20">
      <w:pPr>
        <w:rPr>
          <w:b/>
          <w:bCs/>
          <w:lang w:val="en-US"/>
        </w:rPr>
      </w:pPr>
      <w:r>
        <w:rPr>
          <w:b/>
          <w:bCs/>
          <w:noProof/>
          <w:lang w:val="en-US"/>
        </w:rPr>
        <w:drawing>
          <wp:inline distT="0" distB="0" distL="0" distR="0" wp14:anchorId="006DE440" wp14:editId="5192045B">
            <wp:extent cx="2841704" cy="5050456"/>
            <wp:effectExtent l="635"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96" cstate="print">
                      <a:extLst>
                        <a:ext uri="{28A0092B-C50C-407E-A947-70E740481C1C}">
                          <a14:useLocalDpi xmlns:a14="http://schemas.microsoft.com/office/drawing/2010/main" val="0"/>
                        </a:ext>
                      </a:extLst>
                    </a:blip>
                    <a:srcRect/>
                    <a:stretch>
                      <a:fillRect/>
                    </a:stretch>
                  </pic:blipFill>
                  <pic:spPr bwMode="auto">
                    <a:xfrm rot="5400000">
                      <a:off x="0" y="0"/>
                      <a:ext cx="2850452" cy="5066004"/>
                    </a:xfrm>
                    <a:prstGeom prst="rect">
                      <a:avLst/>
                    </a:prstGeom>
                    <a:noFill/>
                    <a:ln>
                      <a:noFill/>
                    </a:ln>
                  </pic:spPr>
                </pic:pic>
              </a:graphicData>
            </a:graphic>
          </wp:inline>
        </w:drawing>
      </w:r>
    </w:p>
    <w:p w14:paraId="3667FDE2" w14:textId="79C1E6DF" w:rsidR="00F054AC" w:rsidRDefault="00F054AC" w:rsidP="00C67256">
      <w:pPr>
        <w:jc w:val="center"/>
        <w:rPr>
          <w:b/>
          <w:bCs/>
          <w:lang w:val="en-US"/>
        </w:rPr>
      </w:pPr>
      <w:r>
        <w:rPr>
          <w:b/>
          <w:bCs/>
          <w:lang w:val="en-US"/>
        </w:rPr>
        <w:t>Gambar Pengukuran Akselerasi pada vibrasimeter</w:t>
      </w:r>
    </w:p>
    <w:p w14:paraId="67C1CFFA" w14:textId="1EC304E8" w:rsidR="00F054AC" w:rsidRDefault="00F054AC" w:rsidP="00216E20">
      <w:pPr>
        <w:rPr>
          <w:b/>
          <w:bCs/>
          <w:lang w:val="en-US"/>
        </w:rPr>
      </w:pPr>
      <w:r>
        <w:rPr>
          <w:b/>
          <w:bCs/>
          <w:noProof/>
          <w:lang w:val="en-US"/>
        </w:rPr>
        <w:drawing>
          <wp:inline distT="0" distB="0" distL="0" distR="0" wp14:anchorId="082CABE1" wp14:editId="7660F9B1">
            <wp:extent cx="5034280" cy="2835910"/>
            <wp:effectExtent l="0" t="0" r="0" b="254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97" cstate="print">
                      <a:extLst>
                        <a:ext uri="{28A0092B-C50C-407E-A947-70E740481C1C}">
                          <a14:useLocalDpi xmlns:a14="http://schemas.microsoft.com/office/drawing/2010/main" val="0"/>
                        </a:ext>
                      </a:extLst>
                    </a:blip>
                    <a:srcRect/>
                    <a:stretch>
                      <a:fillRect/>
                    </a:stretch>
                  </pic:blipFill>
                  <pic:spPr bwMode="auto">
                    <a:xfrm>
                      <a:off x="0" y="0"/>
                      <a:ext cx="5034280" cy="2835910"/>
                    </a:xfrm>
                    <a:prstGeom prst="rect">
                      <a:avLst/>
                    </a:prstGeom>
                    <a:noFill/>
                    <a:ln>
                      <a:noFill/>
                    </a:ln>
                  </pic:spPr>
                </pic:pic>
              </a:graphicData>
            </a:graphic>
          </wp:inline>
        </w:drawing>
      </w:r>
    </w:p>
    <w:p w14:paraId="3A9FF08E" w14:textId="6081CFDB" w:rsidR="00F054AC" w:rsidRDefault="00F054AC" w:rsidP="00C67256">
      <w:pPr>
        <w:jc w:val="center"/>
        <w:rPr>
          <w:b/>
          <w:bCs/>
          <w:lang w:val="en-US"/>
        </w:rPr>
      </w:pPr>
      <w:r>
        <w:rPr>
          <w:b/>
          <w:bCs/>
          <w:lang w:val="en-US"/>
        </w:rPr>
        <w:t xml:space="preserve">Gambar pengukuran Velocity getaran </w:t>
      </w:r>
      <w:r w:rsidR="00C67256">
        <w:rPr>
          <w:b/>
          <w:bCs/>
          <w:noProof/>
          <w:lang w:val="en-US"/>
        </w:rPr>
        <w:drawing>
          <wp:inline distT="0" distB="0" distL="0" distR="0" wp14:anchorId="72C35090" wp14:editId="187ACD8C">
            <wp:extent cx="5034280" cy="2835910"/>
            <wp:effectExtent l="0" t="0" r="0" b="254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8" cstate="print">
                      <a:extLst>
                        <a:ext uri="{28A0092B-C50C-407E-A947-70E740481C1C}">
                          <a14:useLocalDpi xmlns:a14="http://schemas.microsoft.com/office/drawing/2010/main" val="0"/>
                        </a:ext>
                      </a:extLst>
                    </a:blip>
                    <a:srcRect/>
                    <a:stretch>
                      <a:fillRect/>
                    </a:stretch>
                  </pic:blipFill>
                  <pic:spPr bwMode="auto">
                    <a:xfrm>
                      <a:off x="0" y="0"/>
                      <a:ext cx="5034280" cy="2835910"/>
                    </a:xfrm>
                    <a:prstGeom prst="rect">
                      <a:avLst/>
                    </a:prstGeom>
                    <a:noFill/>
                    <a:ln>
                      <a:noFill/>
                    </a:ln>
                  </pic:spPr>
                </pic:pic>
              </a:graphicData>
            </a:graphic>
          </wp:inline>
        </w:drawing>
      </w:r>
    </w:p>
    <w:p w14:paraId="6F0FE104" w14:textId="6F701101" w:rsidR="00C67256" w:rsidRPr="00BE75FB" w:rsidRDefault="00C67256" w:rsidP="00C67256">
      <w:pPr>
        <w:jc w:val="center"/>
        <w:rPr>
          <w:b/>
          <w:bCs/>
          <w:lang w:val="en-US"/>
        </w:rPr>
      </w:pPr>
      <w:r>
        <w:rPr>
          <w:b/>
          <w:bCs/>
          <w:lang w:val="en-US"/>
        </w:rPr>
        <w:t>Gambar pengukuran amplitudo getaran</w:t>
      </w:r>
    </w:p>
    <w:sectPr w:rsidR="00C67256" w:rsidRPr="00BE75FB" w:rsidSect="00711B59">
      <w:headerReference w:type="default" r:id="rId99"/>
      <w:pgSz w:w="11907" w:h="16840" w:code="9"/>
      <w:pgMar w:top="1701" w:right="1701" w:bottom="1701" w:left="2268" w:header="709" w:footer="709" w:gutter="0"/>
      <w:pgNumType w:start="69"/>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E545EB6" w14:textId="77777777" w:rsidR="007D7526" w:rsidRDefault="007D7526" w:rsidP="00A809DC">
      <w:pPr>
        <w:spacing w:line="240" w:lineRule="auto"/>
      </w:pPr>
      <w:r>
        <w:separator/>
      </w:r>
    </w:p>
  </w:endnote>
  <w:endnote w:type="continuationSeparator" w:id="0">
    <w:p w14:paraId="16ACB494" w14:textId="77777777" w:rsidR="007D7526" w:rsidRDefault="007D7526" w:rsidP="00A809DC">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30499983"/>
      <w:docPartObj>
        <w:docPartGallery w:val="Page Numbers (Bottom of Page)"/>
        <w:docPartUnique/>
      </w:docPartObj>
    </w:sdtPr>
    <w:sdtEndPr>
      <w:rPr>
        <w:noProof/>
      </w:rPr>
    </w:sdtEndPr>
    <w:sdtContent>
      <w:p w14:paraId="4D3B1B98" w14:textId="314E11FF" w:rsidR="003523D3" w:rsidRDefault="00000000">
        <w:pPr>
          <w:pStyle w:val="Footer"/>
          <w:jc w:val="center"/>
        </w:pPr>
      </w:p>
    </w:sdtContent>
  </w:sdt>
  <w:p w14:paraId="30AB107A" w14:textId="77777777" w:rsidR="00A84720" w:rsidRPr="00E94DFA" w:rsidRDefault="00A84720" w:rsidP="00E94DFA">
    <w:pPr>
      <w:jc w:val="center"/>
      <w:rPr>
        <w:color w:val="000000" w:themeColor="text1"/>
        <w:lang w:val="en-US"/>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83488500"/>
      <w:docPartObj>
        <w:docPartGallery w:val="Page Numbers (Bottom of Page)"/>
        <w:docPartUnique/>
      </w:docPartObj>
    </w:sdtPr>
    <w:sdtEndPr>
      <w:rPr>
        <w:noProof/>
      </w:rPr>
    </w:sdtEndPr>
    <w:sdtContent>
      <w:p w14:paraId="5713F919" w14:textId="3177BDFD" w:rsidR="006D068B" w:rsidRDefault="006D068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4F4F53C8" w14:textId="77777777" w:rsidR="003523D3" w:rsidRPr="00E94DFA" w:rsidRDefault="003523D3" w:rsidP="00E94DFA">
    <w:pPr>
      <w:jc w:val="center"/>
      <w:rPr>
        <w:color w:val="000000" w:themeColor="text1"/>
        <w:lang w:val="en-US"/>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53846"/>
      <w:docPartObj>
        <w:docPartGallery w:val="Page Numbers (Bottom of Page)"/>
        <w:docPartUnique/>
      </w:docPartObj>
    </w:sdtPr>
    <w:sdtEndPr>
      <w:rPr>
        <w:noProof/>
      </w:rPr>
    </w:sdtEndPr>
    <w:sdtContent>
      <w:p w14:paraId="6915F57F" w14:textId="77777777" w:rsidR="006D068B" w:rsidRDefault="006D068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0A7805AC" w14:textId="77777777" w:rsidR="006D068B" w:rsidRPr="00E94DFA" w:rsidRDefault="006D068B" w:rsidP="00E94DFA">
    <w:pPr>
      <w:jc w:val="center"/>
      <w:rPr>
        <w:color w:val="000000" w:themeColor="text1"/>
        <w:lang w:val="en-US"/>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DF43A0" w14:textId="76FF5AB0" w:rsidR="00FB2F59" w:rsidRDefault="00FB2F59">
    <w:pPr>
      <w:pStyle w:val="Footer"/>
      <w:jc w:val="center"/>
    </w:pPr>
  </w:p>
  <w:p w14:paraId="21685EB8" w14:textId="77777777" w:rsidR="006D068B" w:rsidRPr="00E94DFA" w:rsidRDefault="006D068B" w:rsidP="00E94DFA">
    <w:pPr>
      <w:jc w:val="center"/>
      <w:rPr>
        <w:color w:val="000000" w:themeColor="text1"/>
        <w:lang w:val="en-US"/>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027987840"/>
      <w:docPartObj>
        <w:docPartGallery w:val="Page Numbers (Bottom of Page)"/>
        <w:docPartUnique/>
      </w:docPartObj>
    </w:sdtPr>
    <w:sdtEndPr>
      <w:rPr>
        <w:noProof/>
      </w:rPr>
    </w:sdtEndPr>
    <w:sdtContent>
      <w:p w14:paraId="3A6D9755" w14:textId="77777777" w:rsidR="00FB2F59" w:rsidRDefault="00FB2F59">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195364FC" w14:textId="77777777" w:rsidR="00FB2F59" w:rsidRPr="00E94DFA" w:rsidRDefault="00FB2F59" w:rsidP="00E94DFA">
    <w:pPr>
      <w:jc w:val="center"/>
      <w:rPr>
        <w:color w:val="000000" w:themeColor="text1"/>
        <w:lang w:val="en-US"/>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28E491" w14:textId="053D2C4F" w:rsidR="00FB2F59" w:rsidRDefault="00FB2F59">
    <w:pPr>
      <w:pStyle w:val="Footer"/>
      <w:jc w:val="center"/>
    </w:pPr>
  </w:p>
  <w:p w14:paraId="22D5441A" w14:textId="77777777" w:rsidR="00FB2F59" w:rsidRPr="00E94DFA" w:rsidRDefault="00FB2F59" w:rsidP="00E94DFA">
    <w:pPr>
      <w:jc w:val="center"/>
      <w:rPr>
        <w:color w:val="000000" w:themeColor="text1"/>
        <w:lang w:val="en-US"/>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116893681"/>
      <w:docPartObj>
        <w:docPartGallery w:val="Page Numbers (Bottom of Page)"/>
        <w:docPartUnique/>
      </w:docPartObj>
    </w:sdtPr>
    <w:sdtEndPr>
      <w:rPr>
        <w:noProof/>
      </w:rPr>
    </w:sdtEndPr>
    <w:sdtContent>
      <w:p w14:paraId="196D7047" w14:textId="178E15DF" w:rsidR="00FB2F59" w:rsidRDefault="00FB2F59">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62A878D3" w14:textId="77777777" w:rsidR="00A84720" w:rsidRPr="00E94DFA" w:rsidRDefault="00A84720" w:rsidP="008E0B5A">
    <w:pPr>
      <w:rPr>
        <w:color w:val="000000" w:themeColor="text1"/>
        <w:lang w:val="en-US"/>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22550511"/>
      <w:docPartObj>
        <w:docPartGallery w:val="Page Numbers (Bottom of Page)"/>
        <w:docPartUnique/>
      </w:docPartObj>
    </w:sdtPr>
    <w:sdtEndPr>
      <w:rPr>
        <w:noProof/>
      </w:rPr>
    </w:sdtEndPr>
    <w:sdtContent>
      <w:p w14:paraId="3890D012" w14:textId="7FEB86BB" w:rsidR="00FB2F59" w:rsidRDefault="00FB2F59">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4D883ABF" w14:textId="77777777" w:rsidR="00FB2F59" w:rsidRPr="00E94DFA" w:rsidRDefault="00FB2F59" w:rsidP="008E0B5A">
    <w:pPr>
      <w:rPr>
        <w:color w:val="000000" w:themeColor="text1"/>
        <w:lang w:val="en-US"/>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64804263"/>
      <w:docPartObj>
        <w:docPartGallery w:val="Page Numbers (Bottom of Page)"/>
        <w:docPartUnique/>
      </w:docPartObj>
    </w:sdtPr>
    <w:sdtEndPr>
      <w:rPr>
        <w:noProof/>
      </w:rPr>
    </w:sdtEndPr>
    <w:sdtContent>
      <w:p w14:paraId="351D9807" w14:textId="324B393C" w:rsidR="00FB2F59" w:rsidRDefault="00FB2F59">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53597E4A" w14:textId="77777777" w:rsidR="00FB2F59" w:rsidRPr="00E94DFA" w:rsidRDefault="00FB2F59" w:rsidP="008E0B5A">
    <w:pPr>
      <w:rPr>
        <w:color w:val="000000" w:themeColor="text1"/>
        <w:lang w:val="en-US"/>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355DBF" w14:textId="6757A07B" w:rsidR="00FB2F59" w:rsidRDefault="00FB2F59">
    <w:pPr>
      <w:pStyle w:val="Footer"/>
      <w:jc w:val="center"/>
    </w:pPr>
  </w:p>
  <w:p w14:paraId="1F5A4BBE" w14:textId="77777777" w:rsidR="00FB2F59" w:rsidRPr="00E94DFA" w:rsidRDefault="00FB2F59" w:rsidP="008E0B5A">
    <w:pPr>
      <w:rPr>
        <w:color w:val="000000" w:themeColor="text1"/>
        <w:lang w:val="en-US"/>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915D6E" w14:textId="77777777" w:rsidR="007D7526" w:rsidRDefault="007D7526" w:rsidP="00A809DC">
      <w:pPr>
        <w:spacing w:line="240" w:lineRule="auto"/>
      </w:pPr>
      <w:r>
        <w:separator/>
      </w:r>
    </w:p>
  </w:footnote>
  <w:footnote w:type="continuationSeparator" w:id="0">
    <w:p w14:paraId="26FB2CAC" w14:textId="77777777" w:rsidR="007D7526" w:rsidRDefault="007D7526" w:rsidP="00A809DC">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9CBF6A" w14:textId="37D2DC41" w:rsidR="00A84720" w:rsidRPr="003523D3" w:rsidRDefault="00A84720" w:rsidP="003523D3">
    <w:pPr>
      <w:pStyle w:val="Header"/>
      <w:jc w:val="righ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82259D" w14:textId="700A12AD" w:rsidR="006D068B" w:rsidRDefault="006D068B">
    <w:pPr>
      <w:pStyle w:val="Header"/>
      <w:jc w:val="right"/>
    </w:pPr>
  </w:p>
  <w:p w14:paraId="76462974" w14:textId="7355B830" w:rsidR="003523D3" w:rsidRPr="003523D3" w:rsidRDefault="003523D3" w:rsidP="003523D3">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69682300"/>
      <w:docPartObj>
        <w:docPartGallery w:val="Page Numbers (Top of Page)"/>
        <w:docPartUnique/>
      </w:docPartObj>
    </w:sdtPr>
    <w:sdtEndPr>
      <w:rPr>
        <w:noProof/>
      </w:rPr>
    </w:sdtEndPr>
    <w:sdtContent>
      <w:p w14:paraId="0BD3D18E" w14:textId="29E3FC95" w:rsidR="00174EBF" w:rsidRDefault="00174EBF">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2D4F9B61" w14:textId="77777777" w:rsidR="006D068B" w:rsidRPr="003523D3" w:rsidRDefault="006D068B" w:rsidP="003523D3">
    <w:pPr>
      <w:pStyle w:val="Header"/>
      <w:jc w:val="righ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87346446"/>
      <w:docPartObj>
        <w:docPartGallery w:val="Page Numbers (Top of Page)"/>
        <w:docPartUnique/>
      </w:docPartObj>
    </w:sdtPr>
    <w:sdtEndPr>
      <w:rPr>
        <w:noProof/>
      </w:rPr>
    </w:sdtEndPr>
    <w:sdtContent>
      <w:p w14:paraId="4C517350" w14:textId="77777777" w:rsidR="00FB2F59" w:rsidRDefault="00000000">
        <w:pPr>
          <w:pStyle w:val="Header"/>
          <w:jc w:val="right"/>
        </w:pPr>
      </w:p>
    </w:sdtContent>
  </w:sdt>
  <w:p w14:paraId="6BC19A87" w14:textId="77777777" w:rsidR="00FB2F59" w:rsidRPr="003523D3" w:rsidRDefault="00FB2F59" w:rsidP="003523D3">
    <w:pPr>
      <w:pStyle w:val="Header"/>
      <w:jc w:val="righ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59995788"/>
      <w:docPartObj>
        <w:docPartGallery w:val="Page Numbers (Top of Page)"/>
        <w:docPartUnique/>
      </w:docPartObj>
    </w:sdtPr>
    <w:sdtEndPr>
      <w:rPr>
        <w:noProof/>
      </w:rPr>
    </w:sdtEndPr>
    <w:sdtContent>
      <w:p w14:paraId="0E101481" w14:textId="77777777" w:rsidR="00FB2F59" w:rsidRDefault="00FB2F59">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19EF40BA" w14:textId="77777777" w:rsidR="00FB2F59" w:rsidRPr="003523D3" w:rsidRDefault="00FB2F59" w:rsidP="003523D3">
    <w:pPr>
      <w:pStyle w:val="Header"/>
      <w:jc w:val="righ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939BB7" w14:textId="6701BCF8" w:rsidR="00FB2F59" w:rsidRDefault="00FB2F59">
    <w:pPr>
      <w:pStyle w:val="Header"/>
      <w:jc w:val="right"/>
    </w:pPr>
  </w:p>
  <w:p w14:paraId="504527C0" w14:textId="77777777" w:rsidR="00A84720" w:rsidRDefault="00A84720"/>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594795"/>
      <w:docPartObj>
        <w:docPartGallery w:val="Page Numbers (Top of Page)"/>
        <w:docPartUnique/>
      </w:docPartObj>
    </w:sdtPr>
    <w:sdtEndPr>
      <w:rPr>
        <w:noProof/>
      </w:rPr>
    </w:sdtEndPr>
    <w:sdtContent>
      <w:p w14:paraId="7727ADB6" w14:textId="77777777" w:rsidR="00FB2F59" w:rsidRDefault="00FB2F59">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48400820" w14:textId="77777777" w:rsidR="00FB2F59" w:rsidRDefault="00FB2F59"/>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30461326"/>
      <w:docPartObj>
        <w:docPartGallery w:val="Page Numbers (Top of Page)"/>
        <w:docPartUnique/>
      </w:docPartObj>
    </w:sdtPr>
    <w:sdtEndPr>
      <w:rPr>
        <w:noProof/>
      </w:rPr>
    </w:sdtEndPr>
    <w:sdtContent>
      <w:p w14:paraId="0D77C499" w14:textId="05639BD9" w:rsidR="00FB2F59" w:rsidRDefault="00000000">
        <w:pPr>
          <w:pStyle w:val="Header"/>
          <w:jc w:val="right"/>
        </w:pPr>
      </w:p>
    </w:sdtContent>
  </w:sdt>
  <w:p w14:paraId="770E68DF" w14:textId="77777777" w:rsidR="00FB2F59" w:rsidRDefault="00FB2F59"/>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62980992"/>
      <w:docPartObj>
        <w:docPartGallery w:val="Page Numbers (Top of Page)"/>
        <w:docPartUnique/>
      </w:docPartObj>
    </w:sdtPr>
    <w:sdtEndPr>
      <w:rPr>
        <w:noProof/>
      </w:rPr>
    </w:sdtEndPr>
    <w:sdtContent>
      <w:p w14:paraId="39FAE034" w14:textId="35E56C61" w:rsidR="00FB2F59" w:rsidRDefault="00FB2F59">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577A2622" w14:textId="77777777" w:rsidR="00FB2F59" w:rsidRDefault="00FB2F59"/>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1750266"/>
      <w:docPartObj>
        <w:docPartGallery w:val="Page Numbers (Top of Page)"/>
        <w:docPartUnique/>
      </w:docPartObj>
    </w:sdtPr>
    <w:sdtEndPr>
      <w:rPr>
        <w:noProof/>
      </w:rPr>
    </w:sdtEndPr>
    <w:sdtContent>
      <w:p w14:paraId="73452065" w14:textId="5F47D12A" w:rsidR="00FB2F59" w:rsidRDefault="00000000">
        <w:pPr>
          <w:pStyle w:val="Header"/>
          <w:jc w:val="right"/>
        </w:pPr>
      </w:p>
    </w:sdtContent>
  </w:sdt>
  <w:p w14:paraId="3791CEAD" w14:textId="77777777" w:rsidR="00FB2F59" w:rsidRDefault="00FB2F59"/>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1434979"/>
      <w:docPartObj>
        <w:docPartGallery w:val="Page Numbers (Top of Page)"/>
        <w:docPartUnique/>
      </w:docPartObj>
    </w:sdtPr>
    <w:sdtEndPr>
      <w:rPr>
        <w:noProof/>
      </w:rPr>
    </w:sdtEndPr>
    <w:sdtContent>
      <w:p w14:paraId="14725854" w14:textId="77777777" w:rsidR="00FB2F59" w:rsidRDefault="00FB2F59">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01B358B3" w14:textId="77777777" w:rsidR="00FB2F59" w:rsidRDefault="00FB2F59"/>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399AB" w14:textId="7FD95A43" w:rsidR="00711B59" w:rsidRDefault="00711B59" w:rsidP="00711B59">
    <w:pPr>
      <w:pStyle w:val="Heade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E731DB"/>
    <w:multiLevelType w:val="hybridMultilevel"/>
    <w:tmpl w:val="FB3CD1E4"/>
    <w:lvl w:ilvl="0" w:tplc="FFFFFFFF">
      <w:start w:val="1"/>
      <w:numFmt w:val="decimal"/>
      <w:lvlText w:val="%1."/>
      <w:lvlJc w:val="left"/>
      <w:pPr>
        <w:ind w:left="1620" w:hanging="360"/>
      </w:pPr>
    </w:lvl>
    <w:lvl w:ilvl="1" w:tplc="FFFFFFFF" w:tentative="1">
      <w:start w:val="1"/>
      <w:numFmt w:val="lowerLetter"/>
      <w:lvlText w:val="%2."/>
      <w:lvlJc w:val="left"/>
      <w:pPr>
        <w:ind w:left="2340" w:hanging="360"/>
      </w:pPr>
    </w:lvl>
    <w:lvl w:ilvl="2" w:tplc="FFFFFFFF" w:tentative="1">
      <w:start w:val="1"/>
      <w:numFmt w:val="lowerRoman"/>
      <w:lvlText w:val="%3."/>
      <w:lvlJc w:val="right"/>
      <w:pPr>
        <w:ind w:left="3060" w:hanging="180"/>
      </w:pPr>
    </w:lvl>
    <w:lvl w:ilvl="3" w:tplc="FFFFFFFF" w:tentative="1">
      <w:start w:val="1"/>
      <w:numFmt w:val="decimal"/>
      <w:lvlText w:val="%4."/>
      <w:lvlJc w:val="left"/>
      <w:pPr>
        <w:ind w:left="3780" w:hanging="360"/>
      </w:pPr>
    </w:lvl>
    <w:lvl w:ilvl="4" w:tplc="FFFFFFFF" w:tentative="1">
      <w:start w:val="1"/>
      <w:numFmt w:val="lowerLetter"/>
      <w:lvlText w:val="%5."/>
      <w:lvlJc w:val="left"/>
      <w:pPr>
        <w:ind w:left="4500" w:hanging="360"/>
      </w:pPr>
    </w:lvl>
    <w:lvl w:ilvl="5" w:tplc="FFFFFFFF" w:tentative="1">
      <w:start w:val="1"/>
      <w:numFmt w:val="lowerRoman"/>
      <w:lvlText w:val="%6."/>
      <w:lvlJc w:val="right"/>
      <w:pPr>
        <w:ind w:left="5220" w:hanging="180"/>
      </w:pPr>
    </w:lvl>
    <w:lvl w:ilvl="6" w:tplc="FFFFFFFF" w:tentative="1">
      <w:start w:val="1"/>
      <w:numFmt w:val="decimal"/>
      <w:lvlText w:val="%7."/>
      <w:lvlJc w:val="left"/>
      <w:pPr>
        <w:ind w:left="5940" w:hanging="360"/>
      </w:pPr>
    </w:lvl>
    <w:lvl w:ilvl="7" w:tplc="FFFFFFFF" w:tentative="1">
      <w:start w:val="1"/>
      <w:numFmt w:val="lowerLetter"/>
      <w:lvlText w:val="%8."/>
      <w:lvlJc w:val="left"/>
      <w:pPr>
        <w:ind w:left="6660" w:hanging="360"/>
      </w:pPr>
    </w:lvl>
    <w:lvl w:ilvl="8" w:tplc="FFFFFFFF" w:tentative="1">
      <w:start w:val="1"/>
      <w:numFmt w:val="lowerRoman"/>
      <w:lvlText w:val="%9."/>
      <w:lvlJc w:val="right"/>
      <w:pPr>
        <w:ind w:left="7380" w:hanging="180"/>
      </w:pPr>
    </w:lvl>
  </w:abstractNum>
  <w:abstractNum w:abstractNumId="1" w15:restartNumberingAfterBreak="0">
    <w:nsid w:val="03406CFD"/>
    <w:multiLevelType w:val="multilevel"/>
    <w:tmpl w:val="538EF034"/>
    <w:lvl w:ilvl="0">
      <w:start w:val="1"/>
      <w:numFmt w:val="decimal"/>
      <w:lvlText w:val="%1."/>
      <w:lvlJc w:val="left"/>
      <w:pPr>
        <w:ind w:left="1069" w:hanging="360"/>
      </w:pPr>
      <w:rPr>
        <w:rFonts w:hint="default"/>
      </w:rPr>
    </w:lvl>
    <w:lvl w:ilvl="1">
      <w:start w:val="4"/>
      <w:numFmt w:val="decimal"/>
      <w:isLgl/>
      <w:lvlText w:val="%1.%2."/>
      <w:lvlJc w:val="left"/>
      <w:pPr>
        <w:ind w:left="1249" w:hanging="54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2" w15:restartNumberingAfterBreak="0">
    <w:nsid w:val="04EB6D4E"/>
    <w:multiLevelType w:val="hybridMultilevel"/>
    <w:tmpl w:val="29424B50"/>
    <w:lvl w:ilvl="0" w:tplc="A634A0D2">
      <w:start w:val="1"/>
      <w:numFmt w:val="decimal"/>
      <w:lvlText w:val="%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3" w15:restartNumberingAfterBreak="0">
    <w:nsid w:val="09D613FD"/>
    <w:multiLevelType w:val="hybridMultilevel"/>
    <w:tmpl w:val="EA7ACE04"/>
    <w:lvl w:ilvl="0" w:tplc="0421000F">
      <w:start w:val="1"/>
      <w:numFmt w:val="decimal"/>
      <w:lvlText w:val="%1."/>
      <w:lvlJc w:val="left"/>
      <w:pPr>
        <w:ind w:left="720" w:hanging="360"/>
      </w:pPr>
    </w:lvl>
    <w:lvl w:ilvl="1" w:tplc="04210019">
      <w:start w:val="1"/>
      <w:numFmt w:val="lowerLetter"/>
      <w:lvlText w:val="%2."/>
      <w:lvlJc w:val="left"/>
      <w:pPr>
        <w:ind w:left="1440" w:hanging="360"/>
      </w:pPr>
    </w:lvl>
    <w:lvl w:ilvl="2" w:tplc="0421001B">
      <w:start w:val="1"/>
      <w:numFmt w:val="lowerRoman"/>
      <w:lvlText w:val="%3."/>
      <w:lvlJc w:val="right"/>
      <w:pPr>
        <w:ind w:left="2160" w:hanging="180"/>
      </w:pPr>
    </w:lvl>
    <w:lvl w:ilvl="3" w:tplc="0421000F">
      <w:start w:val="1"/>
      <w:numFmt w:val="decimal"/>
      <w:lvlText w:val="%4."/>
      <w:lvlJc w:val="left"/>
      <w:pPr>
        <w:ind w:left="2880" w:hanging="360"/>
      </w:pPr>
    </w:lvl>
    <w:lvl w:ilvl="4" w:tplc="04210019">
      <w:start w:val="1"/>
      <w:numFmt w:val="lowerLetter"/>
      <w:lvlText w:val="%5."/>
      <w:lvlJc w:val="left"/>
      <w:pPr>
        <w:ind w:left="3600" w:hanging="360"/>
      </w:pPr>
    </w:lvl>
    <w:lvl w:ilvl="5" w:tplc="0421001B">
      <w:start w:val="1"/>
      <w:numFmt w:val="lowerRoman"/>
      <w:lvlText w:val="%6."/>
      <w:lvlJc w:val="right"/>
      <w:pPr>
        <w:ind w:left="4320" w:hanging="180"/>
      </w:pPr>
    </w:lvl>
    <w:lvl w:ilvl="6" w:tplc="0421000F">
      <w:start w:val="1"/>
      <w:numFmt w:val="decimal"/>
      <w:lvlText w:val="%7."/>
      <w:lvlJc w:val="left"/>
      <w:pPr>
        <w:ind w:left="5040" w:hanging="360"/>
      </w:pPr>
    </w:lvl>
    <w:lvl w:ilvl="7" w:tplc="04210019">
      <w:start w:val="1"/>
      <w:numFmt w:val="lowerLetter"/>
      <w:lvlText w:val="%8."/>
      <w:lvlJc w:val="left"/>
      <w:pPr>
        <w:ind w:left="5760" w:hanging="360"/>
      </w:pPr>
    </w:lvl>
    <w:lvl w:ilvl="8" w:tplc="0421001B">
      <w:start w:val="1"/>
      <w:numFmt w:val="lowerRoman"/>
      <w:lvlText w:val="%9."/>
      <w:lvlJc w:val="right"/>
      <w:pPr>
        <w:ind w:left="6480" w:hanging="180"/>
      </w:pPr>
    </w:lvl>
  </w:abstractNum>
  <w:abstractNum w:abstractNumId="4" w15:restartNumberingAfterBreak="0">
    <w:nsid w:val="0A104109"/>
    <w:multiLevelType w:val="hybridMultilevel"/>
    <w:tmpl w:val="CA9E95B2"/>
    <w:lvl w:ilvl="0" w:tplc="7BCCC442">
      <w:start w:val="1"/>
      <w:numFmt w:val="decimal"/>
      <w:lvlText w:val="%1."/>
      <w:lvlJc w:val="left"/>
      <w:pPr>
        <w:ind w:left="1607" w:hanging="360"/>
      </w:pPr>
      <w:rPr>
        <w:rFonts w:hint="default"/>
      </w:rPr>
    </w:lvl>
    <w:lvl w:ilvl="1" w:tplc="04090019">
      <w:start w:val="1"/>
      <w:numFmt w:val="lowerLetter"/>
      <w:lvlText w:val="%2."/>
      <w:lvlJc w:val="left"/>
      <w:pPr>
        <w:ind w:left="2327" w:hanging="360"/>
      </w:pPr>
    </w:lvl>
    <w:lvl w:ilvl="2" w:tplc="0409001B">
      <w:start w:val="1"/>
      <w:numFmt w:val="lowerRoman"/>
      <w:lvlText w:val="%3."/>
      <w:lvlJc w:val="right"/>
      <w:pPr>
        <w:ind w:left="3047" w:hanging="180"/>
      </w:pPr>
    </w:lvl>
    <w:lvl w:ilvl="3" w:tplc="0409000F">
      <w:start w:val="1"/>
      <w:numFmt w:val="decimal"/>
      <w:lvlText w:val="%4."/>
      <w:lvlJc w:val="left"/>
      <w:pPr>
        <w:ind w:left="3767" w:hanging="360"/>
      </w:pPr>
    </w:lvl>
    <w:lvl w:ilvl="4" w:tplc="04090019" w:tentative="1">
      <w:start w:val="1"/>
      <w:numFmt w:val="lowerLetter"/>
      <w:lvlText w:val="%5."/>
      <w:lvlJc w:val="left"/>
      <w:pPr>
        <w:ind w:left="4487" w:hanging="360"/>
      </w:pPr>
    </w:lvl>
    <w:lvl w:ilvl="5" w:tplc="0409001B" w:tentative="1">
      <w:start w:val="1"/>
      <w:numFmt w:val="lowerRoman"/>
      <w:lvlText w:val="%6."/>
      <w:lvlJc w:val="right"/>
      <w:pPr>
        <w:ind w:left="5207" w:hanging="180"/>
      </w:pPr>
    </w:lvl>
    <w:lvl w:ilvl="6" w:tplc="0409000F" w:tentative="1">
      <w:start w:val="1"/>
      <w:numFmt w:val="decimal"/>
      <w:lvlText w:val="%7."/>
      <w:lvlJc w:val="left"/>
      <w:pPr>
        <w:ind w:left="5927" w:hanging="360"/>
      </w:pPr>
    </w:lvl>
    <w:lvl w:ilvl="7" w:tplc="04090019" w:tentative="1">
      <w:start w:val="1"/>
      <w:numFmt w:val="lowerLetter"/>
      <w:lvlText w:val="%8."/>
      <w:lvlJc w:val="left"/>
      <w:pPr>
        <w:ind w:left="6647" w:hanging="360"/>
      </w:pPr>
    </w:lvl>
    <w:lvl w:ilvl="8" w:tplc="0409001B" w:tentative="1">
      <w:start w:val="1"/>
      <w:numFmt w:val="lowerRoman"/>
      <w:lvlText w:val="%9."/>
      <w:lvlJc w:val="right"/>
      <w:pPr>
        <w:ind w:left="7367" w:hanging="180"/>
      </w:pPr>
    </w:lvl>
  </w:abstractNum>
  <w:abstractNum w:abstractNumId="5" w15:restartNumberingAfterBreak="0">
    <w:nsid w:val="10D1461F"/>
    <w:multiLevelType w:val="hybridMultilevel"/>
    <w:tmpl w:val="56EAC05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27E2E28"/>
    <w:multiLevelType w:val="multilevel"/>
    <w:tmpl w:val="20EC6C5E"/>
    <w:lvl w:ilvl="0">
      <w:start w:val="1"/>
      <w:numFmt w:val="decimal"/>
      <w:lvlText w:val="%1."/>
      <w:lvlJc w:val="left"/>
      <w:pPr>
        <w:ind w:left="1429" w:hanging="360"/>
      </w:pPr>
      <w:rPr>
        <w:b w:val="0"/>
      </w:rPr>
    </w:lvl>
    <w:lvl w:ilvl="1">
      <w:start w:val="4"/>
      <w:numFmt w:val="decimal"/>
      <w:isLgl/>
      <w:lvlText w:val="%1.%2"/>
      <w:lvlJc w:val="left"/>
      <w:pPr>
        <w:ind w:left="1069" w:hanging="360"/>
      </w:pPr>
      <w:rPr>
        <w:rFonts w:hint="default"/>
      </w:rPr>
    </w:lvl>
    <w:lvl w:ilvl="2">
      <w:start w:val="1"/>
      <w:numFmt w:val="decimal"/>
      <w:isLgl/>
      <w:lvlText w:val="%1.%2.%3"/>
      <w:lvlJc w:val="left"/>
      <w:pPr>
        <w:ind w:left="1789" w:hanging="720"/>
      </w:pPr>
      <w:rPr>
        <w:rFonts w:hint="default"/>
      </w:rPr>
    </w:lvl>
    <w:lvl w:ilvl="3">
      <w:start w:val="1"/>
      <w:numFmt w:val="decimal"/>
      <w:isLgl/>
      <w:lvlText w:val="%1.%2.%3.%4"/>
      <w:lvlJc w:val="left"/>
      <w:pPr>
        <w:ind w:left="1789" w:hanging="720"/>
      </w:pPr>
      <w:rPr>
        <w:rFonts w:hint="default"/>
      </w:rPr>
    </w:lvl>
    <w:lvl w:ilvl="4">
      <w:start w:val="1"/>
      <w:numFmt w:val="decimal"/>
      <w:isLgl/>
      <w:lvlText w:val="%1.%2.%3.%4.%5"/>
      <w:lvlJc w:val="left"/>
      <w:pPr>
        <w:ind w:left="2149" w:hanging="1080"/>
      </w:pPr>
      <w:rPr>
        <w:rFonts w:hint="default"/>
      </w:rPr>
    </w:lvl>
    <w:lvl w:ilvl="5">
      <w:start w:val="1"/>
      <w:numFmt w:val="decimal"/>
      <w:isLgl/>
      <w:lvlText w:val="%1.%2.%3.%4.%5.%6"/>
      <w:lvlJc w:val="left"/>
      <w:pPr>
        <w:ind w:left="2149" w:hanging="1080"/>
      </w:pPr>
      <w:rPr>
        <w:rFonts w:hint="default"/>
      </w:rPr>
    </w:lvl>
    <w:lvl w:ilvl="6">
      <w:start w:val="1"/>
      <w:numFmt w:val="decimal"/>
      <w:isLgl/>
      <w:lvlText w:val="%1.%2.%3.%4.%5.%6.%7"/>
      <w:lvlJc w:val="left"/>
      <w:pPr>
        <w:ind w:left="2509" w:hanging="1440"/>
      </w:pPr>
      <w:rPr>
        <w:rFonts w:hint="default"/>
      </w:rPr>
    </w:lvl>
    <w:lvl w:ilvl="7">
      <w:start w:val="1"/>
      <w:numFmt w:val="decimal"/>
      <w:isLgl/>
      <w:lvlText w:val="%1.%2.%3.%4.%5.%6.%7.%8"/>
      <w:lvlJc w:val="left"/>
      <w:pPr>
        <w:ind w:left="2509" w:hanging="1440"/>
      </w:pPr>
      <w:rPr>
        <w:rFonts w:hint="default"/>
      </w:rPr>
    </w:lvl>
    <w:lvl w:ilvl="8">
      <w:start w:val="1"/>
      <w:numFmt w:val="decimal"/>
      <w:isLgl/>
      <w:lvlText w:val="%1.%2.%3.%4.%5.%6.%7.%8.%9"/>
      <w:lvlJc w:val="left"/>
      <w:pPr>
        <w:ind w:left="2869" w:hanging="1800"/>
      </w:pPr>
      <w:rPr>
        <w:rFonts w:hint="default"/>
      </w:rPr>
    </w:lvl>
  </w:abstractNum>
  <w:abstractNum w:abstractNumId="7" w15:restartNumberingAfterBreak="0">
    <w:nsid w:val="17473980"/>
    <w:multiLevelType w:val="hybridMultilevel"/>
    <w:tmpl w:val="06CAB854"/>
    <w:lvl w:ilvl="0" w:tplc="606A1774">
      <w:start w:val="1"/>
      <w:numFmt w:val="decimal"/>
      <w:lvlText w:val="%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8" w15:restartNumberingAfterBreak="0">
    <w:nsid w:val="18872CF1"/>
    <w:multiLevelType w:val="hybridMultilevel"/>
    <w:tmpl w:val="0E009880"/>
    <w:lvl w:ilvl="0" w:tplc="CD68CBA4">
      <w:start w:val="1"/>
      <w:numFmt w:val="lowerLetter"/>
      <w:lvlText w:val="%1."/>
      <w:lvlJc w:val="left"/>
      <w:pPr>
        <w:tabs>
          <w:tab w:val="num" w:pos="786"/>
        </w:tabs>
        <w:ind w:left="786" w:hanging="360"/>
      </w:pPr>
      <w:rPr>
        <w:vertAlign w:val="baseline"/>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9" w15:restartNumberingAfterBreak="0">
    <w:nsid w:val="1C98339C"/>
    <w:multiLevelType w:val="hybridMultilevel"/>
    <w:tmpl w:val="7C5AF3EE"/>
    <w:lvl w:ilvl="0" w:tplc="83CE1748">
      <w:start w:val="1"/>
      <w:numFmt w:val="decimal"/>
      <w:lvlText w:val="%1."/>
      <w:lvlJc w:val="left"/>
      <w:pPr>
        <w:ind w:left="1069" w:hanging="360"/>
      </w:pPr>
      <w:rPr>
        <w:rFonts w:hint="default"/>
      </w:rPr>
    </w:lvl>
    <w:lvl w:ilvl="1" w:tplc="04090019" w:tentative="1">
      <w:start w:val="1"/>
      <w:numFmt w:val="lowerLetter"/>
      <w:lvlText w:val="%2."/>
      <w:lvlJc w:val="left"/>
      <w:pPr>
        <w:ind w:left="1789" w:hanging="360"/>
      </w:pPr>
    </w:lvl>
    <w:lvl w:ilvl="2" w:tplc="0409001B" w:tentative="1">
      <w:start w:val="1"/>
      <w:numFmt w:val="lowerRoman"/>
      <w:lvlText w:val="%3."/>
      <w:lvlJc w:val="right"/>
      <w:pPr>
        <w:ind w:left="2509" w:hanging="180"/>
      </w:pPr>
    </w:lvl>
    <w:lvl w:ilvl="3" w:tplc="0409000F" w:tentative="1">
      <w:start w:val="1"/>
      <w:numFmt w:val="decimal"/>
      <w:lvlText w:val="%4."/>
      <w:lvlJc w:val="left"/>
      <w:pPr>
        <w:ind w:left="3229" w:hanging="360"/>
      </w:pPr>
    </w:lvl>
    <w:lvl w:ilvl="4" w:tplc="04090019" w:tentative="1">
      <w:start w:val="1"/>
      <w:numFmt w:val="lowerLetter"/>
      <w:lvlText w:val="%5."/>
      <w:lvlJc w:val="left"/>
      <w:pPr>
        <w:ind w:left="3949" w:hanging="360"/>
      </w:pPr>
    </w:lvl>
    <w:lvl w:ilvl="5" w:tplc="0409001B" w:tentative="1">
      <w:start w:val="1"/>
      <w:numFmt w:val="lowerRoman"/>
      <w:lvlText w:val="%6."/>
      <w:lvlJc w:val="right"/>
      <w:pPr>
        <w:ind w:left="4669" w:hanging="180"/>
      </w:pPr>
    </w:lvl>
    <w:lvl w:ilvl="6" w:tplc="0409000F" w:tentative="1">
      <w:start w:val="1"/>
      <w:numFmt w:val="decimal"/>
      <w:lvlText w:val="%7."/>
      <w:lvlJc w:val="left"/>
      <w:pPr>
        <w:ind w:left="5389" w:hanging="360"/>
      </w:pPr>
    </w:lvl>
    <w:lvl w:ilvl="7" w:tplc="04090019" w:tentative="1">
      <w:start w:val="1"/>
      <w:numFmt w:val="lowerLetter"/>
      <w:lvlText w:val="%8."/>
      <w:lvlJc w:val="left"/>
      <w:pPr>
        <w:ind w:left="6109" w:hanging="360"/>
      </w:pPr>
    </w:lvl>
    <w:lvl w:ilvl="8" w:tplc="0409001B" w:tentative="1">
      <w:start w:val="1"/>
      <w:numFmt w:val="lowerRoman"/>
      <w:lvlText w:val="%9."/>
      <w:lvlJc w:val="right"/>
      <w:pPr>
        <w:ind w:left="6829" w:hanging="180"/>
      </w:pPr>
    </w:lvl>
  </w:abstractNum>
  <w:abstractNum w:abstractNumId="10" w15:restartNumberingAfterBreak="0">
    <w:nsid w:val="1CFF0C1F"/>
    <w:multiLevelType w:val="hybridMultilevel"/>
    <w:tmpl w:val="8B3ACCF6"/>
    <w:lvl w:ilvl="0" w:tplc="3962F82E">
      <w:start w:val="1"/>
      <w:numFmt w:val="decimal"/>
      <w:lvlText w:val="%1."/>
      <w:lvlJc w:val="left"/>
      <w:pPr>
        <w:ind w:left="717" w:hanging="360"/>
      </w:pPr>
      <w:rPr>
        <w:rFonts w:hint="default"/>
      </w:rPr>
    </w:lvl>
    <w:lvl w:ilvl="1" w:tplc="04090019" w:tentative="1">
      <w:start w:val="1"/>
      <w:numFmt w:val="lowerLetter"/>
      <w:lvlText w:val="%2."/>
      <w:lvlJc w:val="left"/>
      <w:pPr>
        <w:ind w:left="1437" w:hanging="360"/>
      </w:pPr>
    </w:lvl>
    <w:lvl w:ilvl="2" w:tplc="0409001B" w:tentative="1">
      <w:start w:val="1"/>
      <w:numFmt w:val="lowerRoman"/>
      <w:lvlText w:val="%3."/>
      <w:lvlJc w:val="right"/>
      <w:pPr>
        <w:ind w:left="2157" w:hanging="180"/>
      </w:pPr>
    </w:lvl>
    <w:lvl w:ilvl="3" w:tplc="0409000F" w:tentative="1">
      <w:start w:val="1"/>
      <w:numFmt w:val="decimal"/>
      <w:lvlText w:val="%4."/>
      <w:lvlJc w:val="left"/>
      <w:pPr>
        <w:ind w:left="2877" w:hanging="360"/>
      </w:pPr>
    </w:lvl>
    <w:lvl w:ilvl="4" w:tplc="04090019" w:tentative="1">
      <w:start w:val="1"/>
      <w:numFmt w:val="lowerLetter"/>
      <w:lvlText w:val="%5."/>
      <w:lvlJc w:val="left"/>
      <w:pPr>
        <w:ind w:left="3597" w:hanging="360"/>
      </w:pPr>
    </w:lvl>
    <w:lvl w:ilvl="5" w:tplc="0409001B" w:tentative="1">
      <w:start w:val="1"/>
      <w:numFmt w:val="lowerRoman"/>
      <w:lvlText w:val="%6."/>
      <w:lvlJc w:val="right"/>
      <w:pPr>
        <w:ind w:left="4317" w:hanging="180"/>
      </w:pPr>
    </w:lvl>
    <w:lvl w:ilvl="6" w:tplc="0409000F" w:tentative="1">
      <w:start w:val="1"/>
      <w:numFmt w:val="decimal"/>
      <w:lvlText w:val="%7."/>
      <w:lvlJc w:val="left"/>
      <w:pPr>
        <w:ind w:left="5037" w:hanging="360"/>
      </w:pPr>
    </w:lvl>
    <w:lvl w:ilvl="7" w:tplc="04090019" w:tentative="1">
      <w:start w:val="1"/>
      <w:numFmt w:val="lowerLetter"/>
      <w:lvlText w:val="%8."/>
      <w:lvlJc w:val="left"/>
      <w:pPr>
        <w:ind w:left="5757" w:hanging="360"/>
      </w:pPr>
    </w:lvl>
    <w:lvl w:ilvl="8" w:tplc="0409001B" w:tentative="1">
      <w:start w:val="1"/>
      <w:numFmt w:val="lowerRoman"/>
      <w:lvlText w:val="%9."/>
      <w:lvlJc w:val="right"/>
      <w:pPr>
        <w:ind w:left="6477" w:hanging="180"/>
      </w:pPr>
    </w:lvl>
  </w:abstractNum>
  <w:abstractNum w:abstractNumId="11" w15:restartNumberingAfterBreak="0">
    <w:nsid w:val="1D8A6E5B"/>
    <w:multiLevelType w:val="hybridMultilevel"/>
    <w:tmpl w:val="DF1E1C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C031CC0"/>
    <w:multiLevelType w:val="hybridMultilevel"/>
    <w:tmpl w:val="4704E80C"/>
    <w:lvl w:ilvl="0" w:tplc="A9662442">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3" w15:restartNumberingAfterBreak="0">
    <w:nsid w:val="2CC25092"/>
    <w:multiLevelType w:val="hybridMultilevel"/>
    <w:tmpl w:val="183E7332"/>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E8E3648"/>
    <w:multiLevelType w:val="hybridMultilevel"/>
    <w:tmpl w:val="A79E0C68"/>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30E86064"/>
    <w:multiLevelType w:val="hybridMultilevel"/>
    <w:tmpl w:val="A344D092"/>
    <w:lvl w:ilvl="0" w:tplc="04090011">
      <w:start w:val="1"/>
      <w:numFmt w:val="decimal"/>
      <w:lvlText w:val="%1)"/>
      <w:lvlJc w:val="left"/>
      <w:pPr>
        <w:ind w:left="786" w:hanging="360"/>
      </w:pPr>
      <w:rPr>
        <w:rFonts w:hint="default"/>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16" w15:restartNumberingAfterBreak="0">
    <w:nsid w:val="32A92C25"/>
    <w:multiLevelType w:val="hybridMultilevel"/>
    <w:tmpl w:val="3594F43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37C63DF"/>
    <w:multiLevelType w:val="hybridMultilevel"/>
    <w:tmpl w:val="56EAC05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57A56C2"/>
    <w:multiLevelType w:val="multilevel"/>
    <w:tmpl w:val="5C547F38"/>
    <w:lvl w:ilvl="0">
      <w:start w:val="1"/>
      <w:numFmt w:val="decimal"/>
      <w:pStyle w:val="Heading1"/>
      <w:suff w:val="nothing"/>
      <w:lvlText w:val="BAB %1"/>
      <w:lvlJc w:val="left"/>
      <w:pPr>
        <w:ind w:left="5813" w:firstLine="0"/>
      </w:pPr>
      <w:rPr>
        <w:sz w:val="28"/>
        <w:szCs w:val="32"/>
      </w:rPr>
    </w:lvl>
    <w:lvl w:ilvl="1">
      <w:start w:val="1"/>
      <w:numFmt w:val="decimal"/>
      <w:pStyle w:val="Heading2"/>
      <w:suff w:val="space"/>
      <w:lvlText w:val="%1.%2"/>
      <w:lvlJc w:val="left"/>
      <w:pPr>
        <w:ind w:left="1800" w:hanging="360"/>
      </w:pPr>
      <w:rPr>
        <w:rFonts w:hint="default"/>
      </w:rPr>
    </w:lvl>
    <w:lvl w:ilvl="2">
      <w:start w:val="1"/>
      <w:numFmt w:val="decimal"/>
      <w:pStyle w:val="Heading3"/>
      <w:suff w:val="space"/>
      <w:lvlText w:val="%1.%2.%3"/>
      <w:lvlJc w:val="left"/>
      <w:pPr>
        <w:ind w:left="1004" w:hanging="720"/>
      </w:pPr>
      <w:rPr>
        <w:rFonts w:hint="default"/>
      </w:rPr>
    </w:lvl>
    <w:lvl w:ilvl="3">
      <w:start w:val="1"/>
      <w:numFmt w:val="decimal"/>
      <w:pStyle w:val="Heading4"/>
      <w:lvlText w:val="%1.%2.%3.%4"/>
      <w:lvlJc w:val="left"/>
      <w:pPr>
        <w:ind w:left="1134" w:hanging="567"/>
      </w:pPr>
      <w:rPr>
        <w:rFonts w:hint="default"/>
      </w:rPr>
    </w:lvl>
    <w:lvl w:ilvl="4">
      <w:start w:val="1"/>
      <w:numFmt w:val="decimal"/>
      <w:lvlText w:val="%1.%2.%3.%4.%5"/>
      <w:lvlJc w:val="left"/>
      <w:pPr>
        <w:ind w:left="6840" w:hanging="1080"/>
      </w:pPr>
      <w:rPr>
        <w:rFonts w:hint="default"/>
      </w:rPr>
    </w:lvl>
    <w:lvl w:ilvl="5">
      <w:start w:val="1"/>
      <w:numFmt w:val="decimal"/>
      <w:lvlText w:val="%1.%2.%3.%4.%5.%6"/>
      <w:lvlJc w:val="left"/>
      <w:pPr>
        <w:ind w:left="8280" w:hanging="1080"/>
      </w:pPr>
      <w:rPr>
        <w:rFonts w:hint="default"/>
      </w:rPr>
    </w:lvl>
    <w:lvl w:ilvl="6">
      <w:start w:val="1"/>
      <w:numFmt w:val="decimal"/>
      <w:lvlText w:val="%1.%2.%3.%4.%5.%6.%7"/>
      <w:lvlJc w:val="left"/>
      <w:pPr>
        <w:ind w:left="10080" w:hanging="1440"/>
      </w:pPr>
      <w:rPr>
        <w:rFonts w:hint="default"/>
      </w:rPr>
    </w:lvl>
    <w:lvl w:ilvl="7">
      <w:start w:val="1"/>
      <w:numFmt w:val="decimal"/>
      <w:lvlText w:val="%1.%2.%3.%4.%5.%6.%7.%8"/>
      <w:lvlJc w:val="left"/>
      <w:pPr>
        <w:ind w:left="11520" w:hanging="1440"/>
      </w:pPr>
      <w:rPr>
        <w:rFonts w:hint="default"/>
      </w:rPr>
    </w:lvl>
    <w:lvl w:ilvl="8">
      <w:start w:val="1"/>
      <w:numFmt w:val="decimal"/>
      <w:lvlText w:val="%1.%2.%3.%4.%5.%6.%7.%8.%9"/>
      <w:lvlJc w:val="left"/>
      <w:pPr>
        <w:ind w:left="13320" w:hanging="1800"/>
      </w:pPr>
      <w:rPr>
        <w:rFonts w:hint="default"/>
      </w:rPr>
    </w:lvl>
  </w:abstractNum>
  <w:abstractNum w:abstractNumId="19" w15:restartNumberingAfterBreak="0">
    <w:nsid w:val="36D84295"/>
    <w:multiLevelType w:val="hybridMultilevel"/>
    <w:tmpl w:val="9CB671C4"/>
    <w:lvl w:ilvl="0" w:tplc="13C830BA">
      <w:start w:val="1"/>
      <w:numFmt w:val="decimal"/>
      <w:lvlText w:val="%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20" w15:restartNumberingAfterBreak="0">
    <w:nsid w:val="37B96F07"/>
    <w:multiLevelType w:val="multilevel"/>
    <w:tmpl w:val="B55AF4B0"/>
    <w:lvl w:ilvl="0">
      <w:start w:val="1"/>
      <w:numFmt w:val="decimal"/>
      <w:lvlText w:val="%1."/>
      <w:lvlJc w:val="left"/>
      <w:pPr>
        <w:ind w:left="5331" w:hanging="360"/>
      </w:pPr>
    </w:lvl>
    <w:lvl w:ilvl="1">
      <w:start w:val="1"/>
      <w:numFmt w:val="decimal"/>
      <w:isLgl/>
      <w:lvlText w:val="%1.%2."/>
      <w:lvlJc w:val="left"/>
      <w:pPr>
        <w:ind w:left="5511" w:hanging="540"/>
      </w:pPr>
      <w:rPr>
        <w:rFonts w:hint="default"/>
      </w:rPr>
    </w:lvl>
    <w:lvl w:ilvl="2">
      <w:start w:val="1"/>
      <w:numFmt w:val="decimal"/>
      <w:isLgl/>
      <w:lvlText w:val="%1.%2.%3."/>
      <w:lvlJc w:val="left"/>
      <w:pPr>
        <w:ind w:left="5691" w:hanging="720"/>
      </w:pPr>
      <w:rPr>
        <w:rFonts w:hint="default"/>
        <w:b/>
      </w:rPr>
    </w:lvl>
    <w:lvl w:ilvl="3">
      <w:start w:val="1"/>
      <w:numFmt w:val="decimal"/>
      <w:isLgl/>
      <w:lvlText w:val="%1.%2.%3.%4."/>
      <w:lvlJc w:val="left"/>
      <w:pPr>
        <w:ind w:left="5691" w:hanging="720"/>
      </w:pPr>
      <w:rPr>
        <w:rFonts w:hint="default"/>
      </w:rPr>
    </w:lvl>
    <w:lvl w:ilvl="4">
      <w:start w:val="1"/>
      <w:numFmt w:val="decimal"/>
      <w:isLgl/>
      <w:lvlText w:val="%1.%2.%3.%4.%5."/>
      <w:lvlJc w:val="left"/>
      <w:pPr>
        <w:ind w:left="6051" w:hanging="1080"/>
      </w:pPr>
      <w:rPr>
        <w:rFonts w:hint="default"/>
      </w:rPr>
    </w:lvl>
    <w:lvl w:ilvl="5">
      <w:start w:val="1"/>
      <w:numFmt w:val="decimal"/>
      <w:isLgl/>
      <w:lvlText w:val="%1.%2.%3.%4.%5.%6."/>
      <w:lvlJc w:val="left"/>
      <w:pPr>
        <w:ind w:left="6051" w:hanging="1080"/>
      </w:pPr>
      <w:rPr>
        <w:rFonts w:hint="default"/>
      </w:rPr>
    </w:lvl>
    <w:lvl w:ilvl="6">
      <w:start w:val="1"/>
      <w:numFmt w:val="decimal"/>
      <w:isLgl/>
      <w:lvlText w:val="%1.%2.%3.%4.%5.%6.%7."/>
      <w:lvlJc w:val="left"/>
      <w:pPr>
        <w:ind w:left="6411" w:hanging="1440"/>
      </w:pPr>
      <w:rPr>
        <w:rFonts w:hint="default"/>
      </w:rPr>
    </w:lvl>
    <w:lvl w:ilvl="7">
      <w:start w:val="1"/>
      <w:numFmt w:val="decimal"/>
      <w:isLgl/>
      <w:lvlText w:val="%1.%2.%3.%4.%5.%6.%7.%8."/>
      <w:lvlJc w:val="left"/>
      <w:pPr>
        <w:ind w:left="6411" w:hanging="1440"/>
      </w:pPr>
      <w:rPr>
        <w:rFonts w:hint="default"/>
      </w:rPr>
    </w:lvl>
    <w:lvl w:ilvl="8">
      <w:start w:val="1"/>
      <w:numFmt w:val="decimal"/>
      <w:isLgl/>
      <w:lvlText w:val="%1.%2.%3.%4.%5.%6.%7.%8.%9."/>
      <w:lvlJc w:val="left"/>
      <w:pPr>
        <w:ind w:left="6771" w:hanging="1800"/>
      </w:pPr>
      <w:rPr>
        <w:rFonts w:hint="default"/>
      </w:rPr>
    </w:lvl>
  </w:abstractNum>
  <w:abstractNum w:abstractNumId="21" w15:restartNumberingAfterBreak="0">
    <w:nsid w:val="3EA45EAD"/>
    <w:multiLevelType w:val="hybridMultilevel"/>
    <w:tmpl w:val="B010E624"/>
    <w:lvl w:ilvl="0" w:tplc="CD8ABE72">
      <w:start w:val="1"/>
      <w:numFmt w:val="decimal"/>
      <w:lvlText w:val="%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22" w15:restartNumberingAfterBreak="0">
    <w:nsid w:val="430F4E5B"/>
    <w:multiLevelType w:val="hybridMultilevel"/>
    <w:tmpl w:val="6426728C"/>
    <w:lvl w:ilvl="0" w:tplc="F7F40F84">
      <w:start w:val="1"/>
      <w:numFmt w:val="decimal"/>
      <w:pStyle w:val="Subtitle"/>
      <w:lvlText w:val="1.%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23" w15:restartNumberingAfterBreak="0">
    <w:nsid w:val="44EF5429"/>
    <w:multiLevelType w:val="hybridMultilevel"/>
    <w:tmpl w:val="A7B42822"/>
    <w:lvl w:ilvl="0" w:tplc="697E97C4">
      <w:start w:val="1"/>
      <w:numFmt w:val="decimal"/>
      <w:lvlText w:val="%1."/>
      <w:lvlJc w:val="left"/>
      <w:pPr>
        <w:ind w:left="1069" w:hanging="360"/>
      </w:pPr>
      <w:rPr>
        <w:rFonts w:hint="default"/>
      </w:rPr>
    </w:lvl>
    <w:lvl w:ilvl="1" w:tplc="04090019" w:tentative="1">
      <w:start w:val="1"/>
      <w:numFmt w:val="lowerLetter"/>
      <w:lvlText w:val="%2."/>
      <w:lvlJc w:val="left"/>
      <w:pPr>
        <w:ind w:left="1789" w:hanging="360"/>
      </w:pPr>
    </w:lvl>
    <w:lvl w:ilvl="2" w:tplc="0409001B" w:tentative="1">
      <w:start w:val="1"/>
      <w:numFmt w:val="lowerRoman"/>
      <w:lvlText w:val="%3."/>
      <w:lvlJc w:val="right"/>
      <w:pPr>
        <w:ind w:left="2509" w:hanging="180"/>
      </w:pPr>
    </w:lvl>
    <w:lvl w:ilvl="3" w:tplc="0409000F" w:tentative="1">
      <w:start w:val="1"/>
      <w:numFmt w:val="decimal"/>
      <w:lvlText w:val="%4."/>
      <w:lvlJc w:val="left"/>
      <w:pPr>
        <w:ind w:left="3229" w:hanging="360"/>
      </w:pPr>
    </w:lvl>
    <w:lvl w:ilvl="4" w:tplc="04090019" w:tentative="1">
      <w:start w:val="1"/>
      <w:numFmt w:val="lowerLetter"/>
      <w:lvlText w:val="%5."/>
      <w:lvlJc w:val="left"/>
      <w:pPr>
        <w:ind w:left="3949" w:hanging="360"/>
      </w:pPr>
    </w:lvl>
    <w:lvl w:ilvl="5" w:tplc="0409001B" w:tentative="1">
      <w:start w:val="1"/>
      <w:numFmt w:val="lowerRoman"/>
      <w:lvlText w:val="%6."/>
      <w:lvlJc w:val="right"/>
      <w:pPr>
        <w:ind w:left="4669" w:hanging="180"/>
      </w:pPr>
    </w:lvl>
    <w:lvl w:ilvl="6" w:tplc="0409000F" w:tentative="1">
      <w:start w:val="1"/>
      <w:numFmt w:val="decimal"/>
      <w:lvlText w:val="%7."/>
      <w:lvlJc w:val="left"/>
      <w:pPr>
        <w:ind w:left="5389" w:hanging="360"/>
      </w:pPr>
    </w:lvl>
    <w:lvl w:ilvl="7" w:tplc="04090019" w:tentative="1">
      <w:start w:val="1"/>
      <w:numFmt w:val="lowerLetter"/>
      <w:lvlText w:val="%8."/>
      <w:lvlJc w:val="left"/>
      <w:pPr>
        <w:ind w:left="6109" w:hanging="360"/>
      </w:pPr>
    </w:lvl>
    <w:lvl w:ilvl="8" w:tplc="0409001B" w:tentative="1">
      <w:start w:val="1"/>
      <w:numFmt w:val="lowerRoman"/>
      <w:lvlText w:val="%9."/>
      <w:lvlJc w:val="right"/>
      <w:pPr>
        <w:ind w:left="6829" w:hanging="180"/>
      </w:pPr>
    </w:lvl>
  </w:abstractNum>
  <w:abstractNum w:abstractNumId="24" w15:restartNumberingAfterBreak="0">
    <w:nsid w:val="4BD914E6"/>
    <w:multiLevelType w:val="hybridMultilevel"/>
    <w:tmpl w:val="F60480BA"/>
    <w:lvl w:ilvl="0" w:tplc="E56AB2F2">
      <w:start w:val="1"/>
      <w:numFmt w:val="decimal"/>
      <w:lvlText w:val="%1."/>
      <w:lvlJc w:val="left"/>
      <w:pPr>
        <w:ind w:left="720" w:hanging="360"/>
      </w:pPr>
      <w:rPr>
        <w:rFonts w:ascii="Times New Roman" w:eastAsia="Calibri" w:hAnsi="Times New Roman" w:cs="Times New Roman"/>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25" w15:restartNumberingAfterBreak="0">
    <w:nsid w:val="4C436C0E"/>
    <w:multiLevelType w:val="hybridMultilevel"/>
    <w:tmpl w:val="B4E686EE"/>
    <w:lvl w:ilvl="0" w:tplc="8AB011FE">
      <w:start w:val="1"/>
      <w:numFmt w:val="lowerLetter"/>
      <w:lvlText w:val="%1."/>
      <w:lvlJc w:val="left"/>
      <w:pPr>
        <w:ind w:left="1800" w:hanging="360"/>
      </w:pPr>
      <w:rPr>
        <w:rFonts w:hint="default"/>
      </w:rPr>
    </w:lvl>
    <w:lvl w:ilvl="1" w:tplc="38090019" w:tentative="1">
      <w:start w:val="1"/>
      <w:numFmt w:val="lowerLetter"/>
      <w:lvlText w:val="%2."/>
      <w:lvlJc w:val="left"/>
      <w:pPr>
        <w:ind w:left="2520" w:hanging="360"/>
      </w:pPr>
    </w:lvl>
    <w:lvl w:ilvl="2" w:tplc="3809001B" w:tentative="1">
      <w:start w:val="1"/>
      <w:numFmt w:val="lowerRoman"/>
      <w:lvlText w:val="%3."/>
      <w:lvlJc w:val="right"/>
      <w:pPr>
        <w:ind w:left="3240" w:hanging="180"/>
      </w:pPr>
    </w:lvl>
    <w:lvl w:ilvl="3" w:tplc="3809000F" w:tentative="1">
      <w:start w:val="1"/>
      <w:numFmt w:val="decimal"/>
      <w:lvlText w:val="%4."/>
      <w:lvlJc w:val="left"/>
      <w:pPr>
        <w:ind w:left="3960" w:hanging="360"/>
      </w:pPr>
    </w:lvl>
    <w:lvl w:ilvl="4" w:tplc="38090019" w:tentative="1">
      <w:start w:val="1"/>
      <w:numFmt w:val="lowerLetter"/>
      <w:lvlText w:val="%5."/>
      <w:lvlJc w:val="left"/>
      <w:pPr>
        <w:ind w:left="4680" w:hanging="360"/>
      </w:pPr>
    </w:lvl>
    <w:lvl w:ilvl="5" w:tplc="3809001B" w:tentative="1">
      <w:start w:val="1"/>
      <w:numFmt w:val="lowerRoman"/>
      <w:lvlText w:val="%6."/>
      <w:lvlJc w:val="right"/>
      <w:pPr>
        <w:ind w:left="5400" w:hanging="180"/>
      </w:pPr>
    </w:lvl>
    <w:lvl w:ilvl="6" w:tplc="3809000F" w:tentative="1">
      <w:start w:val="1"/>
      <w:numFmt w:val="decimal"/>
      <w:lvlText w:val="%7."/>
      <w:lvlJc w:val="left"/>
      <w:pPr>
        <w:ind w:left="6120" w:hanging="360"/>
      </w:pPr>
    </w:lvl>
    <w:lvl w:ilvl="7" w:tplc="38090019" w:tentative="1">
      <w:start w:val="1"/>
      <w:numFmt w:val="lowerLetter"/>
      <w:lvlText w:val="%8."/>
      <w:lvlJc w:val="left"/>
      <w:pPr>
        <w:ind w:left="6840" w:hanging="360"/>
      </w:pPr>
    </w:lvl>
    <w:lvl w:ilvl="8" w:tplc="3809001B" w:tentative="1">
      <w:start w:val="1"/>
      <w:numFmt w:val="lowerRoman"/>
      <w:lvlText w:val="%9."/>
      <w:lvlJc w:val="right"/>
      <w:pPr>
        <w:ind w:left="7560" w:hanging="180"/>
      </w:pPr>
    </w:lvl>
  </w:abstractNum>
  <w:abstractNum w:abstractNumId="26" w15:restartNumberingAfterBreak="0">
    <w:nsid w:val="516968D4"/>
    <w:multiLevelType w:val="hybridMultilevel"/>
    <w:tmpl w:val="A3D6C950"/>
    <w:lvl w:ilvl="0" w:tplc="04090001">
      <w:start w:val="1"/>
      <w:numFmt w:val="bullet"/>
      <w:lvlText w:val=""/>
      <w:lvlJc w:val="left"/>
      <w:pPr>
        <w:ind w:left="1713" w:hanging="360"/>
      </w:pPr>
      <w:rPr>
        <w:rFonts w:ascii="Symbol" w:hAnsi="Symbol" w:hint="default"/>
      </w:rPr>
    </w:lvl>
    <w:lvl w:ilvl="1" w:tplc="04090003" w:tentative="1">
      <w:start w:val="1"/>
      <w:numFmt w:val="bullet"/>
      <w:lvlText w:val="o"/>
      <w:lvlJc w:val="left"/>
      <w:pPr>
        <w:ind w:left="2433" w:hanging="360"/>
      </w:pPr>
      <w:rPr>
        <w:rFonts w:ascii="Courier New" w:hAnsi="Courier New" w:cs="Courier New" w:hint="default"/>
      </w:rPr>
    </w:lvl>
    <w:lvl w:ilvl="2" w:tplc="04090005" w:tentative="1">
      <w:start w:val="1"/>
      <w:numFmt w:val="bullet"/>
      <w:lvlText w:val=""/>
      <w:lvlJc w:val="left"/>
      <w:pPr>
        <w:ind w:left="3153" w:hanging="360"/>
      </w:pPr>
      <w:rPr>
        <w:rFonts w:ascii="Wingdings" w:hAnsi="Wingdings" w:hint="default"/>
      </w:rPr>
    </w:lvl>
    <w:lvl w:ilvl="3" w:tplc="04090001" w:tentative="1">
      <w:start w:val="1"/>
      <w:numFmt w:val="bullet"/>
      <w:lvlText w:val=""/>
      <w:lvlJc w:val="left"/>
      <w:pPr>
        <w:ind w:left="3873" w:hanging="360"/>
      </w:pPr>
      <w:rPr>
        <w:rFonts w:ascii="Symbol" w:hAnsi="Symbol" w:hint="default"/>
      </w:rPr>
    </w:lvl>
    <w:lvl w:ilvl="4" w:tplc="04090003" w:tentative="1">
      <w:start w:val="1"/>
      <w:numFmt w:val="bullet"/>
      <w:lvlText w:val="o"/>
      <w:lvlJc w:val="left"/>
      <w:pPr>
        <w:ind w:left="4593" w:hanging="360"/>
      </w:pPr>
      <w:rPr>
        <w:rFonts w:ascii="Courier New" w:hAnsi="Courier New" w:cs="Courier New" w:hint="default"/>
      </w:rPr>
    </w:lvl>
    <w:lvl w:ilvl="5" w:tplc="04090005" w:tentative="1">
      <w:start w:val="1"/>
      <w:numFmt w:val="bullet"/>
      <w:lvlText w:val=""/>
      <w:lvlJc w:val="left"/>
      <w:pPr>
        <w:ind w:left="5313" w:hanging="360"/>
      </w:pPr>
      <w:rPr>
        <w:rFonts w:ascii="Wingdings" w:hAnsi="Wingdings" w:hint="default"/>
      </w:rPr>
    </w:lvl>
    <w:lvl w:ilvl="6" w:tplc="04090001" w:tentative="1">
      <w:start w:val="1"/>
      <w:numFmt w:val="bullet"/>
      <w:lvlText w:val=""/>
      <w:lvlJc w:val="left"/>
      <w:pPr>
        <w:ind w:left="6033" w:hanging="360"/>
      </w:pPr>
      <w:rPr>
        <w:rFonts w:ascii="Symbol" w:hAnsi="Symbol" w:hint="default"/>
      </w:rPr>
    </w:lvl>
    <w:lvl w:ilvl="7" w:tplc="04090003" w:tentative="1">
      <w:start w:val="1"/>
      <w:numFmt w:val="bullet"/>
      <w:lvlText w:val="o"/>
      <w:lvlJc w:val="left"/>
      <w:pPr>
        <w:ind w:left="6753" w:hanging="360"/>
      </w:pPr>
      <w:rPr>
        <w:rFonts w:ascii="Courier New" w:hAnsi="Courier New" w:cs="Courier New" w:hint="default"/>
      </w:rPr>
    </w:lvl>
    <w:lvl w:ilvl="8" w:tplc="04090005" w:tentative="1">
      <w:start w:val="1"/>
      <w:numFmt w:val="bullet"/>
      <w:lvlText w:val=""/>
      <w:lvlJc w:val="left"/>
      <w:pPr>
        <w:ind w:left="7473" w:hanging="360"/>
      </w:pPr>
      <w:rPr>
        <w:rFonts w:ascii="Wingdings" w:hAnsi="Wingdings" w:hint="default"/>
      </w:rPr>
    </w:lvl>
  </w:abstractNum>
  <w:abstractNum w:abstractNumId="27" w15:restartNumberingAfterBreak="0">
    <w:nsid w:val="51D35377"/>
    <w:multiLevelType w:val="hybridMultilevel"/>
    <w:tmpl w:val="FB3CD1E4"/>
    <w:lvl w:ilvl="0" w:tplc="FFFFFFFF">
      <w:start w:val="1"/>
      <w:numFmt w:val="decimal"/>
      <w:lvlText w:val="%1."/>
      <w:lvlJc w:val="left"/>
      <w:pPr>
        <w:ind w:left="1620" w:hanging="360"/>
      </w:pPr>
    </w:lvl>
    <w:lvl w:ilvl="1" w:tplc="FFFFFFFF" w:tentative="1">
      <w:start w:val="1"/>
      <w:numFmt w:val="lowerLetter"/>
      <w:lvlText w:val="%2."/>
      <w:lvlJc w:val="left"/>
      <w:pPr>
        <w:ind w:left="2340" w:hanging="360"/>
      </w:pPr>
    </w:lvl>
    <w:lvl w:ilvl="2" w:tplc="FFFFFFFF" w:tentative="1">
      <w:start w:val="1"/>
      <w:numFmt w:val="lowerRoman"/>
      <w:lvlText w:val="%3."/>
      <w:lvlJc w:val="right"/>
      <w:pPr>
        <w:ind w:left="3060" w:hanging="180"/>
      </w:pPr>
    </w:lvl>
    <w:lvl w:ilvl="3" w:tplc="FFFFFFFF" w:tentative="1">
      <w:start w:val="1"/>
      <w:numFmt w:val="decimal"/>
      <w:lvlText w:val="%4."/>
      <w:lvlJc w:val="left"/>
      <w:pPr>
        <w:ind w:left="3780" w:hanging="360"/>
      </w:pPr>
    </w:lvl>
    <w:lvl w:ilvl="4" w:tplc="FFFFFFFF" w:tentative="1">
      <w:start w:val="1"/>
      <w:numFmt w:val="lowerLetter"/>
      <w:lvlText w:val="%5."/>
      <w:lvlJc w:val="left"/>
      <w:pPr>
        <w:ind w:left="4500" w:hanging="360"/>
      </w:pPr>
    </w:lvl>
    <w:lvl w:ilvl="5" w:tplc="FFFFFFFF" w:tentative="1">
      <w:start w:val="1"/>
      <w:numFmt w:val="lowerRoman"/>
      <w:lvlText w:val="%6."/>
      <w:lvlJc w:val="right"/>
      <w:pPr>
        <w:ind w:left="5220" w:hanging="180"/>
      </w:pPr>
    </w:lvl>
    <w:lvl w:ilvl="6" w:tplc="FFFFFFFF" w:tentative="1">
      <w:start w:val="1"/>
      <w:numFmt w:val="decimal"/>
      <w:lvlText w:val="%7."/>
      <w:lvlJc w:val="left"/>
      <w:pPr>
        <w:ind w:left="5940" w:hanging="360"/>
      </w:pPr>
    </w:lvl>
    <w:lvl w:ilvl="7" w:tplc="FFFFFFFF" w:tentative="1">
      <w:start w:val="1"/>
      <w:numFmt w:val="lowerLetter"/>
      <w:lvlText w:val="%8."/>
      <w:lvlJc w:val="left"/>
      <w:pPr>
        <w:ind w:left="6660" w:hanging="360"/>
      </w:pPr>
    </w:lvl>
    <w:lvl w:ilvl="8" w:tplc="FFFFFFFF" w:tentative="1">
      <w:start w:val="1"/>
      <w:numFmt w:val="lowerRoman"/>
      <w:lvlText w:val="%9."/>
      <w:lvlJc w:val="right"/>
      <w:pPr>
        <w:ind w:left="7380" w:hanging="180"/>
      </w:pPr>
    </w:lvl>
  </w:abstractNum>
  <w:abstractNum w:abstractNumId="28" w15:restartNumberingAfterBreak="0">
    <w:nsid w:val="53842B92"/>
    <w:multiLevelType w:val="hybridMultilevel"/>
    <w:tmpl w:val="8CAAC1EC"/>
    <w:lvl w:ilvl="0" w:tplc="25DCD614">
      <w:start w:val="1"/>
      <w:numFmt w:val="decimal"/>
      <w:lvlText w:val="%1."/>
      <w:lvlJc w:val="left"/>
      <w:pPr>
        <w:ind w:left="1440" w:hanging="720"/>
      </w:pPr>
      <w:rPr>
        <w:rFonts w:ascii="Times New Roman" w:eastAsia="Calibri"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9" w15:restartNumberingAfterBreak="0">
    <w:nsid w:val="53B049AB"/>
    <w:multiLevelType w:val="hybridMultilevel"/>
    <w:tmpl w:val="932A5172"/>
    <w:lvl w:ilvl="0" w:tplc="6066B852">
      <w:numFmt w:val="decimal"/>
      <w:lvlText w:val="(%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30" w15:restartNumberingAfterBreak="0">
    <w:nsid w:val="5AD865DB"/>
    <w:multiLevelType w:val="hybridMultilevel"/>
    <w:tmpl w:val="436E690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5C014BBB"/>
    <w:multiLevelType w:val="multilevel"/>
    <w:tmpl w:val="7CC059F6"/>
    <w:lvl w:ilvl="0">
      <w:start w:val="1"/>
      <w:numFmt w:val="decimal"/>
      <w:lvlText w:val="%1."/>
      <w:lvlJc w:val="left"/>
      <w:pPr>
        <w:ind w:left="720" w:hanging="360"/>
      </w:pPr>
    </w:lvl>
    <w:lvl w:ilvl="1">
      <w:start w:val="1"/>
      <w:numFmt w:val="decimal"/>
      <w:pStyle w:val="11"/>
      <w:isLgl/>
      <w:lvlText w:val="%1.%2"/>
      <w:lvlJc w:val="left"/>
      <w:pPr>
        <w:ind w:left="1440" w:hanging="720"/>
      </w:pPr>
    </w:lvl>
    <w:lvl w:ilvl="2">
      <w:start w:val="1"/>
      <w:numFmt w:val="decimal"/>
      <w:isLgl/>
      <w:lvlText w:val="%1.%2.%3"/>
      <w:lvlJc w:val="left"/>
      <w:pPr>
        <w:ind w:left="1800" w:hanging="720"/>
      </w:pPr>
    </w:lvl>
    <w:lvl w:ilvl="3">
      <w:start w:val="1"/>
      <w:numFmt w:val="decimal"/>
      <w:isLgl/>
      <w:lvlText w:val="%1.%2.%3.%4"/>
      <w:lvlJc w:val="left"/>
      <w:pPr>
        <w:ind w:left="2160" w:hanging="720"/>
      </w:pPr>
    </w:lvl>
    <w:lvl w:ilvl="4">
      <w:start w:val="1"/>
      <w:numFmt w:val="decimal"/>
      <w:isLgl/>
      <w:lvlText w:val="%1.%2.%3.%4.%5"/>
      <w:lvlJc w:val="left"/>
      <w:pPr>
        <w:ind w:left="2880" w:hanging="1080"/>
      </w:pPr>
    </w:lvl>
    <w:lvl w:ilvl="5">
      <w:start w:val="1"/>
      <w:numFmt w:val="decimal"/>
      <w:isLgl/>
      <w:lvlText w:val="%1.%2.%3.%4.%5.%6"/>
      <w:lvlJc w:val="left"/>
      <w:pPr>
        <w:ind w:left="3240" w:hanging="1080"/>
      </w:pPr>
    </w:lvl>
    <w:lvl w:ilvl="6">
      <w:start w:val="1"/>
      <w:numFmt w:val="decimal"/>
      <w:isLgl/>
      <w:lvlText w:val="%1.%2.%3.%4.%5.%6.%7"/>
      <w:lvlJc w:val="left"/>
      <w:pPr>
        <w:ind w:left="3960" w:hanging="1440"/>
      </w:pPr>
    </w:lvl>
    <w:lvl w:ilvl="7">
      <w:start w:val="1"/>
      <w:numFmt w:val="decimal"/>
      <w:isLgl/>
      <w:lvlText w:val="%1.%2.%3.%4.%5.%6.%7.%8"/>
      <w:lvlJc w:val="left"/>
      <w:pPr>
        <w:ind w:left="4320" w:hanging="1440"/>
      </w:pPr>
    </w:lvl>
    <w:lvl w:ilvl="8">
      <w:start w:val="1"/>
      <w:numFmt w:val="decimal"/>
      <w:isLgl/>
      <w:lvlText w:val="%1.%2.%3.%4.%5.%6.%7.%8.%9"/>
      <w:lvlJc w:val="left"/>
      <w:pPr>
        <w:ind w:left="5040" w:hanging="1800"/>
      </w:pPr>
    </w:lvl>
  </w:abstractNum>
  <w:abstractNum w:abstractNumId="32" w15:restartNumberingAfterBreak="0">
    <w:nsid w:val="5FDA00B4"/>
    <w:multiLevelType w:val="hybridMultilevel"/>
    <w:tmpl w:val="4B460FF8"/>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33" w15:restartNumberingAfterBreak="0">
    <w:nsid w:val="6201095F"/>
    <w:multiLevelType w:val="hybridMultilevel"/>
    <w:tmpl w:val="93E8C3F0"/>
    <w:lvl w:ilvl="0" w:tplc="4B9058E2">
      <w:start w:val="1"/>
      <w:numFmt w:val="decimal"/>
      <w:lvlText w:val="%1."/>
      <w:lvlJc w:val="left"/>
      <w:pPr>
        <w:ind w:left="1800" w:hanging="360"/>
      </w:pPr>
      <w:rPr>
        <w:rFonts w:hint="default"/>
      </w:rPr>
    </w:lvl>
    <w:lvl w:ilvl="1" w:tplc="04210019">
      <w:start w:val="1"/>
      <w:numFmt w:val="lowerLetter"/>
      <w:lvlText w:val="%2."/>
      <w:lvlJc w:val="left"/>
      <w:pPr>
        <w:ind w:left="2520" w:hanging="360"/>
      </w:pPr>
    </w:lvl>
    <w:lvl w:ilvl="2" w:tplc="4F8AF64A">
      <w:start w:val="6"/>
      <w:numFmt w:val="bullet"/>
      <w:lvlText w:val="-"/>
      <w:lvlJc w:val="left"/>
      <w:pPr>
        <w:ind w:left="3420" w:hanging="360"/>
      </w:pPr>
      <w:rPr>
        <w:rFonts w:ascii="Times New Roman" w:eastAsiaTheme="minorHAnsi" w:hAnsi="Times New Roman" w:cs="Times New Roman" w:hint="default"/>
      </w:rPr>
    </w:lvl>
    <w:lvl w:ilvl="3" w:tplc="0421000F" w:tentative="1">
      <w:start w:val="1"/>
      <w:numFmt w:val="decimal"/>
      <w:lvlText w:val="%4."/>
      <w:lvlJc w:val="left"/>
      <w:pPr>
        <w:ind w:left="3960" w:hanging="360"/>
      </w:pPr>
    </w:lvl>
    <w:lvl w:ilvl="4" w:tplc="04210019" w:tentative="1">
      <w:start w:val="1"/>
      <w:numFmt w:val="lowerLetter"/>
      <w:lvlText w:val="%5."/>
      <w:lvlJc w:val="left"/>
      <w:pPr>
        <w:ind w:left="4680" w:hanging="360"/>
      </w:pPr>
    </w:lvl>
    <w:lvl w:ilvl="5" w:tplc="0421001B" w:tentative="1">
      <w:start w:val="1"/>
      <w:numFmt w:val="lowerRoman"/>
      <w:lvlText w:val="%6."/>
      <w:lvlJc w:val="right"/>
      <w:pPr>
        <w:ind w:left="5400" w:hanging="180"/>
      </w:pPr>
    </w:lvl>
    <w:lvl w:ilvl="6" w:tplc="0421000F" w:tentative="1">
      <w:start w:val="1"/>
      <w:numFmt w:val="decimal"/>
      <w:lvlText w:val="%7."/>
      <w:lvlJc w:val="left"/>
      <w:pPr>
        <w:ind w:left="6120" w:hanging="360"/>
      </w:pPr>
    </w:lvl>
    <w:lvl w:ilvl="7" w:tplc="04210019" w:tentative="1">
      <w:start w:val="1"/>
      <w:numFmt w:val="lowerLetter"/>
      <w:lvlText w:val="%8."/>
      <w:lvlJc w:val="left"/>
      <w:pPr>
        <w:ind w:left="6840" w:hanging="360"/>
      </w:pPr>
    </w:lvl>
    <w:lvl w:ilvl="8" w:tplc="0421001B" w:tentative="1">
      <w:start w:val="1"/>
      <w:numFmt w:val="lowerRoman"/>
      <w:lvlText w:val="%9."/>
      <w:lvlJc w:val="right"/>
      <w:pPr>
        <w:ind w:left="7560" w:hanging="180"/>
      </w:pPr>
    </w:lvl>
  </w:abstractNum>
  <w:abstractNum w:abstractNumId="34" w15:restartNumberingAfterBreak="0">
    <w:nsid w:val="62A80D0E"/>
    <w:multiLevelType w:val="hybridMultilevel"/>
    <w:tmpl w:val="FB3CD1E4"/>
    <w:lvl w:ilvl="0" w:tplc="0421000F">
      <w:start w:val="1"/>
      <w:numFmt w:val="decimal"/>
      <w:lvlText w:val="%1."/>
      <w:lvlJc w:val="left"/>
      <w:pPr>
        <w:ind w:left="1620" w:hanging="360"/>
      </w:pPr>
    </w:lvl>
    <w:lvl w:ilvl="1" w:tplc="04210019" w:tentative="1">
      <w:start w:val="1"/>
      <w:numFmt w:val="lowerLetter"/>
      <w:lvlText w:val="%2."/>
      <w:lvlJc w:val="left"/>
      <w:pPr>
        <w:ind w:left="2340" w:hanging="360"/>
      </w:pPr>
    </w:lvl>
    <w:lvl w:ilvl="2" w:tplc="0421001B" w:tentative="1">
      <w:start w:val="1"/>
      <w:numFmt w:val="lowerRoman"/>
      <w:lvlText w:val="%3."/>
      <w:lvlJc w:val="right"/>
      <w:pPr>
        <w:ind w:left="3060" w:hanging="180"/>
      </w:pPr>
    </w:lvl>
    <w:lvl w:ilvl="3" w:tplc="0421000F" w:tentative="1">
      <w:start w:val="1"/>
      <w:numFmt w:val="decimal"/>
      <w:lvlText w:val="%4."/>
      <w:lvlJc w:val="left"/>
      <w:pPr>
        <w:ind w:left="3780" w:hanging="360"/>
      </w:pPr>
    </w:lvl>
    <w:lvl w:ilvl="4" w:tplc="04210019" w:tentative="1">
      <w:start w:val="1"/>
      <w:numFmt w:val="lowerLetter"/>
      <w:lvlText w:val="%5."/>
      <w:lvlJc w:val="left"/>
      <w:pPr>
        <w:ind w:left="4500" w:hanging="360"/>
      </w:pPr>
    </w:lvl>
    <w:lvl w:ilvl="5" w:tplc="0421001B" w:tentative="1">
      <w:start w:val="1"/>
      <w:numFmt w:val="lowerRoman"/>
      <w:lvlText w:val="%6."/>
      <w:lvlJc w:val="right"/>
      <w:pPr>
        <w:ind w:left="5220" w:hanging="180"/>
      </w:pPr>
    </w:lvl>
    <w:lvl w:ilvl="6" w:tplc="0421000F" w:tentative="1">
      <w:start w:val="1"/>
      <w:numFmt w:val="decimal"/>
      <w:lvlText w:val="%7."/>
      <w:lvlJc w:val="left"/>
      <w:pPr>
        <w:ind w:left="5940" w:hanging="360"/>
      </w:pPr>
    </w:lvl>
    <w:lvl w:ilvl="7" w:tplc="04210019" w:tentative="1">
      <w:start w:val="1"/>
      <w:numFmt w:val="lowerLetter"/>
      <w:lvlText w:val="%8."/>
      <w:lvlJc w:val="left"/>
      <w:pPr>
        <w:ind w:left="6660" w:hanging="360"/>
      </w:pPr>
    </w:lvl>
    <w:lvl w:ilvl="8" w:tplc="0421001B" w:tentative="1">
      <w:start w:val="1"/>
      <w:numFmt w:val="lowerRoman"/>
      <w:lvlText w:val="%9."/>
      <w:lvlJc w:val="right"/>
      <w:pPr>
        <w:ind w:left="7380" w:hanging="180"/>
      </w:pPr>
    </w:lvl>
  </w:abstractNum>
  <w:abstractNum w:abstractNumId="35" w15:restartNumberingAfterBreak="0">
    <w:nsid w:val="690645D5"/>
    <w:multiLevelType w:val="hybridMultilevel"/>
    <w:tmpl w:val="77BCC6C0"/>
    <w:lvl w:ilvl="0" w:tplc="58BECECA">
      <w:start w:val="1"/>
      <w:numFmt w:val="decimal"/>
      <w:lvlText w:val="%1."/>
      <w:lvlJc w:val="left"/>
      <w:pPr>
        <w:ind w:left="1069" w:hanging="360"/>
      </w:pPr>
      <w:rPr>
        <w:rFonts w:hint="default"/>
      </w:rPr>
    </w:lvl>
    <w:lvl w:ilvl="1" w:tplc="04090019">
      <w:start w:val="1"/>
      <w:numFmt w:val="lowerLetter"/>
      <w:lvlText w:val="%2."/>
      <w:lvlJc w:val="left"/>
      <w:pPr>
        <w:ind w:left="1789" w:hanging="360"/>
      </w:pPr>
    </w:lvl>
    <w:lvl w:ilvl="2" w:tplc="0409001B" w:tentative="1">
      <w:start w:val="1"/>
      <w:numFmt w:val="lowerRoman"/>
      <w:lvlText w:val="%3."/>
      <w:lvlJc w:val="right"/>
      <w:pPr>
        <w:ind w:left="2509" w:hanging="180"/>
      </w:pPr>
    </w:lvl>
    <w:lvl w:ilvl="3" w:tplc="0409000F" w:tentative="1">
      <w:start w:val="1"/>
      <w:numFmt w:val="decimal"/>
      <w:lvlText w:val="%4."/>
      <w:lvlJc w:val="left"/>
      <w:pPr>
        <w:ind w:left="3229" w:hanging="360"/>
      </w:pPr>
    </w:lvl>
    <w:lvl w:ilvl="4" w:tplc="04090019" w:tentative="1">
      <w:start w:val="1"/>
      <w:numFmt w:val="lowerLetter"/>
      <w:lvlText w:val="%5."/>
      <w:lvlJc w:val="left"/>
      <w:pPr>
        <w:ind w:left="3949" w:hanging="360"/>
      </w:pPr>
    </w:lvl>
    <w:lvl w:ilvl="5" w:tplc="0409001B" w:tentative="1">
      <w:start w:val="1"/>
      <w:numFmt w:val="lowerRoman"/>
      <w:lvlText w:val="%6."/>
      <w:lvlJc w:val="right"/>
      <w:pPr>
        <w:ind w:left="4669" w:hanging="180"/>
      </w:pPr>
    </w:lvl>
    <w:lvl w:ilvl="6" w:tplc="0409000F" w:tentative="1">
      <w:start w:val="1"/>
      <w:numFmt w:val="decimal"/>
      <w:lvlText w:val="%7."/>
      <w:lvlJc w:val="left"/>
      <w:pPr>
        <w:ind w:left="5389" w:hanging="360"/>
      </w:pPr>
    </w:lvl>
    <w:lvl w:ilvl="7" w:tplc="04090019" w:tentative="1">
      <w:start w:val="1"/>
      <w:numFmt w:val="lowerLetter"/>
      <w:lvlText w:val="%8."/>
      <w:lvlJc w:val="left"/>
      <w:pPr>
        <w:ind w:left="6109" w:hanging="360"/>
      </w:pPr>
    </w:lvl>
    <w:lvl w:ilvl="8" w:tplc="0409001B" w:tentative="1">
      <w:start w:val="1"/>
      <w:numFmt w:val="lowerRoman"/>
      <w:lvlText w:val="%9."/>
      <w:lvlJc w:val="right"/>
      <w:pPr>
        <w:ind w:left="6829" w:hanging="180"/>
      </w:pPr>
    </w:lvl>
  </w:abstractNum>
  <w:abstractNum w:abstractNumId="36" w15:restartNumberingAfterBreak="0">
    <w:nsid w:val="6C344D30"/>
    <w:multiLevelType w:val="hybridMultilevel"/>
    <w:tmpl w:val="C4D6D792"/>
    <w:lvl w:ilvl="0" w:tplc="0421000F">
      <w:start w:val="1"/>
      <w:numFmt w:val="decimal"/>
      <w:lvlText w:val="%1."/>
      <w:lvlJc w:val="left"/>
      <w:pPr>
        <w:ind w:left="720" w:hanging="360"/>
      </w:pPr>
      <w:rPr>
        <w:rFonts w:hint="default"/>
      </w:rPr>
    </w:lvl>
    <w:lvl w:ilvl="1" w:tplc="04210019" w:tentative="1">
      <w:start w:val="1"/>
      <w:numFmt w:val="lowerLetter"/>
      <w:lvlText w:val="%2."/>
      <w:lvlJc w:val="left"/>
      <w:pPr>
        <w:ind w:left="1440" w:hanging="360"/>
      </w:pPr>
    </w:lvl>
    <w:lvl w:ilvl="2" w:tplc="0421001B" w:tentative="1">
      <w:start w:val="1"/>
      <w:numFmt w:val="lowerRoman"/>
      <w:lvlText w:val="%3."/>
      <w:lvlJc w:val="right"/>
      <w:pPr>
        <w:ind w:left="2160" w:hanging="180"/>
      </w:pPr>
    </w:lvl>
    <w:lvl w:ilvl="3" w:tplc="0421000F" w:tentative="1">
      <w:start w:val="1"/>
      <w:numFmt w:val="decimal"/>
      <w:lvlText w:val="%4."/>
      <w:lvlJc w:val="left"/>
      <w:pPr>
        <w:ind w:left="2880" w:hanging="360"/>
      </w:pPr>
    </w:lvl>
    <w:lvl w:ilvl="4" w:tplc="04210019" w:tentative="1">
      <w:start w:val="1"/>
      <w:numFmt w:val="lowerLetter"/>
      <w:lvlText w:val="%5."/>
      <w:lvlJc w:val="left"/>
      <w:pPr>
        <w:ind w:left="3600" w:hanging="360"/>
      </w:pPr>
    </w:lvl>
    <w:lvl w:ilvl="5" w:tplc="0421001B" w:tentative="1">
      <w:start w:val="1"/>
      <w:numFmt w:val="lowerRoman"/>
      <w:lvlText w:val="%6."/>
      <w:lvlJc w:val="right"/>
      <w:pPr>
        <w:ind w:left="4320" w:hanging="180"/>
      </w:pPr>
    </w:lvl>
    <w:lvl w:ilvl="6" w:tplc="0421000F" w:tentative="1">
      <w:start w:val="1"/>
      <w:numFmt w:val="decimal"/>
      <w:lvlText w:val="%7."/>
      <w:lvlJc w:val="left"/>
      <w:pPr>
        <w:ind w:left="5040" w:hanging="360"/>
      </w:pPr>
    </w:lvl>
    <w:lvl w:ilvl="7" w:tplc="04210019" w:tentative="1">
      <w:start w:val="1"/>
      <w:numFmt w:val="lowerLetter"/>
      <w:lvlText w:val="%8."/>
      <w:lvlJc w:val="left"/>
      <w:pPr>
        <w:ind w:left="5760" w:hanging="360"/>
      </w:pPr>
    </w:lvl>
    <w:lvl w:ilvl="8" w:tplc="0421001B" w:tentative="1">
      <w:start w:val="1"/>
      <w:numFmt w:val="lowerRoman"/>
      <w:lvlText w:val="%9."/>
      <w:lvlJc w:val="right"/>
      <w:pPr>
        <w:ind w:left="6480" w:hanging="180"/>
      </w:pPr>
    </w:lvl>
  </w:abstractNum>
  <w:abstractNum w:abstractNumId="37" w15:restartNumberingAfterBreak="0">
    <w:nsid w:val="6E32524A"/>
    <w:multiLevelType w:val="multilevel"/>
    <w:tmpl w:val="5EE4D516"/>
    <w:lvl w:ilvl="0">
      <w:start w:val="3"/>
      <w:numFmt w:val="decimal"/>
      <w:lvlText w:val="%1"/>
      <w:lvlJc w:val="left"/>
      <w:pPr>
        <w:ind w:left="360" w:hanging="360"/>
      </w:pPr>
      <w:rPr>
        <w:rFonts w:hint="default"/>
      </w:rPr>
    </w:lvl>
    <w:lvl w:ilvl="1">
      <w:start w:val="1"/>
      <w:numFmt w:val="decimal"/>
      <w:pStyle w:val="31"/>
      <w:lvlText w:val="%1.%2"/>
      <w:lvlJc w:val="left"/>
      <w:pPr>
        <w:ind w:left="360" w:hanging="360"/>
      </w:pPr>
      <w:rPr>
        <w:rFonts w:hint="default"/>
      </w:rPr>
    </w:lvl>
    <w:lvl w:ilvl="2">
      <w:start w:val="1"/>
      <w:numFmt w:val="decimal"/>
      <w:pStyle w:val="311"/>
      <w:lvlText w:val="%1.%2.%3"/>
      <w:lvlJc w:val="left"/>
      <w:pPr>
        <w:ind w:left="720" w:hanging="720"/>
      </w:p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8" w15:restartNumberingAfterBreak="0">
    <w:nsid w:val="719B1B13"/>
    <w:multiLevelType w:val="multilevel"/>
    <w:tmpl w:val="B6489F5C"/>
    <w:lvl w:ilvl="0">
      <w:start w:val="1"/>
      <w:numFmt w:val="decimal"/>
      <w:lvlText w:val="%1."/>
      <w:lvlJc w:val="left"/>
      <w:pPr>
        <w:ind w:left="1440" w:hanging="360"/>
      </w:pPr>
      <w:rPr>
        <w:b w:val="0"/>
      </w:rPr>
    </w:lvl>
    <w:lvl w:ilvl="1">
      <w:start w:val="1"/>
      <w:numFmt w:val="decimal"/>
      <w:isLgl/>
      <w:lvlText w:val="%1.%2"/>
      <w:lvlJc w:val="left"/>
      <w:pPr>
        <w:ind w:left="144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1800" w:hanging="720"/>
      </w:pPr>
      <w:rPr>
        <w:rFonts w:hint="default"/>
      </w:rPr>
    </w:lvl>
    <w:lvl w:ilvl="4">
      <w:start w:val="1"/>
      <w:numFmt w:val="decimal"/>
      <w:isLgl/>
      <w:lvlText w:val="%1.%2.%3.%4.%5"/>
      <w:lvlJc w:val="left"/>
      <w:pPr>
        <w:ind w:left="2160" w:hanging="1080"/>
      </w:pPr>
      <w:rPr>
        <w:rFonts w:hint="default"/>
      </w:rPr>
    </w:lvl>
    <w:lvl w:ilvl="5">
      <w:start w:val="1"/>
      <w:numFmt w:val="decimal"/>
      <w:isLgl/>
      <w:lvlText w:val="%1.%2.%3.%4.%5.%6"/>
      <w:lvlJc w:val="left"/>
      <w:pPr>
        <w:ind w:left="2160" w:hanging="1080"/>
      </w:pPr>
      <w:rPr>
        <w:rFonts w:hint="default"/>
      </w:rPr>
    </w:lvl>
    <w:lvl w:ilvl="6">
      <w:start w:val="1"/>
      <w:numFmt w:val="decimal"/>
      <w:isLgl/>
      <w:lvlText w:val="%1.%2.%3.%4.%5.%6.%7"/>
      <w:lvlJc w:val="left"/>
      <w:pPr>
        <w:ind w:left="2520" w:hanging="1440"/>
      </w:pPr>
      <w:rPr>
        <w:rFonts w:hint="default"/>
      </w:rPr>
    </w:lvl>
    <w:lvl w:ilvl="7">
      <w:start w:val="1"/>
      <w:numFmt w:val="decimal"/>
      <w:isLgl/>
      <w:lvlText w:val="%1.%2.%3.%4.%5.%6.%7.%8"/>
      <w:lvlJc w:val="left"/>
      <w:pPr>
        <w:ind w:left="2520" w:hanging="1440"/>
      </w:pPr>
      <w:rPr>
        <w:rFonts w:hint="default"/>
      </w:rPr>
    </w:lvl>
    <w:lvl w:ilvl="8">
      <w:start w:val="1"/>
      <w:numFmt w:val="decimal"/>
      <w:isLgl/>
      <w:lvlText w:val="%1.%2.%3.%4.%5.%6.%7.%8.%9"/>
      <w:lvlJc w:val="left"/>
      <w:pPr>
        <w:ind w:left="2880" w:hanging="1800"/>
      </w:pPr>
      <w:rPr>
        <w:rFonts w:hint="default"/>
      </w:rPr>
    </w:lvl>
  </w:abstractNum>
  <w:abstractNum w:abstractNumId="39" w15:restartNumberingAfterBreak="0">
    <w:nsid w:val="71FD4CC2"/>
    <w:multiLevelType w:val="hybridMultilevel"/>
    <w:tmpl w:val="E6BAF42A"/>
    <w:lvl w:ilvl="0" w:tplc="38090001">
      <w:start w:val="1"/>
      <w:numFmt w:val="bullet"/>
      <w:lvlText w:val=""/>
      <w:lvlJc w:val="left"/>
      <w:pPr>
        <w:ind w:left="720" w:hanging="360"/>
      </w:pPr>
      <w:rPr>
        <w:rFonts w:ascii="Symbol" w:hAnsi="Symbol" w:hint="default"/>
      </w:rPr>
    </w:lvl>
    <w:lvl w:ilvl="1" w:tplc="38090003" w:tentative="1">
      <w:start w:val="1"/>
      <w:numFmt w:val="bullet"/>
      <w:lvlText w:val="o"/>
      <w:lvlJc w:val="left"/>
      <w:pPr>
        <w:ind w:left="1440" w:hanging="360"/>
      </w:pPr>
      <w:rPr>
        <w:rFonts w:ascii="Courier New" w:hAnsi="Courier New" w:cs="Courier New" w:hint="default"/>
      </w:rPr>
    </w:lvl>
    <w:lvl w:ilvl="2" w:tplc="38090005" w:tentative="1">
      <w:start w:val="1"/>
      <w:numFmt w:val="bullet"/>
      <w:lvlText w:val=""/>
      <w:lvlJc w:val="left"/>
      <w:pPr>
        <w:ind w:left="2160" w:hanging="360"/>
      </w:pPr>
      <w:rPr>
        <w:rFonts w:ascii="Wingdings" w:hAnsi="Wingdings" w:hint="default"/>
      </w:rPr>
    </w:lvl>
    <w:lvl w:ilvl="3" w:tplc="38090001" w:tentative="1">
      <w:start w:val="1"/>
      <w:numFmt w:val="bullet"/>
      <w:lvlText w:val=""/>
      <w:lvlJc w:val="left"/>
      <w:pPr>
        <w:ind w:left="2880" w:hanging="360"/>
      </w:pPr>
      <w:rPr>
        <w:rFonts w:ascii="Symbol" w:hAnsi="Symbol" w:hint="default"/>
      </w:rPr>
    </w:lvl>
    <w:lvl w:ilvl="4" w:tplc="38090003" w:tentative="1">
      <w:start w:val="1"/>
      <w:numFmt w:val="bullet"/>
      <w:lvlText w:val="o"/>
      <w:lvlJc w:val="left"/>
      <w:pPr>
        <w:ind w:left="3600" w:hanging="360"/>
      </w:pPr>
      <w:rPr>
        <w:rFonts w:ascii="Courier New" w:hAnsi="Courier New" w:cs="Courier New" w:hint="default"/>
      </w:rPr>
    </w:lvl>
    <w:lvl w:ilvl="5" w:tplc="38090005" w:tentative="1">
      <w:start w:val="1"/>
      <w:numFmt w:val="bullet"/>
      <w:lvlText w:val=""/>
      <w:lvlJc w:val="left"/>
      <w:pPr>
        <w:ind w:left="4320" w:hanging="360"/>
      </w:pPr>
      <w:rPr>
        <w:rFonts w:ascii="Wingdings" w:hAnsi="Wingdings" w:hint="default"/>
      </w:rPr>
    </w:lvl>
    <w:lvl w:ilvl="6" w:tplc="38090001" w:tentative="1">
      <w:start w:val="1"/>
      <w:numFmt w:val="bullet"/>
      <w:lvlText w:val=""/>
      <w:lvlJc w:val="left"/>
      <w:pPr>
        <w:ind w:left="5040" w:hanging="360"/>
      </w:pPr>
      <w:rPr>
        <w:rFonts w:ascii="Symbol" w:hAnsi="Symbol" w:hint="default"/>
      </w:rPr>
    </w:lvl>
    <w:lvl w:ilvl="7" w:tplc="38090003" w:tentative="1">
      <w:start w:val="1"/>
      <w:numFmt w:val="bullet"/>
      <w:lvlText w:val="o"/>
      <w:lvlJc w:val="left"/>
      <w:pPr>
        <w:ind w:left="5760" w:hanging="360"/>
      </w:pPr>
      <w:rPr>
        <w:rFonts w:ascii="Courier New" w:hAnsi="Courier New" w:cs="Courier New" w:hint="default"/>
      </w:rPr>
    </w:lvl>
    <w:lvl w:ilvl="8" w:tplc="38090005" w:tentative="1">
      <w:start w:val="1"/>
      <w:numFmt w:val="bullet"/>
      <w:lvlText w:val=""/>
      <w:lvlJc w:val="left"/>
      <w:pPr>
        <w:ind w:left="6480" w:hanging="360"/>
      </w:pPr>
      <w:rPr>
        <w:rFonts w:ascii="Wingdings" w:hAnsi="Wingdings" w:hint="default"/>
      </w:rPr>
    </w:lvl>
  </w:abstractNum>
  <w:abstractNum w:abstractNumId="40" w15:restartNumberingAfterBreak="0">
    <w:nsid w:val="761F67FD"/>
    <w:multiLevelType w:val="hybridMultilevel"/>
    <w:tmpl w:val="5C464B1C"/>
    <w:lvl w:ilvl="0" w:tplc="3809000F">
      <w:start w:val="1"/>
      <w:numFmt w:val="decimal"/>
      <w:lvlText w:val="%1."/>
      <w:lvlJc w:val="left"/>
      <w:pPr>
        <w:ind w:left="720" w:hanging="360"/>
      </w:p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41" w15:restartNumberingAfterBreak="0">
    <w:nsid w:val="77206BAF"/>
    <w:multiLevelType w:val="hybridMultilevel"/>
    <w:tmpl w:val="F2204E0E"/>
    <w:lvl w:ilvl="0" w:tplc="87B6FABA">
      <w:start w:val="1"/>
      <w:numFmt w:val="decimal"/>
      <w:lvlText w:val="2.4.%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7AF852CA"/>
    <w:multiLevelType w:val="hybridMultilevel"/>
    <w:tmpl w:val="8A544024"/>
    <w:lvl w:ilvl="0" w:tplc="3809000F">
      <w:start w:val="1"/>
      <w:numFmt w:val="decimal"/>
      <w:lvlText w:val="%1."/>
      <w:lvlJc w:val="left"/>
      <w:pPr>
        <w:ind w:left="720" w:hanging="360"/>
      </w:p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num w:numId="1" w16cid:durableId="1102147027">
    <w:abstractNumId w:val="18"/>
  </w:num>
  <w:num w:numId="2" w16cid:durableId="400519807">
    <w:abstractNumId w:val="22"/>
  </w:num>
  <w:num w:numId="3" w16cid:durableId="530143553">
    <w:abstractNumId w:val="6"/>
  </w:num>
  <w:num w:numId="4" w16cid:durableId="909343050">
    <w:abstractNumId w:val="38"/>
  </w:num>
  <w:num w:numId="5" w16cid:durableId="1857452829">
    <w:abstractNumId w:val="20"/>
  </w:num>
  <w:num w:numId="6" w16cid:durableId="996349891">
    <w:abstractNumId w:val="37"/>
  </w:num>
  <w:num w:numId="7" w16cid:durableId="93938437">
    <w:abstractNumId w:val="14"/>
  </w:num>
  <w:num w:numId="8" w16cid:durableId="793598050">
    <w:abstractNumId w:val="15"/>
  </w:num>
  <w:num w:numId="9" w16cid:durableId="1098721160">
    <w:abstractNumId w:val="41"/>
  </w:num>
  <w:num w:numId="10" w16cid:durableId="1391078520">
    <w:abstractNumId w:val="1"/>
  </w:num>
  <w:num w:numId="11" w16cid:durableId="1872377765">
    <w:abstractNumId w:val="10"/>
  </w:num>
  <w:num w:numId="12" w16cid:durableId="1423801174">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491533342">
    <w:abstractNumId w:val="37"/>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227953957">
    <w:abstractNumId w:val="5"/>
  </w:num>
  <w:num w:numId="15" w16cid:durableId="1513764614">
    <w:abstractNumId w:val="17"/>
  </w:num>
  <w:num w:numId="16" w16cid:durableId="286082544">
    <w:abstractNumId w:val="16"/>
  </w:num>
  <w:num w:numId="17" w16cid:durableId="1718972190">
    <w:abstractNumId w:val="24"/>
  </w:num>
  <w:num w:numId="18" w16cid:durableId="206067424">
    <w:abstractNumId w:val="40"/>
  </w:num>
  <w:num w:numId="19" w16cid:durableId="130640481">
    <w:abstractNumId w:val="42"/>
  </w:num>
  <w:num w:numId="20" w16cid:durableId="44765295">
    <w:abstractNumId w:val="8"/>
  </w:num>
  <w:num w:numId="21" w16cid:durableId="1468820327">
    <w:abstractNumId w:val="12"/>
  </w:num>
  <w:num w:numId="22" w16cid:durableId="123625735">
    <w:abstractNumId w:val="23"/>
  </w:num>
  <w:num w:numId="23" w16cid:durableId="662709905">
    <w:abstractNumId w:val="32"/>
  </w:num>
  <w:num w:numId="24" w16cid:durableId="1109592448">
    <w:abstractNumId w:val="26"/>
  </w:num>
  <w:num w:numId="25" w16cid:durableId="909920248">
    <w:abstractNumId w:val="9"/>
  </w:num>
  <w:num w:numId="26" w16cid:durableId="1149974798">
    <w:abstractNumId w:val="4"/>
  </w:num>
  <w:num w:numId="27" w16cid:durableId="1160080894">
    <w:abstractNumId w:val="13"/>
  </w:num>
  <w:num w:numId="28" w16cid:durableId="1978604930">
    <w:abstractNumId w:val="39"/>
  </w:num>
  <w:num w:numId="29" w16cid:durableId="1368486424">
    <w:abstractNumId w:val="30"/>
  </w:num>
  <w:num w:numId="30" w16cid:durableId="874586484">
    <w:abstractNumId w:val="28"/>
  </w:num>
  <w:num w:numId="31" w16cid:durableId="640036645">
    <w:abstractNumId w:val="35"/>
  </w:num>
  <w:num w:numId="32" w16cid:durableId="1561360934">
    <w:abstractNumId w:val="34"/>
  </w:num>
  <w:num w:numId="33" w16cid:durableId="37170957">
    <w:abstractNumId w:val="0"/>
  </w:num>
  <w:num w:numId="34" w16cid:durableId="1956861765">
    <w:abstractNumId w:val="27"/>
  </w:num>
  <w:num w:numId="35" w16cid:durableId="270670086">
    <w:abstractNumId w:val="36"/>
  </w:num>
  <w:num w:numId="36" w16cid:durableId="1584031195">
    <w:abstractNumId w:val="33"/>
  </w:num>
  <w:num w:numId="37" w16cid:durableId="388387491">
    <w:abstractNumId w:val="19"/>
  </w:num>
  <w:num w:numId="38" w16cid:durableId="423770148">
    <w:abstractNumId w:val="11"/>
  </w:num>
  <w:num w:numId="39" w16cid:durableId="268661601">
    <w:abstractNumId w:val="29"/>
  </w:num>
  <w:num w:numId="40" w16cid:durableId="1504009106">
    <w:abstractNumId w:val="7"/>
  </w:num>
  <w:num w:numId="41" w16cid:durableId="1028675041">
    <w:abstractNumId w:val="21"/>
  </w:num>
  <w:num w:numId="42" w16cid:durableId="1072388012">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443958755">
    <w:abstractNumId w:val="2"/>
  </w:num>
  <w:num w:numId="44" w16cid:durableId="36901872">
    <w:abstractNumId w:val="25"/>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defaultTabStop w:val="720"/>
  <w:characterSpacingControl w:val="doNotCompress"/>
  <w:savePreviewPicture/>
  <w:hdrShapeDefaults>
    <o:shapedefaults v:ext="edit" spidmax="2050"/>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006502"/>
    <w:rsid w:val="00000812"/>
    <w:rsid w:val="000011D5"/>
    <w:rsid w:val="00002CED"/>
    <w:rsid w:val="00002F03"/>
    <w:rsid w:val="00004A20"/>
    <w:rsid w:val="000057E8"/>
    <w:rsid w:val="00006502"/>
    <w:rsid w:val="000069FE"/>
    <w:rsid w:val="0000774F"/>
    <w:rsid w:val="00010842"/>
    <w:rsid w:val="000111B3"/>
    <w:rsid w:val="00013844"/>
    <w:rsid w:val="0001468E"/>
    <w:rsid w:val="000146F3"/>
    <w:rsid w:val="00014FAC"/>
    <w:rsid w:val="00023B0D"/>
    <w:rsid w:val="0003047E"/>
    <w:rsid w:val="00031A4B"/>
    <w:rsid w:val="00036FBF"/>
    <w:rsid w:val="00041309"/>
    <w:rsid w:val="00041C32"/>
    <w:rsid w:val="0004530B"/>
    <w:rsid w:val="00046DB1"/>
    <w:rsid w:val="000506AE"/>
    <w:rsid w:val="00052A67"/>
    <w:rsid w:val="00054CEF"/>
    <w:rsid w:val="000603C3"/>
    <w:rsid w:val="00062D6A"/>
    <w:rsid w:val="00062FA8"/>
    <w:rsid w:val="0006300B"/>
    <w:rsid w:val="0006344C"/>
    <w:rsid w:val="0006345A"/>
    <w:rsid w:val="00064050"/>
    <w:rsid w:val="00064376"/>
    <w:rsid w:val="000648B4"/>
    <w:rsid w:val="000664E2"/>
    <w:rsid w:val="00071F26"/>
    <w:rsid w:val="00072D52"/>
    <w:rsid w:val="000745A7"/>
    <w:rsid w:val="000777DA"/>
    <w:rsid w:val="000809D3"/>
    <w:rsid w:val="00081083"/>
    <w:rsid w:val="0008168C"/>
    <w:rsid w:val="00084C36"/>
    <w:rsid w:val="00085119"/>
    <w:rsid w:val="0008523C"/>
    <w:rsid w:val="000853D9"/>
    <w:rsid w:val="00085729"/>
    <w:rsid w:val="00085894"/>
    <w:rsid w:val="00085D22"/>
    <w:rsid w:val="00086446"/>
    <w:rsid w:val="000866B1"/>
    <w:rsid w:val="00087C75"/>
    <w:rsid w:val="00087E2B"/>
    <w:rsid w:val="00087FB8"/>
    <w:rsid w:val="00090B19"/>
    <w:rsid w:val="00091926"/>
    <w:rsid w:val="0009275D"/>
    <w:rsid w:val="00093BB2"/>
    <w:rsid w:val="00097A37"/>
    <w:rsid w:val="000A0263"/>
    <w:rsid w:val="000A17BE"/>
    <w:rsid w:val="000A1B63"/>
    <w:rsid w:val="000A74B5"/>
    <w:rsid w:val="000A7A35"/>
    <w:rsid w:val="000B0283"/>
    <w:rsid w:val="000B3F08"/>
    <w:rsid w:val="000B472C"/>
    <w:rsid w:val="000B4E14"/>
    <w:rsid w:val="000B79B3"/>
    <w:rsid w:val="000B7EC9"/>
    <w:rsid w:val="000C0DF6"/>
    <w:rsid w:val="000C11D5"/>
    <w:rsid w:val="000C2A31"/>
    <w:rsid w:val="000C2A7B"/>
    <w:rsid w:val="000C2E55"/>
    <w:rsid w:val="000C3862"/>
    <w:rsid w:val="000C5970"/>
    <w:rsid w:val="000C741F"/>
    <w:rsid w:val="000C7CA3"/>
    <w:rsid w:val="000D1CDE"/>
    <w:rsid w:val="000D42A9"/>
    <w:rsid w:val="000D5450"/>
    <w:rsid w:val="000D5D3B"/>
    <w:rsid w:val="000D65F7"/>
    <w:rsid w:val="000D7650"/>
    <w:rsid w:val="000E11B4"/>
    <w:rsid w:val="000E1D25"/>
    <w:rsid w:val="000E25A1"/>
    <w:rsid w:val="000E5327"/>
    <w:rsid w:val="000E5778"/>
    <w:rsid w:val="000F0CDF"/>
    <w:rsid w:val="000F138C"/>
    <w:rsid w:val="000F1945"/>
    <w:rsid w:val="000F51C6"/>
    <w:rsid w:val="000F65E9"/>
    <w:rsid w:val="000F701C"/>
    <w:rsid w:val="0010038F"/>
    <w:rsid w:val="00100E30"/>
    <w:rsid w:val="0010101F"/>
    <w:rsid w:val="00111825"/>
    <w:rsid w:val="00114CD4"/>
    <w:rsid w:val="001155A0"/>
    <w:rsid w:val="00120DF6"/>
    <w:rsid w:val="00121EEB"/>
    <w:rsid w:val="00122434"/>
    <w:rsid w:val="00122E9D"/>
    <w:rsid w:val="001232EB"/>
    <w:rsid w:val="00123809"/>
    <w:rsid w:val="001257E8"/>
    <w:rsid w:val="001267B7"/>
    <w:rsid w:val="001268D6"/>
    <w:rsid w:val="00131E3E"/>
    <w:rsid w:val="00132BC1"/>
    <w:rsid w:val="00133CB1"/>
    <w:rsid w:val="00134B18"/>
    <w:rsid w:val="001401A3"/>
    <w:rsid w:val="00140936"/>
    <w:rsid w:val="001412D7"/>
    <w:rsid w:val="00143E46"/>
    <w:rsid w:val="001440E9"/>
    <w:rsid w:val="00145372"/>
    <w:rsid w:val="0014740B"/>
    <w:rsid w:val="00147D4F"/>
    <w:rsid w:val="00151D18"/>
    <w:rsid w:val="0015225C"/>
    <w:rsid w:val="00153D73"/>
    <w:rsid w:val="001552B7"/>
    <w:rsid w:val="00156306"/>
    <w:rsid w:val="00156CA2"/>
    <w:rsid w:val="00160D82"/>
    <w:rsid w:val="001613EC"/>
    <w:rsid w:val="001616D5"/>
    <w:rsid w:val="00162AC9"/>
    <w:rsid w:val="0016442F"/>
    <w:rsid w:val="00165AC0"/>
    <w:rsid w:val="001703B9"/>
    <w:rsid w:val="0017120F"/>
    <w:rsid w:val="001715E1"/>
    <w:rsid w:val="001728C4"/>
    <w:rsid w:val="00174203"/>
    <w:rsid w:val="00174EBF"/>
    <w:rsid w:val="0017562F"/>
    <w:rsid w:val="00175899"/>
    <w:rsid w:val="00175D68"/>
    <w:rsid w:val="001762C7"/>
    <w:rsid w:val="00176351"/>
    <w:rsid w:val="001768FE"/>
    <w:rsid w:val="00180530"/>
    <w:rsid w:val="00181F80"/>
    <w:rsid w:val="001822F7"/>
    <w:rsid w:val="00183FC3"/>
    <w:rsid w:val="00185151"/>
    <w:rsid w:val="0018622A"/>
    <w:rsid w:val="001864CD"/>
    <w:rsid w:val="0018695E"/>
    <w:rsid w:val="00186966"/>
    <w:rsid w:val="00186B98"/>
    <w:rsid w:val="001915A8"/>
    <w:rsid w:val="0019211C"/>
    <w:rsid w:val="00192896"/>
    <w:rsid w:val="00194ACA"/>
    <w:rsid w:val="00195A5C"/>
    <w:rsid w:val="00196DBD"/>
    <w:rsid w:val="00196E3E"/>
    <w:rsid w:val="00197BE9"/>
    <w:rsid w:val="001A161F"/>
    <w:rsid w:val="001A1E92"/>
    <w:rsid w:val="001A2084"/>
    <w:rsid w:val="001A589F"/>
    <w:rsid w:val="001A58BD"/>
    <w:rsid w:val="001A59CD"/>
    <w:rsid w:val="001A7718"/>
    <w:rsid w:val="001B2655"/>
    <w:rsid w:val="001B2D4E"/>
    <w:rsid w:val="001B4697"/>
    <w:rsid w:val="001B7EB9"/>
    <w:rsid w:val="001C0B86"/>
    <w:rsid w:val="001C1178"/>
    <w:rsid w:val="001C2164"/>
    <w:rsid w:val="001C32F4"/>
    <w:rsid w:val="001C3B79"/>
    <w:rsid w:val="001C458F"/>
    <w:rsid w:val="001C66AC"/>
    <w:rsid w:val="001C717F"/>
    <w:rsid w:val="001D0FF6"/>
    <w:rsid w:val="001D2271"/>
    <w:rsid w:val="001D2F4F"/>
    <w:rsid w:val="001D3FDB"/>
    <w:rsid w:val="001D420F"/>
    <w:rsid w:val="001D63C2"/>
    <w:rsid w:val="001D6F9B"/>
    <w:rsid w:val="001E0683"/>
    <w:rsid w:val="001E0851"/>
    <w:rsid w:val="001E0F87"/>
    <w:rsid w:val="001E1D3C"/>
    <w:rsid w:val="001E2355"/>
    <w:rsid w:val="001E5253"/>
    <w:rsid w:val="001E52AF"/>
    <w:rsid w:val="001E68EE"/>
    <w:rsid w:val="001F134C"/>
    <w:rsid w:val="001F1E9B"/>
    <w:rsid w:val="001F41BD"/>
    <w:rsid w:val="001F49A4"/>
    <w:rsid w:val="001F65A8"/>
    <w:rsid w:val="001F79E1"/>
    <w:rsid w:val="002008EB"/>
    <w:rsid w:val="00201C7F"/>
    <w:rsid w:val="00203286"/>
    <w:rsid w:val="0020456A"/>
    <w:rsid w:val="00205566"/>
    <w:rsid w:val="00206BFE"/>
    <w:rsid w:val="00207CFD"/>
    <w:rsid w:val="002108B6"/>
    <w:rsid w:val="00213BE4"/>
    <w:rsid w:val="00214565"/>
    <w:rsid w:val="002154E8"/>
    <w:rsid w:val="00216741"/>
    <w:rsid w:val="00216E20"/>
    <w:rsid w:val="002227A9"/>
    <w:rsid w:val="00223B48"/>
    <w:rsid w:val="00223F0A"/>
    <w:rsid w:val="0022533E"/>
    <w:rsid w:val="002266AD"/>
    <w:rsid w:val="0023048D"/>
    <w:rsid w:val="00231455"/>
    <w:rsid w:val="00231B95"/>
    <w:rsid w:val="002351EE"/>
    <w:rsid w:val="0023701B"/>
    <w:rsid w:val="0023728B"/>
    <w:rsid w:val="00240CD9"/>
    <w:rsid w:val="002412B2"/>
    <w:rsid w:val="00243EF4"/>
    <w:rsid w:val="0024685D"/>
    <w:rsid w:val="0024742A"/>
    <w:rsid w:val="0025109A"/>
    <w:rsid w:val="00254AF2"/>
    <w:rsid w:val="00254EB6"/>
    <w:rsid w:val="00255C55"/>
    <w:rsid w:val="00256187"/>
    <w:rsid w:val="002561CA"/>
    <w:rsid w:val="00256885"/>
    <w:rsid w:val="00257D35"/>
    <w:rsid w:val="00257D40"/>
    <w:rsid w:val="00263E72"/>
    <w:rsid w:val="00264CDB"/>
    <w:rsid w:val="0026719C"/>
    <w:rsid w:val="00275014"/>
    <w:rsid w:val="002755BE"/>
    <w:rsid w:val="0027586B"/>
    <w:rsid w:val="002759E4"/>
    <w:rsid w:val="00276B7F"/>
    <w:rsid w:val="00281B3C"/>
    <w:rsid w:val="00281D64"/>
    <w:rsid w:val="002826D3"/>
    <w:rsid w:val="00284E22"/>
    <w:rsid w:val="00285B31"/>
    <w:rsid w:val="00285D08"/>
    <w:rsid w:val="00290AAE"/>
    <w:rsid w:val="00293B64"/>
    <w:rsid w:val="0029430B"/>
    <w:rsid w:val="00294644"/>
    <w:rsid w:val="00295D51"/>
    <w:rsid w:val="00296239"/>
    <w:rsid w:val="00296AE6"/>
    <w:rsid w:val="00296B1F"/>
    <w:rsid w:val="002A01C5"/>
    <w:rsid w:val="002A02F7"/>
    <w:rsid w:val="002A07F9"/>
    <w:rsid w:val="002A1A80"/>
    <w:rsid w:val="002A3553"/>
    <w:rsid w:val="002A3933"/>
    <w:rsid w:val="002B0DDC"/>
    <w:rsid w:val="002B18E7"/>
    <w:rsid w:val="002B4443"/>
    <w:rsid w:val="002B5135"/>
    <w:rsid w:val="002B5A8D"/>
    <w:rsid w:val="002B5FC7"/>
    <w:rsid w:val="002B6FBC"/>
    <w:rsid w:val="002C0492"/>
    <w:rsid w:val="002C08B3"/>
    <w:rsid w:val="002C12C3"/>
    <w:rsid w:val="002C1DB2"/>
    <w:rsid w:val="002C2BFB"/>
    <w:rsid w:val="002C2CEC"/>
    <w:rsid w:val="002C4311"/>
    <w:rsid w:val="002C6CA4"/>
    <w:rsid w:val="002C77A4"/>
    <w:rsid w:val="002D57EC"/>
    <w:rsid w:val="002D702E"/>
    <w:rsid w:val="002E0076"/>
    <w:rsid w:val="002E3754"/>
    <w:rsid w:val="002E3B55"/>
    <w:rsid w:val="002E56E5"/>
    <w:rsid w:val="002E6AA0"/>
    <w:rsid w:val="002F087D"/>
    <w:rsid w:val="002F1671"/>
    <w:rsid w:val="002F3608"/>
    <w:rsid w:val="002F4214"/>
    <w:rsid w:val="002F4CB3"/>
    <w:rsid w:val="002F6CED"/>
    <w:rsid w:val="003009D0"/>
    <w:rsid w:val="00302D7E"/>
    <w:rsid w:val="00303640"/>
    <w:rsid w:val="00303AC1"/>
    <w:rsid w:val="00303BD6"/>
    <w:rsid w:val="003062EE"/>
    <w:rsid w:val="00306D91"/>
    <w:rsid w:val="00311A27"/>
    <w:rsid w:val="00311C7F"/>
    <w:rsid w:val="003123FA"/>
    <w:rsid w:val="00313A71"/>
    <w:rsid w:val="00316D1D"/>
    <w:rsid w:val="00320CA1"/>
    <w:rsid w:val="00321CD7"/>
    <w:rsid w:val="00322223"/>
    <w:rsid w:val="003269DA"/>
    <w:rsid w:val="00327ED1"/>
    <w:rsid w:val="003301CE"/>
    <w:rsid w:val="00330759"/>
    <w:rsid w:val="00332E86"/>
    <w:rsid w:val="003347A4"/>
    <w:rsid w:val="00334E21"/>
    <w:rsid w:val="00335FE3"/>
    <w:rsid w:val="00336C65"/>
    <w:rsid w:val="0033729E"/>
    <w:rsid w:val="003404CA"/>
    <w:rsid w:val="00340680"/>
    <w:rsid w:val="003423A7"/>
    <w:rsid w:val="00343B4C"/>
    <w:rsid w:val="00343F88"/>
    <w:rsid w:val="0034470A"/>
    <w:rsid w:val="00345ACA"/>
    <w:rsid w:val="0034642E"/>
    <w:rsid w:val="00346F58"/>
    <w:rsid w:val="00347BB2"/>
    <w:rsid w:val="00347E06"/>
    <w:rsid w:val="003514F4"/>
    <w:rsid w:val="0035224F"/>
    <w:rsid w:val="003523D3"/>
    <w:rsid w:val="0035299D"/>
    <w:rsid w:val="0035472D"/>
    <w:rsid w:val="00355E98"/>
    <w:rsid w:val="0035715A"/>
    <w:rsid w:val="00361C8A"/>
    <w:rsid w:val="00362D64"/>
    <w:rsid w:val="00363026"/>
    <w:rsid w:val="003661B6"/>
    <w:rsid w:val="00366DA9"/>
    <w:rsid w:val="0036737F"/>
    <w:rsid w:val="0036797B"/>
    <w:rsid w:val="003734B7"/>
    <w:rsid w:val="003757B8"/>
    <w:rsid w:val="00375AC6"/>
    <w:rsid w:val="003814CE"/>
    <w:rsid w:val="00382225"/>
    <w:rsid w:val="00382D76"/>
    <w:rsid w:val="00384672"/>
    <w:rsid w:val="00386E48"/>
    <w:rsid w:val="0039305A"/>
    <w:rsid w:val="00393A57"/>
    <w:rsid w:val="00394DA8"/>
    <w:rsid w:val="003A0979"/>
    <w:rsid w:val="003A3FC2"/>
    <w:rsid w:val="003B00CF"/>
    <w:rsid w:val="003B2004"/>
    <w:rsid w:val="003B37AB"/>
    <w:rsid w:val="003B58DF"/>
    <w:rsid w:val="003B6A72"/>
    <w:rsid w:val="003B7671"/>
    <w:rsid w:val="003C531E"/>
    <w:rsid w:val="003C5A0C"/>
    <w:rsid w:val="003C70E2"/>
    <w:rsid w:val="003C7356"/>
    <w:rsid w:val="003C7796"/>
    <w:rsid w:val="003C7843"/>
    <w:rsid w:val="003C7E4F"/>
    <w:rsid w:val="003D46E8"/>
    <w:rsid w:val="003D4FF4"/>
    <w:rsid w:val="003D591D"/>
    <w:rsid w:val="003D61FB"/>
    <w:rsid w:val="003D7453"/>
    <w:rsid w:val="003D7CC3"/>
    <w:rsid w:val="003E2EB3"/>
    <w:rsid w:val="003E459E"/>
    <w:rsid w:val="003E4D1D"/>
    <w:rsid w:val="003E60A2"/>
    <w:rsid w:val="003F12EC"/>
    <w:rsid w:val="003F4951"/>
    <w:rsid w:val="004004D6"/>
    <w:rsid w:val="004010AC"/>
    <w:rsid w:val="0040316C"/>
    <w:rsid w:val="00404B6A"/>
    <w:rsid w:val="00404DEA"/>
    <w:rsid w:val="004055E5"/>
    <w:rsid w:val="00410347"/>
    <w:rsid w:val="004129EA"/>
    <w:rsid w:val="00415436"/>
    <w:rsid w:val="00415F5D"/>
    <w:rsid w:val="00416FFF"/>
    <w:rsid w:val="00420F23"/>
    <w:rsid w:val="004214C3"/>
    <w:rsid w:val="00423611"/>
    <w:rsid w:val="00426FD9"/>
    <w:rsid w:val="0043106B"/>
    <w:rsid w:val="00431106"/>
    <w:rsid w:val="00433454"/>
    <w:rsid w:val="00437FEB"/>
    <w:rsid w:val="00440402"/>
    <w:rsid w:val="004408F2"/>
    <w:rsid w:val="004423AA"/>
    <w:rsid w:val="00442B41"/>
    <w:rsid w:val="00443B9C"/>
    <w:rsid w:val="004455FC"/>
    <w:rsid w:val="00446480"/>
    <w:rsid w:val="00446BB4"/>
    <w:rsid w:val="00450897"/>
    <w:rsid w:val="0045157A"/>
    <w:rsid w:val="00452D56"/>
    <w:rsid w:val="004537AA"/>
    <w:rsid w:val="00453A01"/>
    <w:rsid w:val="0045513A"/>
    <w:rsid w:val="0045568D"/>
    <w:rsid w:val="00456781"/>
    <w:rsid w:val="00456CA4"/>
    <w:rsid w:val="004570EA"/>
    <w:rsid w:val="004602F9"/>
    <w:rsid w:val="0046033C"/>
    <w:rsid w:val="00460857"/>
    <w:rsid w:val="00462CB4"/>
    <w:rsid w:val="00465476"/>
    <w:rsid w:val="00467522"/>
    <w:rsid w:val="0046752A"/>
    <w:rsid w:val="004703EE"/>
    <w:rsid w:val="00473AE7"/>
    <w:rsid w:val="0047637C"/>
    <w:rsid w:val="00476503"/>
    <w:rsid w:val="00477AAD"/>
    <w:rsid w:val="00477C6D"/>
    <w:rsid w:val="00477D7E"/>
    <w:rsid w:val="0048007E"/>
    <w:rsid w:val="00480914"/>
    <w:rsid w:val="00481850"/>
    <w:rsid w:val="00482593"/>
    <w:rsid w:val="00482E45"/>
    <w:rsid w:val="00484EAE"/>
    <w:rsid w:val="00486AD7"/>
    <w:rsid w:val="004875BC"/>
    <w:rsid w:val="004904A4"/>
    <w:rsid w:val="00490811"/>
    <w:rsid w:val="0049108F"/>
    <w:rsid w:val="0049172F"/>
    <w:rsid w:val="00491B73"/>
    <w:rsid w:val="0049744B"/>
    <w:rsid w:val="00497979"/>
    <w:rsid w:val="004A1643"/>
    <w:rsid w:val="004A3236"/>
    <w:rsid w:val="004A4361"/>
    <w:rsid w:val="004B208D"/>
    <w:rsid w:val="004B25B9"/>
    <w:rsid w:val="004B429D"/>
    <w:rsid w:val="004B4CFD"/>
    <w:rsid w:val="004B50A3"/>
    <w:rsid w:val="004B5F35"/>
    <w:rsid w:val="004B666C"/>
    <w:rsid w:val="004C0C0F"/>
    <w:rsid w:val="004C2E4C"/>
    <w:rsid w:val="004C4F68"/>
    <w:rsid w:val="004C5DF7"/>
    <w:rsid w:val="004C741A"/>
    <w:rsid w:val="004D26B2"/>
    <w:rsid w:val="004D2C99"/>
    <w:rsid w:val="004D52FA"/>
    <w:rsid w:val="004E04ED"/>
    <w:rsid w:val="004E1128"/>
    <w:rsid w:val="004E11DD"/>
    <w:rsid w:val="004E36E0"/>
    <w:rsid w:val="004E6ECB"/>
    <w:rsid w:val="004F0658"/>
    <w:rsid w:val="004F1FF9"/>
    <w:rsid w:val="004F2B51"/>
    <w:rsid w:val="004F3FB4"/>
    <w:rsid w:val="004F4CDC"/>
    <w:rsid w:val="004F5B7B"/>
    <w:rsid w:val="004F5C68"/>
    <w:rsid w:val="00502582"/>
    <w:rsid w:val="00503C19"/>
    <w:rsid w:val="00504B74"/>
    <w:rsid w:val="00506FA9"/>
    <w:rsid w:val="00507655"/>
    <w:rsid w:val="00511638"/>
    <w:rsid w:val="0051553C"/>
    <w:rsid w:val="0051566E"/>
    <w:rsid w:val="00517558"/>
    <w:rsid w:val="005179B3"/>
    <w:rsid w:val="00521448"/>
    <w:rsid w:val="00521E12"/>
    <w:rsid w:val="005223B6"/>
    <w:rsid w:val="005239E7"/>
    <w:rsid w:val="005243CB"/>
    <w:rsid w:val="005268B8"/>
    <w:rsid w:val="0052764B"/>
    <w:rsid w:val="00527935"/>
    <w:rsid w:val="005305B1"/>
    <w:rsid w:val="00531F5A"/>
    <w:rsid w:val="00532421"/>
    <w:rsid w:val="00533C07"/>
    <w:rsid w:val="00535155"/>
    <w:rsid w:val="0053676D"/>
    <w:rsid w:val="00537DAE"/>
    <w:rsid w:val="005435E1"/>
    <w:rsid w:val="00543832"/>
    <w:rsid w:val="005441FD"/>
    <w:rsid w:val="00547849"/>
    <w:rsid w:val="0055288F"/>
    <w:rsid w:val="00552ED6"/>
    <w:rsid w:val="00552F6B"/>
    <w:rsid w:val="00553102"/>
    <w:rsid w:val="00554E60"/>
    <w:rsid w:val="00555510"/>
    <w:rsid w:val="005564A8"/>
    <w:rsid w:val="00556B45"/>
    <w:rsid w:val="0055765F"/>
    <w:rsid w:val="005600FF"/>
    <w:rsid w:val="00560E35"/>
    <w:rsid w:val="0056121F"/>
    <w:rsid w:val="00561770"/>
    <w:rsid w:val="0056204E"/>
    <w:rsid w:val="00562572"/>
    <w:rsid w:val="005631CB"/>
    <w:rsid w:val="00564560"/>
    <w:rsid w:val="00565F30"/>
    <w:rsid w:val="00567719"/>
    <w:rsid w:val="0057484B"/>
    <w:rsid w:val="00577A83"/>
    <w:rsid w:val="00580AB7"/>
    <w:rsid w:val="00581424"/>
    <w:rsid w:val="00582426"/>
    <w:rsid w:val="00582931"/>
    <w:rsid w:val="00583D3A"/>
    <w:rsid w:val="005847C9"/>
    <w:rsid w:val="00585185"/>
    <w:rsid w:val="00585329"/>
    <w:rsid w:val="005872EE"/>
    <w:rsid w:val="0059043A"/>
    <w:rsid w:val="0059397C"/>
    <w:rsid w:val="005960D7"/>
    <w:rsid w:val="005A275A"/>
    <w:rsid w:val="005A3720"/>
    <w:rsid w:val="005A48BD"/>
    <w:rsid w:val="005A4B0D"/>
    <w:rsid w:val="005A4F03"/>
    <w:rsid w:val="005A7E3A"/>
    <w:rsid w:val="005B0053"/>
    <w:rsid w:val="005B3DE7"/>
    <w:rsid w:val="005B7346"/>
    <w:rsid w:val="005C0EEA"/>
    <w:rsid w:val="005C4255"/>
    <w:rsid w:val="005C4449"/>
    <w:rsid w:val="005C493D"/>
    <w:rsid w:val="005C4B4B"/>
    <w:rsid w:val="005C53C6"/>
    <w:rsid w:val="005D1723"/>
    <w:rsid w:val="005D1BF7"/>
    <w:rsid w:val="005D2B59"/>
    <w:rsid w:val="005D2FCE"/>
    <w:rsid w:val="005D5904"/>
    <w:rsid w:val="005D64A2"/>
    <w:rsid w:val="005E2E94"/>
    <w:rsid w:val="005E3C9C"/>
    <w:rsid w:val="005E500B"/>
    <w:rsid w:val="005E603A"/>
    <w:rsid w:val="005E6C4A"/>
    <w:rsid w:val="005E785A"/>
    <w:rsid w:val="005F1423"/>
    <w:rsid w:val="005F271B"/>
    <w:rsid w:val="005F63B9"/>
    <w:rsid w:val="005F6FC5"/>
    <w:rsid w:val="005F79C1"/>
    <w:rsid w:val="00601C41"/>
    <w:rsid w:val="00604378"/>
    <w:rsid w:val="006046D6"/>
    <w:rsid w:val="0060580D"/>
    <w:rsid w:val="00606685"/>
    <w:rsid w:val="00607216"/>
    <w:rsid w:val="00611747"/>
    <w:rsid w:val="00612F73"/>
    <w:rsid w:val="00613BAE"/>
    <w:rsid w:val="006164C6"/>
    <w:rsid w:val="00621673"/>
    <w:rsid w:val="00624BDC"/>
    <w:rsid w:val="006250BC"/>
    <w:rsid w:val="00627DF2"/>
    <w:rsid w:val="0063126D"/>
    <w:rsid w:val="006316AE"/>
    <w:rsid w:val="00632751"/>
    <w:rsid w:val="0063436E"/>
    <w:rsid w:val="00637110"/>
    <w:rsid w:val="00641178"/>
    <w:rsid w:val="00643E5D"/>
    <w:rsid w:val="00644321"/>
    <w:rsid w:val="00647C79"/>
    <w:rsid w:val="00652B5A"/>
    <w:rsid w:val="00653764"/>
    <w:rsid w:val="00660688"/>
    <w:rsid w:val="00663FA0"/>
    <w:rsid w:val="006663E5"/>
    <w:rsid w:val="00667675"/>
    <w:rsid w:val="00667FD9"/>
    <w:rsid w:val="00670B2E"/>
    <w:rsid w:val="006723E1"/>
    <w:rsid w:val="00672A40"/>
    <w:rsid w:val="00672C16"/>
    <w:rsid w:val="006764D4"/>
    <w:rsid w:val="00677D37"/>
    <w:rsid w:val="0068030C"/>
    <w:rsid w:val="0068277C"/>
    <w:rsid w:val="00684F56"/>
    <w:rsid w:val="006861CC"/>
    <w:rsid w:val="006875D5"/>
    <w:rsid w:val="00690687"/>
    <w:rsid w:val="00692410"/>
    <w:rsid w:val="00692EED"/>
    <w:rsid w:val="00697467"/>
    <w:rsid w:val="00697600"/>
    <w:rsid w:val="006A199A"/>
    <w:rsid w:val="006A324D"/>
    <w:rsid w:val="006A34E5"/>
    <w:rsid w:val="006A64AB"/>
    <w:rsid w:val="006B0F71"/>
    <w:rsid w:val="006B163F"/>
    <w:rsid w:val="006B60EC"/>
    <w:rsid w:val="006B799E"/>
    <w:rsid w:val="006C0219"/>
    <w:rsid w:val="006C13EF"/>
    <w:rsid w:val="006C71BB"/>
    <w:rsid w:val="006D0234"/>
    <w:rsid w:val="006D068B"/>
    <w:rsid w:val="006D0A08"/>
    <w:rsid w:val="006D3169"/>
    <w:rsid w:val="006D40E3"/>
    <w:rsid w:val="006D5682"/>
    <w:rsid w:val="006E0139"/>
    <w:rsid w:val="006E06C8"/>
    <w:rsid w:val="006E2910"/>
    <w:rsid w:val="006E3AAF"/>
    <w:rsid w:val="006E66BB"/>
    <w:rsid w:val="006E72A5"/>
    <w:rsid w:val="006F565F"/>
    <w:rsid w:val="006F7A0F"/>
    <w:rsid w:val="006F7C6B"/>
    <w:rsid w:val="00701626"/>
    <w:rsid w:val="00702157"/>
    <w:rsid w:val="00702CAD"/>
    <w:rsid w:val="00704CD9"/>
    <w:rsid w:val="00705117"/>
    <w:rsid w:val="007066BA"/>
    <w:rsid w:val="00706887"/>
    <w:rsid w:val="00710288"/>
    <w:rsid w:val="007109A8"/>
    <w:rsid w:val="00711B59"/>
    <w:rsid w:val="00715525"/>
    <w:rsid w:val="00716050"/>
    <w:rsid w:val="0071660A"/>
    <w:rsid w:val="007174E4"/>
    <w:rsid w:val="007200A8"/>
    <w:rsid w:val="00721BB4"/>
    <w:rsid w:val="007223C3"/>
    <w:rsid w:val="00724491"/>
    <w:rsid w:val="007264D8"/>
    <w:rsid w:val="0072766D"/>
    <w:rsid w:val="0073196D"/>
    <w:rsid w:val="00731A11"/>
    <w:rsid w:val="0073208B"/>
    <w:rsid w:val="007328E8"/>
    <w:rsid w:val="00732AE5"/>
    <w:rsid w:val="00732E40"/>
    <w:rsid w:val="0073764C"/>
    <w:rsid w:val="00737FE1"/>
    <w:rsid w:val="0074011E"/>
    <w:rsid w:val="0074017E"/>
    <w:rsid w:val="007421D8"/>
    <w:rsid w:val="00742388"/>
    <w:rsid w:val="00746044"/>
    <w:rsid w:val="0074613E"/>
    <w:rsid w:val="00747001"/>
    <w:rsid w:val="007479D9"/>
    <w:rsid w:val="00750A9E"/>
    <w:rsid w:val="007534CA"/>
    <w:rsid w:val="007548E5"/>
    <w:rsid w:val="007554EF"/>
    <w:rsid w:val="007560EC"/>
    <w:rsid w:val="00756BA8"/>
    <w:rsid w:val="00757510"/>
    <w:rsid w:val="007623FB"/>
    <w:rsid w:val="00762EB0"/>
    <w:rsid w:val="00762FDE"/>
    <w:rsid w:val="00764D3A"/>
    <w:rsid w:val="007653FD"/>
    <w:rsid w:val="00766A83"/>
    <w:rsid w:val="0077292E"/>
    <w:rsid w:val="007751EF"/>
    <w:rsid w:val="007773EF"/>
    <w:rsid w:val="00777858"/>
    <w:rsid w:val="0077786D"/>
    <w:rsid w:val="00777F69"/>
    <w:rsid w:val="00780640"/>
    <w:rsid w:val="00780AC0"/>
    <w:rsid w:val="007810E7"/>
    <w:rsid w:val="00782E9D"/>
    <w:rsid w:val="00783A88"/>
    <w:rsid w:val="00784F98"/>
    <w:rsid w:val="007858FE"/>
    <w:rsid w:val="00785A08"/>
    <w:rsid w:val="00786502"/>
    <w:rsid w:val="00787037"/>
    <w:rsid w:val="00787F86"/>
    <w:rsid w:val="007904B6"/>
    <w:rsid w:val="00790EFF"/>
    <w:rsid w:val="007936DA"/>
    <w:rsid w:val="00795540"/>
    <w:rsid w:val="00795AA4"/>
    <w:rsid w:val="00795E62"/>
    <w:rsid w:val="00797C0F"/>
    <w:rsid w:val="007A072D"/>
    <w:rsid w:val="007A0C07"/>
    <w:rsid w:val="007A2019"/>
    <w:rsid w:val="007A2332"/>
    <w:rsid w:val="007A6723"/>
    <w:rsid w:val="007A7D48"/>
    <w:rsid w:val="007B0162"/>
    <w:rsid w:val="007B0319"/>
    <w:rsid w:val="007B3F85"/>
    <w:rsid w:val="007B4929"/>
    <w:rsid w:val="007B795C"/>
    <w:rsid w:val="007B7A34"/>
    <w:rsid w:val="007C5F0A"/>
    <w:rsid w:val="007C69F9"/>
    <w:rsid w:val="007D5258"/>
    <w:rsid w:val="007D538B"/>
    <w:rsid w:val="007D5D5E"/>
    <w:rsid w:val="007D7363"/>
    <w:rsid w:val="007D7526"/>
    <w:rsid w:val="007E07C8"/>
    <w:rsid w:val="007E0E31"/>
    <w:rsid w:val="007E1943"/>
    <w:rsid w:val="007E41A2"/>
    <w:rsid w:val="007E6708"/>
    <w:rsid w:val="007E6E0B"/>
    <w:rsid w:val="007F12A9"/>
    <w:rsid w:val="007F1A80"/>
    <w:rsid w:val="007F395D"/>
    <w:rsid w:val="007F5C9C"/>
    <w:rsid w:val="007F6627"/>
    <w:rsid w:val="007F6BD6"/>
    <w:rsid w:val="007F76CB"/>
    <w:rsid w:val="007F7E7C"/>
    <w:rsid w:val="008008CE"/>
    <w:rsid w:val="00800B9D"/>
    <w:rsid w:val="0080451A"/>
    <w:rsid w:val="00805175"/>
    <w:rsid w:val="008053D2"/>
    <w:rsid w:val="0080704C"/>
    <w:rsid w:val="00807275"/>
    <w:rsid w:val="00807B69"/>
    <w:rsid w:val="00807D6B"/>
    <w:rsid w:val="00811CE0"/>
    <w:rsid w:val="0081487D"/>
    <w:rsid w:val="008157E4"/>
    <w:rsid w:val="00815994"/>
    <w:rsid w:val="00816B55"/>
    <w:rsid w:val="00820AF1"/>
    <w:rsid w:val="00821837"/>
    <w:rsid w:val="00822119"/>
    <w:rsid w:val="00822278"/>
    <w:rsid w:val="00822532"/>
    <w:rsid w:val="008258D0"/>
    <w:rsid w:val="00826659"/>
    <w:rsid w:val="00830765"/>
    <w:rsid w:val="00830F34"/>
    <w:rsid w:val="0083273F"/>
    <w:rsid w:val="00833F95"/>
    <w:rsid w:val="00834B66"/>
    <w:rsid w:val="0083600B"/>
    <w:rsid w:val="0083759C"/>
    <w:rsid w:val="00841B47"/>
    <w:rsid w:val="00842178"/>
    <w:rsid w:val="00843F60"/>
    <w:rsid w:val="00844E7B"/>
    <w:rsid w:val="00844FF1"/>
    <w:rsid w:val="00847FF8"/>
    <w:rsid w:val="00851868"/>
    <w:rsid w:val="00854145"/>
    <w:rsid w:val="00855325"/>
    <w:rsid w:val="00857814"/>
    <w:rsid w:val="00861E5C"/>
    <w:rsid w:val="00862805"/>
    <w:rsid w:val="008638B5"/>
    <w:rsid w:val="00863DB9"/>
    <w:rsid w:val="0087052C"/>
    <w:rsid w:val="00872382"/>
    <w:rsid w:val="008724BA"/>
    <w:rsid w:val="00872B2E"/>
    <w:rsid w:val="00873CF7"/>
    <w:rsid w:val="00874135"/>
    <w:rsid w:val="00876479"/>
    <w:rsid w:val="00880564"/>
    <w:rsid w:val="00881E69"/>
    <w:rsid w:val="00882090"/>
    <w:rsid w:val="0088420B"/>
    <w:rsid w:val="008845E5"/>
    <w:rsid w:val="00884724"/>
    <w:rsid w:val="00885237"/>
    <w:rsid w:val="00886FC5"/>
    <w:rsid w:val="0088722C"/>
    <w:rsid w:val="008905A6"/>
    <w:rsid w:val="00892E0D"/>
    <w:rsid w:val="00893CDC"/>
    <w:rsid w:val="00896E69"/>
    <w:rsid w:val="00897483"/>
    <w:rsid w:val="00897F8B"/>
    <w:rsid w:val="008A0DB4"/>
    <w:rsid w:val="008A2DE4"/>
    <w:rsid w:val="008A608F"/>
    <w:rsid w:val="008B0070"/>
    <w:rsid w:val="008B02C1"/>
    <w:rsid w:val="008B0A1A"/>
    <w:rsid w:val="008B6700"/>
    <w:rsid w:val="008B6C13"/>
    <w:rsid w:val="008B72D0"/>
    <w:rsid w:val="008B7CA9"/>
    <w:rsid w:val="008C3E7F"/>
    <w:rsid w:val="008C49AF"/>
    <w:rsid w:val="008D2B2F"/>
    <w:rsid w:val="008D4968"/>
    <w:rsid w:val="008D54F6"/>
    <w:rsid w:val="008D5F25"/>
    <w:rsid w:val="008E0410"/>
    <w:rsid w:val="008E0B5A"/>
    <w:rsid w:val="008E18BC"/>
    <w:rsid w:val="008E48B7"/>
    <w:rsid w:val="008E4CB7"/>
    <w:rsid w:val="008E5060"/>
    <w:rsid w:val="008E76E6"/>
    <w:rsid w:val="008F2B8F"/>
    <w:rsid w:val="008F4B74"/>
    <w:rsid w:val="009001E7"/>
    <w:rsid w:val="0090273E"/>
    <w:rsid w:val="00902BBB"/>
    <w:rsid w:val="00903306"/>
    <w:rsid w:val="00906942"/>
    <w:rsid w:val="00907009"/>
    <w:rsid w:val="00907645"/>
    <w:rsid w:val="009109C1"/>
    <w:rsid w:val="00911B83"/>
    <w:rsid w:val="00913731"/>
    <w:rsid w:val="00913EF6"/>
    <w:rsid w:val="00914260"/>
    <w:rsid w:val="00914B8E"/>
    <w:rsid w:val="00917FD7"/>
    <w:rsid w:val="0092039E"/>
    <w:rsid w:val="009236FF"/>
    <w:rsid w:val="0092392F"/>
    <w:rsid w:val="00924489"/>
    <w:rsid w:val="00925B63"/>
    <w:rsid w:val="00925D3C"/>
    <w:rsid w:val="00925EAC"/>
    <w:rsid w:val="00926686"/>
    <w:rsid w:val="00926933"/>
    <w:rsid w:val="0093059E"/>
    <w:rsid w:val="009307B3"/>
    <w:rsid w:val="00931BEE"/>
    <w:rsid w:val="00931ED3"/>
    <w:rsid w:val="00933AAE"/>
    <w:rsid w:val="009341CB"/>
    <w:rsid w:val="0093777F"/>
    <w:rsid w:val="009403A7"/>
    <w:rsid w:val="0094144E"/>
    <w:rsid w:val="00942CB8"/>
    <w:rsid w:val="00944CDF"/>
    <w:rsid w:val="0094617D"/>
    <w:rsid w:val="009471D5"/>
    <w:rsid w:val="00951728"/>
    <w:rsid w:val="00951939"/>
    <w:rsid w:val="0095299D"/>
    <w:rsid w:val="00955B9A"/>
    <w:rsid w:val="009601CC"/>
    <w:rsid w:val="009622B9"/>
    <w:rsid w:val="00963060"/>
    <w:rsid w:val="009631E7"/>
    <w:rsid w:val="00963CB3"/>
    <w:rsid w:val="00970651"/>
    <w:rsid w:val="009708FB"/>
    <w:rsid w:val="009720A6"/>
    <w:rsid w:val="00972310"/>
    <w:rsid w:val="00972B0F"/>
    <w:rsid w:val="00972C72"/>
    <w:rsid w:val="00976381"/>
    <w:rsid w:val="00980652"/>
    <w:rsid w:val="00980B2F"/>
    <w:rsid w:val="009837C9"/>
    <w:rsid w:val="00986E45"/>
    <w:rsid w:val="00987744"/>
    <w:rsid w:val="00990762"/>
    <w:rsid w:val="0099125C"/>
    <w:rsid w:val="009913F3"/>
    <w:rsid w:val="009926E0"/>
    <w:rsid w:val="00994561"/>
    <w:rsid w:val="00995386"/>
    <w:rsid w:val="00995A28"/>
    <w:rsid w:val="009970E7"/>
    <w:rsid w:val="009A0179"/>
    <w:rsid w:val="009A1B1A"/>
    <w:rsid w:val="009A4C4F"/>
    <w:rsid w:val="009B1F51"/>
    <w:rsid w:val="009B4C21"/>
    <w:rsid w:val="009B54DD"/>
    <w:rsid w:val="009C0960"/>
    <w:rsid w:val="009C0BC8"/>
    <w:rsid w:val="009C47EA"/>
    <w:rsid w:val="009C5864"/>
    <w:rsid w:val="009C7038"/>
    <w:rsid w:val="009D05FF"/>
    <w:rsid w:val="009D1909"/>
    <w:rsid w:val="009D44D5"/>
    <w:rsid w:val="009D4C33"/>
    <w:rsid w:val="009D5BDE"/>
    <w:rsid w:val="009E01E0"/>
    <w:rsid w:val="009E05F3"/>
    <w:rsid w:val="009E1756"/>
    <w:rsid w:val="009E1D47"/>
    <w:rsid w:val="009E2BF8"/>
    <w:rsid w:val="009E5DB6"/>
    <w:rsid w:val="009E5E15"/>
    <w:rsid w:val="009E6EE9"/>
    <w:rsid w:val="009E7E97"/>
    <w:rsid w:val="009F170C"/>
    <w:rsid w:val="009F2451"/>
    <w:rsid w:val="009F2FB2"/>
    <w:rsid w:val="009F31F5"/>
    <w:rsid w:val="009F4779"/>
    <w:rsid w:val="009F4F13"/>
    <w:rsid w:val="009F57BF"/>
    <w:rsid w:val="009F7D15"/>
    <w:rsid w:val="00A008B0"/>
    <w:rsid w:val="00A0142F"/>
    <w:rsid w:val="00A020B5"/>
    <w:rsid w:val="00A038AC"/>
    <w:rsid w:val="00A065E8"/>
    <w:rsid w:val="00A06D3A"/>
    <w:rsid w:val="00A076D8"/>
    <w:rsid w:val="00A10150"/>
    <w:rsid w:val="00A11D58"/>
    <w:rsid w:val="00A121FD"/>
    <w:rsid w:val="00A13402"/>
    <w:rsid w:val="00A1495A"/>
    <w:rsid w:val="00A17D54"/>
    <w:rsid w:val="00A21D4B"/>
    <w:rsid w:val="00A23792"/>
    <w:rsid w:val="00A238CA"/>
    <w:rsid w:val="00A23914"/>
    <w:rsid w:val="00A2428C"/>
    <w:rsid w:val="00A248C2"/>
    <w:rsid w:val="00A2561A"/>
    <w:rsid w:val="00A265B8"/>
    <w:rsid w:val="00A3246A"/>
    <w:rsid w:val="00A340B6"/>
    <w:rsid w:val="00A34ED3"/>
    <w:rsid w:val="00A3651B"/>
    <w:rsid w:val="00A42C0E"/>
    <w:rsid w:val="00A4338A"/>
    <w:rsid w:val="00A44E10"/>
    <w:rsid w:val="00A4547B"/>
    <w:rsid w:val="00A5127A"/>
    <w:rsid w:val="00A512E0"/>
    <w:rsid w:val="00A52602"/>
    <w:rsid w:val="00A527F2"/>
    <w:rsid w:val="00A52B6D"/>
    <w:rsid w:val="00A5321A"/>
    <w:rsid w:val="00A53FB7"/>
    <w:rsid w:val="00A5598E"/>
    <w:rsid w:val="00A610F8"/>
    <w:rsid w:val="00A6450F"/>
    <w:rsid w:val="00A67401"/>
    <w:rsid w:val="00A6786B"/>
    <w:rsid w:val="00A70B87"/>
    <w:rsid w:val="00A71D9B"/>
    <w:rsid w:val="00A73503"/>
    <w:rsid w:val="00A750CF"/>
    <w:rsid w:val="00A7510F"/>
    <w:rsid w:val="00A77FF0"/>
    <w:rsid w:val="00A807CA"/>
    <w:rsid w:val="00A809DC"/>
    <w:rsid w:val="00A80A9C"/>
    <w:rsid w:val="00A8452E"/>
    <w:rsid w:val="00A84720"/>
    <w:rsid w:val="00A84B2E"/>
    <w:rsid w:val="00A855D0"/>
    <w:rsid w:val="00A86322"/>
    <w:rsid w:val="00A8696C"/>
    <w:rsid w:val="00A8729F"/>
    <w:rsid w:val="00A927B2"/>
    <w:rsid w:val="00A95481"/>
    <w:rsid w:val="00A96DC8"/>
    <w:rsid w:val="00A96EB1"/>
    <w:rsid w:val="00AA24FC"/>
    <w:rsid w:val="00AA41A2"/>
    <w:rsid w:val="00AA4B36"/>
    <w:rsid w:val="00AA5744"/>
    <w:rsid w:val="00AA5B26"/>
    <w:rsid w:val="00AB14A9"/>
    <w:rsid w:val="00AB251B"/>
    <w:rsid w:val="00AB2708"/>
    <w:rsid w:val="00AB4791"/>
    <w:rsid w:val="00AB4B98"/>
    <w:rsid w:val="00AB55BD"/>
    <w:rsid w:val="00AB647D"/>
    <w:rsid w:val="00AB659F"/>
    <w:rsid w:val="00AB742E"/>
    <w:rsid w:val="00AB74C0"/>
    <w:rsid w:val="00AC0149"/>
    <w:rsid w:val="00AC184E"/>
    <w:rsid w:val="00AC3FA3"/>
    <w:rsid w:val="00AC4150"/>
    <w:rsid w:val="00AC4930"/>
    <w:rsid w:val="00AC4CC3"/>
    <w:rsid w:val="00AC7751"/>
    <w:rsid w:val="00AD0913"/>
    <w:rsid w:val="00AD0CA8"/>
    <w:rsid w:val="00AD2670"/>
    <w:rsid w:val="00AD384A"/>
    <w:rsid w:val="00AD404F"/>
    <w:rsid w:val="00AE08EF"/>
    <w:rsid w:val="00AE0A86"/>
    <w:rsid w:val="00AE36F3"/>
    <w:rsid w:val="00AE4526"/>
    <w:rsid w:val="00AE60B7"/>
    <w:rsid w:val="00AF03A0"/>
    <w:rsid w:val="00AF053C"/>
    <w:rsid w:val="00AF08DA"/>
    <w:rsid w:val="00AF0C2D"/>
    <w:rsid w:val="00AF10E9"/>
    <w:rsid w:val="00AF2925"/>
    <w:rsid w:val="00AF36EC"/>
    <w:rsid w:val="00AF6080"/>
    <w:rsid w:val="00AF6B4F"/>
    <w:rsid w:val="00AF7868"/>
    <w:rsid w:val="00AF7D32"/>
    <w:rsid w:val="00B074F4"/>
    <w:rsid w:val="00B077E7"/>
    <w:rsid w:val="00B07CD2"/>
    <w:rsid w:val="00B07EAD"/>
    <w:rsid w:val="00B10B7B"/>
    <w:rsid w:val="00B11DE2"/>
    <w:rsid w:val="00B11E77"/>
    <w:rsid w:val="00B13401"/>
    <w:rsid w:val="00B13714"/>
    <w:rsid w:val="00B20DB4"/>
    <w:rsid w:val="00B21202"/>
    <w:rsid w:val="00B2320F"/>
    <w:rsid w:val="00B2419F"/>
    <w:rsid w:val="00B244B1"/>
    <w:rsid w:val="00B2502C"/>
    <w:rsid w:val="00B30AA4"/>
    <w:rsid w:val="00B30AE3"/>
    <w:rsid w:val="00B30C32"/>
    <w:rsid w:val="00B32555"/>
    <w:rsid w:val="00B34A0A"/>
    <w:rsid w:val="00B34F93"/>
    <w:rsid w:val="00B351E1"/>
    <w:rsid w:val="00B35982"/>
    <w:rsid w:val="00B35DEF"/>
    <w:rsid w:val="00B36C67"/>
    <w:rsid w:val="00B405EF"/>
    <w:rsid w:val="00B40D5F"/>
    <w:rsid w:val="00B41804"/>
    <w:rsid w:val="00B41F75"/>
    <w:rsid w:val="00B442D4"/>
    <w:rsid w:val="00B45859"/>
    <w:rsid w:val="00B45E49"/>
    <w:rsid w:val="00B50DD4"/>
    <w:rsid w:val="00B50E00"/>
    <w:rsid w:val="00B54613"/>
    <w:rsid w:val="00B56715"/>
    <w:rsid w:val="00B61324"/>
    <w:rsid w:val="00B620B9"/>
    <w:rsid w:val="00B627F5"/>
    <w:rsid w:val="00B63D0E"/>
    <w:rsid w:val="00B64FBA"/>
    <w:rsid w:val="00B65048"/>
    <w:rsid w:val="00B65524"/>
    <w:rsid w:val="00B66139"/>
    <w:rsid w:val="00B71D43"/>
    <w:rsid w:val="00B7451C"/>
    <w:rsid w:val="00B76147"/>
    <w:rsid w:val="00B779F1"/>
    <w:rsid w:val="00B8034F"/>
    <w:rsid w:val="00B80F41"/>
    <w:rsid w:val="00B81129"/>
    <w:rsid w:val="00B820D2"/>
    <w:rsid w:val="00B83BEE"/>
    <w:rsid w:val="00B841AB"/>
    <w:rsid w:val="00B8586F"/>
    <w:rsid w:val="00B87B6E"/>
    <w:rsid w:val="00B87CC1"/>
    <w:rsid w:val="00B9024D"/>
    <w:rsid w:val="00B91738"/>
    <w:rsid w:val="00B96DC0"/>
    <w:rsid w:val="00BA191C"/>
    <w:rsid w:val="00BA2266"/>
    <w:rsid w:val="00BA24F2"/>
    <w:rsid w:val="00BA4309"/>
    <w:rsid w:val="00BA4E1B"/>
    <w:rsid w:val="00BA67D4"/>
    <w:rsid w:val="00BA687B"/>
    <w:rsid w:val="00BB19B5"/>
    <w:rsid w:val="00BB27D5"/>
    <w:rsid w:val="00BB4F79"/>
    <w:rsid w:val="00BB63F0"/>
    <w:rsid w:val="00BB6842"/>
    <w:rsid w:val="00BB69C0"/>
    <w:rsid w:val="00BB7948"/>
    <w:rsid w:val="00BC259F"/>
    <w:rsid w:val="00BC37C6"/>
    <w:rsid w:val="00BC3EBB"/>
    <w:rsid w:val="00BC49D5"/>
    <w:rsid w:val="00BC5332"/>
    <w:rsid w:val="00BC5410"/>
    <w:rsid w:val="00BC5B14"/>
    <w:rsid w:val="00BC78FE"/>
    <w:rsid w:val="00BD1086"/>
    <w:rsid w:val="00BD189D"/>
    <w:rsid w:val="00BD5046"/>
    <w:rsid w:val="00BD6561"/>
    <w:rsid w:val="00BD6722"/>
    <w:rsid w:val="00BE14EE"/>
    <w:rsid w:val="00BE75FB"/>
    <w:rsid w:val="00BF0DEF"/>
    <w:rsid w:val="00BF1E14"/>
    <w:rsid w:val="00BF38BA"/>
    <w:rsid w:val="00BF4E59"/>
    <w:rsid w:val="00BF6EDB"/>
    <w:rsid w:val="00BF7217"/>
    <w:rsid w:val="00C03629"/>
    <w:rsid w:val="00C042DB"/>
    <w:rsid w:val="00C04557"/>
    <w:rsid w:val="00C04B37"/>
    <w:rsid w:val="00C059B0"/>
    <w:rsid w:val="00C07318"/>
    <w:rsid w:val="00C07681"/>
    <w:rsid w:val="00C07ECA"/>
    <w:rsid w:val="00C130BA"/>
    <w:rsid w:val="00C13A66"/>
    <w:rsid w:val="00C15224"/>
    <w:rsid w:val="00C17548"/>
    <w:rsid w:val="00C20201"/>
    <w:rsid w:val="00C20BE8"/>
    <w:rsid w:val="00C20C3C"/>
    <w:rsid w:val="00C22BAA"/>
    <w:rsid w:val="00C250CE"/>
    <w:rsid w:val="00C25174"/>
    <w:rsid w:val="00C25A47"/>
    <w:rsid w:val="00C267C8"/>
    <w:rsid w:val="00C26D7F"/>
    <w:rsid w:val="00C26F48"/>
    <w:rsid w:val="00C26FC9"/>
    <w:rsid w:val="00C30210"/>
    <w:rsid w:val="00C30F9B"/>
    <w:rsid w:val="00C362CE"/>
    <w:rsid w:val="00C379F4"/>
    <w:rsid w:val="00C432DA"/>
    <w:rsid w:val="00C4656C"/>
    <w:rsid w:val="00C51BD0"/>
    <w:rsid w:val="00C52952"/>
    <w:rsid w:val="00C53346"/>
    <w:rsid w:val="00C549BF"/>
    <w:rsid w:val="00C54EE2"/>
    <w:rsid w:val="00C56EC0"/>
    <w:rsid w:val="00C57E3D"/>
    <w:rsid w:val="00C6219D"/>
    <w:rsid w:val="00C629CC"/>
    <w:rsid w:val="00C62F34"/>
    <w:rsid w:val="00C62FC8"/>
    <w:rsid w:val="00C63735"/>
    <w:rsid w:val="00C66894"/>
    <w:rsid w:val="00C67256"/>
    <w:rsid w:val="00C72E7F"/>
    <w:rsid w:val="00C7375E"/>
    <w:rsid w:val="00C73C40"/>
    <w:rsid w:val="00C7588A"/>
    <w:rsid w:val="00C76716"/>
    <w:rsid w:val="00C7674C"/>
    <w:rsid w:val="00C774FC"/>
    <w:rsid w:val="00C82010"/>
    <w:rsid w:val="00C82D0A"/>
    <w:rsid w:val="00C82F45"/>
    <w:rsid w:val="00C8601B"/>
    <w:rsid w:val="00C87A72"/>
    <w:rsid w:val="00C90766"/>
    <w:rsid w:val="00C90F50"/>
    <w:rsid w:val="00C93CAF"/>
    <w:rsid w:val="00C95234"/>
    <w:rsid w:val="00C95E63"/>
    <w:rsid w:val="00CA0A80"/>
    <w:rsid w:val="00CA22C1"/>
    <w:rsid w:val="00CA35A8"/>
    <w:rsid w:val="00CA446B"/>
    <w:rsid w:val="00CA717E"/>
    <w:rsid w:val="00CB2A65"/>
    <w:rsid w:val="00CB3489"/>
    <w:rsid w:val="00CB3E19"/>
    <w:rsid w:val="00CB44C1"/>
    <w:rsid w:val="00CB4F1A"/>
    <w:rsid w:val="00CB6885"/>
    <w:rsid w:val="00CB7F39"/>
    <w:rsid w:val="00CC10F2"/>
    <w:rsid w:val="00CC1967"/>
    <w:rsid w:val="00CC42DD"/>
    <w:rsid w:val="00CC5CFF"/>
    <w:rsid w:val="00CC799B"/>
    <w:rsid w:val="00CD148F"/>
    <w:rsid w:val="00CD1EA2"/>
    <w:rsid w:val="00CD3A88"/>
    <w:rsid w:val="00CD467F"/>
    <w:rsid w:val="00CD6AFD"/>
    <w:rsid w:val="00CD747D"/>
    <w:rsid w:val="00CE095A"/>
    <w:rsid w:val="00CE15CC"/>
    <w:rsid w:val="00CE29EB"/>
    <w:rsid w:val="00CE2AC8"/>
    <w:rsid w:val="00CE3520"/>
    <w:rsid w:val="00CE549A"/>
    <w:rsid w:val="00CE5B8D"/>
    <w:rsid w:val="00CE6D36"/>
    <w:rsid w:val="00CE7645"/>
    <w:rsid w:val="00CF02ED"/>
    <w:rsid w:val="00CF04E8"/>
    <w:rsid w:val="00CF0AA2"/>
    <w:rsid w:val="00CF0F54"/>
    <w:rsid w:val="00CF210A"/>
    <w:rsid w:val="00CF2D39"/>
    <w:rsid w:val="00CF3277"/>
    <w:rsid w:val="00CF4972"/>
    <w:rsid w:val="00CF5308"/>
    <w:rsid w:val="00CF6A4F"/>
    <w:rsid w:val="00D007D5"/>
    <w:rsid w:val="00D01D8F"/>
    <w:rsid w:val="00D03204"/>
    <w:rsid w:val="00D03DA2"/>
    <w:rsid w:val="00D050E9"/>
    <w:rsid w:val="00D05CC0"/>
    <w:rsid w:val="00D06323"/>
    <w:rsid w:val="00D06906"/>
    <w:rsid w:val="00D070D3"/>
    <w:rsid w:val="00D07DF5"/>
    <w:rsid w:val="00D1124B"/>
    <w:rsid w:val="00D1201E"/>
    <w:rsid w:val="00D14E9F"/>
    <w:rsid w:val="00D227B2"/>
    <w:rsid w:val="00D23B9B"/>
    <w:rsid w:val="00D24CD1"/>
    <w:rsid w:val="00D25A81"/>
    <w:rsid w:val="00D26BB1"/>
    <w:rsid w:val="00D35780"/>
    <w:rsid w:val="00D3761A"/>
    <w:rsid w:val="00D42487"/>
    <w:rsid w:val="00D4301A"/>
    <w:rsid w:val="00D4337A"/>
    <w:rsid w:val="00D463E5"/>
    <w:rsid w:val="00D479C4"/>
    <w:rsid w:val="00D47A38"/>
    <w:rsid w:val="00D52ACB"/>
    <w:rsid w:val="00D52E9D"/>
    <w:rsid w:val="00D5379B"/>
    <w:rsid w:val="00D614C8"/>
    <w:rsid w:val="00D61992"/>
    <w:rsid w:val="00D637AE"/>
    <w:rsid w:val="00D63A07"/>
    <w:rsid w:val="00D648E8"/>
    <w:rsid w:val="00D64925"/>
    <w:rsid w:val="00D66104"/>
    <w:rsid w:val="00D66EDF"/>
    <w:rsid w:val="00D707EB"/>
    <w:rsid w:val="00D712BA"/>
    <w:rsid w:val="00D726E8"/>
    <w:rsid w:val="00D755F5"/>
    <w:rsid w:val="00D75B9D"/>
    <w:rsid w:val="00D761F9"/>
    <w:rsid w:val="00D82AFE"/>
    <w:rsid w:val="00D837F4"/>
    <w:rsid w:val="00D83B58"/>
    <w:rsid w:val="00D8421B"/>
    <w:rsid w:val="00D85DAF"/>
    <w:rsid w:val="00D85E49"/>
    <w:rsid w:val="00D87DB2"/>
    <w:rsid w:val="00D90D6F"/>
    <w:rsid w:val="00D90E66"/>
    <w:rsid w:val="00D91CEB"/>
    <w:rsid w:val="00D92D6F"/>
    <w:rsid w:val="00D949F4"/>
    <w:rsid w:val="00D957BD"/>
    <w:rsid w:val="00D9781C"/>
    <w:rsid w:val="00DA0092"/>
    <w:rsid w:val="00DA05ED"/>
    <w:rsid w:val="00DA2651"/>
    <w:rsid w:val="00DA44A1"/>
    <w:rsid w:val="00DA5D16"/>
    <w:rsid w:val="00DA7169"/>
    <w:rsid w:val="00DB163D"/>
    <w:rsid w:val="00DB3303"/>
    <w:rsid w:val="00DB5BE3"/>
    <w:rsid w:val="00DB60A5"/>
    <w:rsid w:val="00DB6737"/>
    <w:rsid w:val="00DB7249"/>
    <w:rsid w:val="00DC075D"/>
    <w:rsid w:val="00DC2429"/>
    <w:rsid w:val="00DC51E8"/>
    <w:rsid w:val="00DC7204"/>
    <w:rsid w:val="00DC7DF2"/>
    <w:rsid w:val="00DD0292"/>
    <w:rsid w:val="00DD0DCF"/>
    <w:rsid w:val="00DD3D41"/>
    <w:rsid w:val="00DD5351"/>
    <w:rsid w:val="00DD7974"/>
    <w:rsid w:val="00DE15B2"/>
    <w:rsid w:val="00DE2FF7"/>
    <w:rsid w:val="00DF04B3"/>
    <w:rsid w:val="00DF2CEC"/>
    <w:rsid w:val="00DF364A"/>
    <w:rsid w:val="00DF36ED"/>
    <w:rsid w:val="00DF62EB"/>
    <w:rsid w:val="00DF6C1A"/>
    <w:rsid w:val="00E02B5A"/>
    <w:rsid w:val="00E03B3A"/>
    <w:rsid w:val="00E04D59"/>
    <w:rsid w:val="00E05DD8"/>
    <w:rsid w:val="00E05F13"/>
    <w:rsid w:val="00E0630E"/>
    <w:rsid w:val="00E07DB2"/>
    <w:rsid w:val="00E10382"/>
    <w:rsid w:val="00E11927"/>
    <w:rsid w:val="00E145C3"/>
    <w:rsid w:val="00E15DE4"/>
    <w:rsid w:val="00E1739A"/>
    <w:rsid w:val="00E213BF"/>
    <w:rsid w:val="00E23BDE"/>
    <w:rsid w:val="00E24AD6"/>
    <w:rsid w:val="00E26BE3"/>
    <w:rsid w:val="00E27217"/>
    <w:rsid w:val="00E27DA9"/>
    <w:rsid w:val="00E33514"/>
    <w:rsid w:val="00E44C9B"/>
    <w:rsid w:val="00E44D61"/>
    <w:rsid w:val="00E45B41"/>
    <w:rsid w:val="00E464EC"/>
    <w:rsid w:val="00E46B4F"/>
    <w:rsid w:val="00E55E1D"/>
    <w:rsid w:val="00E561D3"/>
    <w:rsid w:val="00E5629D"/>
    <w:rsid w:val="00E563C4"/>
    <w:rsid w:val="00E601D0"/>
    <w:rsid w:val="00E6115B"/>
    <w:rsid w:val="00E634B0"/>
    <w:rsid w:val="00E63870"/>
    <w:rsid w:val="00E63888"/>
    <w:rsid w:val="00E63C5D"/>
    <w:rsid w:val="00E64632"/>
    <w:rsid w:val="00E70538"/>
    <w:rsid w:val="00E708E8"/>
    <w:rsid w:val="00E72BED"/>
    <w:rsid w:val="00E733F1"/>
    <w:rsid w:val="00E747BD"/>
    <w:rsid w:val="00E755A9"/>
    <w:rsid w:val="00E819B5"/>
    <w:rsid w:val="00E81E67"/>
    <w:rsid w:val="00E81F64"/>
    <w:rsid w:val="00E82080"/>
    <w:rsid w:val="00E83804"/>
    <w:rsid w:val="00E8387F"/>
    <w:rsid w:val="00E861AF"/>
    <w:rsid w:val="00E86F6F"/>
    <w:rsid w:val="00E90891"/>
    <w:rsid w:val="00E90C86"/>
    <w:rsid w:val="00E911E2"/>
    <w:rsid w:val="00E91861"/>
    <w:rsid w:val="00E94DFA"/>
    <w:rsid w:val="00E95A60"/>
    <w:rsid w:val="00E95CAC"/>
    <w:rsid w:val="00EA10E1"/>
    <w:rsid w:val="00EA1C6A"/>
    <w:rsid w:val="00EA258D"/>
    <w:rsid w:val="00EA4B35"/>
    <w:rsid w:val="00EA5F62"/>
    <w:rsid w:val="00EA6096"/>
    <w:rsid w:val="00EA6CD4"/>
    <w:rsid w:val="00EA79C2"/>
    <w:rsid w:val="00EB0D75"/>
    <w:rsid w:val="00EB2829"/>
    <w:rsid w:val="00EB37BB"/>
    <w:rsid w:val="00EB4B0B"/>
    <w:rsid w:val="00EB5161"/>
    <w:rsid w:val="00EB789B"/>
    <w:rsid w:val="00EC0E73"/>
    <w:rsid w:val="00EC17BC"/>
    <w:rsid w:val="00EC1BFF"/>
    <w:rsid w:val="00EC2153"/>
    <w:rsid w:val="00EC28FC"/>
    <w:rsid w:val="00ED24D4"/>
    <w:rsid w:val="00ED376C"/>
    <w:rsid w:val="00ED409B"/>
    <w:rsid w:val="00ED49B7"/>
    <w:rsid w:val="00ED4A33"/>
    <w:rsid w:val="00ED6907"/>
    <w:rsid w:val="00ED7A01"/>
    <w:rsid w:val="00EE2CAA"/>
    <w:rsid w:val="00EE35AD"/>
    <w:rsid w:val="00EE3824"/>
    <w:rsid w:val="00EE46D1"/>
    <w:rsid w:val="00EE7691"/>
    <w:rsid w:val="00EF00AF"/>
    <w:rsid w:val="00EF6341"/>
    <w:rsid w:val="00EF69DC"/>
    <w:rsid w:val="00EF7F53"/>
    <w:rsid w:val="00F00D58"/>
    <w:rsid w:val="00F020CA"/>
    <w:rsid w:val="00F038A9"/>
    <w:rsid w:val="00F03A9B"/>
    <w:rsid w:val="00F03C02"/>
    <w:rsid w:val="00F054AC"/>
    <w:rsid w:val="00F05C0A"/>
    <w:rsid w:val="00F060C4"/>
    <w:rsid w:val="00F0731A"/>
    <w:rsid w:val="00F130AF"/>
    <w:rsid w:val="00F140D5"/>
    <w:rsid w:val="00F16A2E"/>
    <w:rsid w:val="00F16D69"/>
    <w:rsid w:val="00F2079E"/>
    <w:rsid w:val="00F20FAD"/>
    <w:rsid w:val="00F21975"/>
    <w:rsid w:val="00F22437"/>
    <w:rsid w:val="00F237BE"/>
    <w:rsid w:val="00F24828"/>
    <w:rsid w:val="00F255B2"/>
    <w:rsid w:val="00F265DE"/>
    <w:rsid w:val="00F26E5E"/>
    <w:rsid w:val="00F27D63"/>
    <w:rsid w:val="00F3083C"/>
    <w:rsid w:val="00F3095B"/>
    <w:rsid w:val="00F31172"/>
    <w:rsid w:val="00F311F0"/>
    <w:rsid w:val="00F3461B"/>
    <w:rsid w:val="00F4127A"/>
    <w:rsid w:val="00F415ED"/>
    <w:rsid w:val="00F42416"/>
    <w:rsid w:val="00F43723"/>
    <w:rsid w:val="00F44745"/>
    <w:rsid w:val="00F44998"/>
    <w:rsid w:val="00F44EA6"/>
    <w:rsid w:val="00F46553"/>
    <w:rsid w:val="00F52017"/>
    <w:rsid w:val="00F52AD4"/>
    <w:rsid w:val="00F558FD"/>
    <w:rsid w:val="00F570E8"/>
    <w:rsid w:val="00F57421"/>
    <w:rsid w:val="00F57A3F"/>
    <w:rsid w:val="00F60477"/>
    <w:rsid w:val="00F64190"/>
    <w:rsid w:val="00F649E0"/>
    <w:rsid w:val="00F70614"/>
    <w:rsid w:val="00F710EE"/>
    <w:rsid w:val="00F71D10"/>
    <w:rsid w:val="00F72945"/>
    <w:rsid w:val="00F73EA6"/>
    <w:rsid w:val="00F76B64"/>
    <w:rsid w:val="00F7738D"/>
    <w:rsid w:val="00F77C09"/>
    <w:rsid w:val="00F81147"/>
    <w:rsid w:val="00F81A58"/>
    <w:rsid w:val="00F8415B"/>
    <w:rsid w:val="00F841A6"/>
    <w:rsid w:val="00F84787"/>
    <w:rsid w:val="00F85146"/>
    <w:rsid w:val="00F86127"/>
    <w:rsid w:val="00F872C0"/>
    <w:rsid w:val="00F90997"/>
    <w:rsid w:val="00F91EC3"/>
    <w:rsid w:val="00F9620E"/>
    <w:rsid w:val="00F97289"/>
    <w:rsid w:val="00FA152D"/>
    <w:rsid w:val="00FA3CB1"/>
    <w:rsid w:val="00FB1CD6"/>
    <w:rsid w:val="00FB2011"/>
    <w:rsid w:val="00FB2B2F"/>
    <w:rsid w:val="00FB2D74"/>
    <w:rsid w:val="00FB2F59"/>
    <w:rsid w:val="00FB3922"/>
    <w:rsid w:val="00FB3CDC"/>
    <w:rsid w:val="00FB4617"/>
    <w:rsid w:val="00FB7133"/>
    <w:rsid w:val="00FC0EA1"/>
    <w:rsid w:val="00FC139B"/>
    <w:rsid w:val="00FC26C4"/>
    <w:rsid w:val="00FC5206"/>
    <w:rsid w:val="00FC5E57"/>
    <w:rsid w:val="00FC6374"/>
    <w:rsid w:val="00FD0B8D"/>
    <w:rsid w:val="00FD4406"/>
    <w:rsid w:val="00FD463F"/>
    <w:rsid w:val="00FD4C25"/>
    <w:rsid w:val="00FD4D48"/>
    <w:rsid w:val="00FD5EA4"/>
    <w:rsid w:val="00FD70AD"/>
    <w:rsid w:val="00FD74CB"/>
    <w:rsid w:val="00FD7665"/>
    <w:rsid w:val="00FD7F0D"/>
    <w:rsid w:val="00FE1B3B"/>
    <w:rsid w:val="00FE3160"/>
    <w:rsid w:val="00FE403E"/>
    <w:rsid w:val="00FE54D2"/>
    <w:rsid w:val="00FE6300"/>
    <w:rsid w:val="00FE73A2"/>
    <w:rsid w:val="00FF218D"/>
    <w:rsid w:val="00FF2FA2"/>
    <w:rsid w:val="00FF3CBB"/>
    <w:rsid w:val="00FF4CF5"/>
    <w:rsid w:val="00FF758A"/>
  </w:rsids>
  <m:mathPr>
    <m:mathFont m:val="Cambria Math"/>
    <m:brkBin m:val="before"/>
    <m:brkBinSub m:val="--"/>
    <m:smallFrac m:val="0"/>
    <m:dispDef/>
    <m:lMargin m:val="0"/>
    <m:rMargin m:val="0"/>
    <m:defJc m:val="centerGroup"/>
    <m:wrapIndent m:val="1440"/>
    <m:intLim m:val="subSup"/>
    <m:naryLim m:val="undOvr"/>
  </m:mathPr>
  <w:themeFontLang w:val="en-ID"/>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B48A955"/>
  <w15:docId w15:val="{9EFF2551-417C-429A-A658-CF953DED4B9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Calibri" w:hAnsi="Times New Roman" w:cs="Arial"/>
        <w:lang w:val="en-ID" w:eastAsia="en-ID"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C2164"/>
    <w:pPr>
      <w:spacing w:line="360" w:lineRule="auto"/>
    </w:pPr>
    <w:rPr>
      <w:sz w:val="24"/>
      <w:szCs w:val="22"/>
      <w:lang w:val="id-ID" w:eastAsia="en-US"/>
    </w:rPr>
  </w:style>
  <w:style w:type="paragraph" w:styleId="Heading1">
    <w:name w:val="heading 1"/>
    <w:aliases w:val="BAB"/>
    <w:basedOn w:val="Normal"/>
    <w:next w:val="Normal"/>
    <w:link w:val="Heading1Char"/>
    <w:uiPriority w:val="9"/>
    <w:qFormat/>
    <w:rsid w:val="00F43723"/>
    <w:pPr>
      <w:keepNext/>
      <w:keepLines/>
      <w:numPr>
        <w:numId w:val="1"/>
      </w:numPr>
      <w:spacing w:before="240"/>
      <w:ind w:left="0"/>
      <w:jc w:val="center"/>
      <w:outlineLvl w:val="0"/>
    </w:pPr>
    <w:rPr>
      <w:rFonts w:eastAsia="Times New Roman" w:cs="Times New Roman"/>
      <w:b/>
      <w:color w:val="000000"/>
      <w:sz w:val="28"/>
      <w:szCs w:val="32"/>
    </w:rPr>
  </w:style>
  <w:style w:type="paragraph" w:styleId="Heading2">
    <w:name w:val="heading 2"/>
    <w:aliases w:val="SUB BAB"/>
    <w:basedOn w:val="Normal"/>
    <w:next w:val="Normal"/>
    <w:link w:val="Heading2Char"/>
    <w:uiPriority w:val="9"/>
    <w:unhideWhenUsed/>
    <w:qFormat/>
    <w:rsid w:val="00972B0F"/>
    <w:pPr>
      <w:keepNext/>
      <w:keepLines/>
      <w:numPr>
        <w:ilvl w:val="1"/>
        <w:numId w:val="1"/>
      </w:numPr>
      <w:spacing w:before="40"/>
      <w:ind w:left="357" w:hanging="357"/>
      <w:outlineLvl w:val="1"/>
    </w:pPr>
    <w:rPr>
      <w:rFonts w:eastAsia="Times New Roman" w:cs="Times New Roman"/>
      <w:b/>
      <w:color w:val="000000"/>
      <w:szCs w:val="26"/>
    </w:rPr>
  </w:style>
  <w:style w:type="paragraph" w:styleId="Heading3">
    <w:name w:val="heading 3"/>
    <w:aliases w:val="SUB-SUB BAB"/>
    <w:basedOn w:val="Normal"/>
    <w:next w:val="Normal"/>
    <w:link w:val="Heading3Char"/>
    <w:uiPriority w:val="9"/>
    <w:unhideWhenUsed/>
    <w:qFormat/>
    <w:rsid w:val="00972B0F"/>
    <w:pPr>
      <w:keepNext/>
      <w:keepLines/>
      <w:numPr>
        <w:ilvl w:val="2"/>
        <w:numId w:val="1"/>
      </w:numPr>
      <w:spacing w:before="40"/>
      <w:ind w:left="1287"/>
      <w:outlineLvl w:val="2"/>
    </w:pPr>
    <w:rPr>
      <w:rFonts w:eastAsia="Times New Roman" w:cs="Times New Roman"/>
      <w:b/>
      <w:color w:val="000000"/>
      <w:szCs w:val="24"/>
    </w:rPr>
  </w:style>
  <w:style w:type="paragraph" w:styleId="Heading4">
    <w:name w:val="heading 4"/>
    <w:aliases w:val="SUB-SUB-SUB BAB"/>
    <w:basedOn w:val="Normal"/>
    <w:next w:val="Normal"/>
    <w:link w:val="Heading4Char"/>
    <w:uiPriority w:val="9"/>
    <w:unhideWhenUsed/>
    <w:qFormat/>
    <w:rsid w:val="00972B0F"/>
    <w:pPr>
      <w:keepNext/>
      <w:keepLines/>
      <w:numPr>
        <w:ilvl w:val="3"/>
        <w:numId w:val="1"/>
      </w:numPr>
      <w:ind w:left="1814"/>
      <w:outlineLvl w:val="3"/>
    </w:pPr>
    <w:rPr>
      <w:rFonts w:eastAsia="Times New Roman" w:cs="Times New Roman"/>
      <w:b/>
      <w:iCs/>
      <w:color w:val="000000"/>
    </w:rPr>
  </w:style>
  <w:style w:type="paragraph" w:styleId="Heading5">
    <w:name w:val="heading 5"/>
    <w:aliases w:val="Judul BAB"/>
    <w:basedOn w:val="Normal"/>
    <w:next w:val="Normal"/>
    <w:link w:val="Heading5Char"/>
    <w:uiPriority w:val="9"/>
    <w:unhideWhenUsed/>
    <w:qFormat/>
    <w:rsid w:val="0026719C"/>
    <w:pPr>
      <w:keepNext/>
      <w:keepLines/>
      <w:spacing w:before="40"/>
      <w:jc w:val="center"/>
      <w:outlineLvl w:val="4"/>
    </w:pPr>
    <w:rPr>
      <w:rFonts w:eastAsia="Times New Roman" w:cs="Times New Roman"/>
      <w:b/>
      <w:color w:val="000000"/>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BAB Char"/>
    <w:link w:val="Heading1"/>
    <w:uiPriority w:val="9"/>
    <w:rsid w:val="00F43723"/>
    <w:rPr>
      <w:rFonts w:eastAsia="Times New Roman" w:cs="Times New Roman"/>
      <w:b/>
      <w:color w:val="000000"/>
      <w:sz w:val="28"/>
      <w:szCs w:val="32"/>
      <w:lang w:val="id-ID" w:eastAsia="en-US"/>
    </w:rPr>
  </w:style>
  <w:style w:type="character" w:customStyle="1" w:styleId="Heading2Char">
    <w:name w:val="Heading 2 Char"/>
    <w:aliases w:val="SUB BAB Char"/>
    <w:link w:val="Heading2"/>
    <w:uiPriority w:val="9"/>
    <w:rsid w:val="00972B0F"/>
    <w:rPr>
      <w:rFonts w:eastAsia="Times New Roman" w:cs="Times New Roman"/>
      <w:b/>
      <w:color w:val="000000"/>
      <w:sz w:val="24"/>
      <w:szCs w:val="26"/>
      <w:lang w:val="id-ID" w:eastAsia="en-US"/>
    </w:rPr>
  </w:style>
  <w:style w:type="character" w:customStyle="1" w:styleId="Heading3Char">
    <w:name w:val="Heading 3 Char"/>
    <w:aliases w:val="SUB-SUB BAB Char"/>
    <w:link w:val="Heading3"/>
    <w:uiPriority w:val="9"/>
    <w:rsid w:val="00972B0F"/>
    <w:rPr>
      <w:rFonts w:eastAsia="Times New Roman" w:cs="Times New Roman"/>
      <w:b/>
      <w:color w:val="000000"/>
      <w:sz w:val="24"/>
      <w:szCs w:val="24"/>
      <w:lang w:val="id-ID" w:eastAsia="en-US"/>
    </w:rPr>
  </w:style>
  <w:style w:type="character" w:customStyle="1" w:styleId="Heading4Char">
    <w:name w:val="Heading 4 Char"/>
    <w:aliases w:val="SUB-SUB-SUB BAB Char"/>
    <w:link w:val="Heading4"/>
    <w:uiPriority w:val="9"/>
    <w:rsid w:val="00972B0F"/>
    <w:rPr>
      <w:rFonts w:eastAsia="Times New Roman" w:cs="Times New Roman"/>
      <w:b/>
      <w:iCs/>
      <w:color w:val="000000"/>
      <w:sz w:val="24"/>
      <w:szCs w:val="22"/>
      <w:lang w:val="id-ID" w:eastAsia="en-US"/>
    </w:rPr>
  </w:style>
  <w:style w:type="character" w:customStyle="1" w:styleId="Heading5Char">
    <w:name w:val="Heading 5 Char"/>
    <w:aliases w:val="Judul BAB Char"/>
    <w:link w:val="Heading5"/>
    <w:uiPriority w:val="9"/>
    <w:rsid w:val="0026719C"/>
    <w:rPr>
      <w:rFonts w:eastAsia="Times New Roman" w:cs="Times New Roman"/>
      <w:b/>
      <w:color w:val="000000"/>
      <w:sz w:val="28"/>
    </w:rPr>
  </w:style>
  <w:style w:type="paragraph" w:styleId="ListParagraph">
    <w:name w:val="List Paragraph"/>
    <w:aliases w:val="Sub bab"/>
    <w:basedOn w:val="Normal"/>
    <w:link w:val="ListParagraphChar"/>
    <w:uiPriority w:val="34"/>
    <w:qFormat/>
    <w:rsid w:val="00F649E0"/>
    <w:pPr>
      <w:ind w:left="720"/>
      <w:contextualSpacing/>
    </w:pPr>
  </w:style>
  <w:style w:type="character" w:customStyle="1" w:styleId="ListParagraphChar">
    <w:name w:val="List Paragraph Char"/>
    <w:aliases w:val="Sub bab Char"/>
    <w:link w:val="ListParagraph"/>
    <w:uiPriority w:val="34"/>
    <w:rsid w:val="00F649E0"/>
  </w:style>
  <w:style w:type="paragraph" w:customStyle="1" w:styleId="Paragraf">
    <w:name w:val="Paragraf"/>
    <w:basedOn w:val="ListParagraph"/>
    <w:link w:val="ParagrafChar"/>
    <w:qFormat/>
    <w:rsid w:val="003D46E8"/>
    <w:pPr>
      <w:spacing w:line="480" w:lineRule="auto"/>
      <w:ind w:left="0" w:firstLine="720"/>
      <w:jc w:val="both"/>
    </w:pPr>
    <w:rPr>
      <w:rFonts w:cs="Times New Roman"/>
      <w:color w:val="000000"/>
      <w:szCs w:val="24"/>
    </w:rPr>
  </w:style>
  <w:style w:type="character" w:customStyle="1" w:styleId="ParagrafChar">
    <w:name w:val="Paragraf Char"/>
    <w:link w:val="Paragraf"/>
    <w:rsid w:val="003D46E8"/>
    <w:rPr>
      <w:rFonts w:eastAsia="Calibri" w:cs="Times New Roman"/>
      <w:color w:val="000000"/>
      <w:szCs w:val="24"/>
    </w:rPr>
  </w:style>
  <w:style w:type="paragraph" w:styleId="TOCHeading">
    <w:name w:val="TOC Heading"/>
    <w:basedOn w:val="Heading1"/>
    <w:next w:val="Normal"/>
    <w:uiPriority w:val="39"/>
    <w:unhideWhenUsed/>
    <w:qFormat/>
    <w:rsid w:val="00BA687B"/>
    <w:pPr>
      <w:numPr>
        <w:numId w:val="0"/>
      </w:numPr>
      <w:spacing w:line="259" w:lineRule="auto"/>
      <w:jc w:val="left"/>
      <w:outlineLvl w:val="9"/>
    </w:pPr>
    <w:rPr>
      <w:rFonts w:ascii="Calibri Light" w:hAnsi="Calibri Light"/>
      <w:b w:val="0"/>
      <w:color w:val="2E74B5"/>
      <w:sz w:val="32"/>
    </w:rPr>
  </w:style>
  <w:style w:type="paragraph" w:styleId="TOC1">
    <w:name w:val="toc 1"/>
    <w:basedOn w:val="Normal"/>
    <w:next w:val="Normal"/>
    <w:autoRedefine/>
    <w:uiPriority w:val="39"/>
    <w:unhideWhenUsed/>
    <w:rsid w:val="00C432DA"/>
    <w:pPr>
      <w:tabs>
        <w:tab w:val="right" w:leader="dot" w:pos="7928"/>
      </w:tabs>
      <w:spacing w:after="100" w:line="240" w:lineRule="auto"/>
    </w:pPr>
    <w:rPr>
      <w:rFonts w:cs="Times New Roman"/>
      <w:b/>
      <w:bCs/>
      <w:noProof/>
      <w:sz w:val="28"/>
      <w:szCs w:val="24"/>
      <w:lang w:val="en-US"/>
    </w:rPr>
  </w:style>
  <w:style w:type="paragraph" w:styleId="TOC2">
    <w:name w:val="toc 2"/>
    <w:basedOn w:val="Normal"/>
    <w:next w:val="Normal"/>
    <w:autoRedefine/>
    <w:uiPriority w:val="39"/>
    <w:unhideWhenUsed/>
    <w:rsid w:val="00A2561A"/>
    <w:pPr>
      <w:tabs>
        <w:tab w:val="right" w:leader="dot" w:pos="7928"/>
      </w:tabs>
      <w:spacing w:after="100" w:line="240" w:lineRule="auto"/>
      <w:ind w:left="240"/>
    </w:pPr>
  </w:style>
  <w:style w:type="paragraph" w:styleId="TOC3">
    <w:name w:val="toc 3"/>
    <w:basedOn w:val="Normal"/>
    <w:next w:val="Normal"/>
    <w:autoRedefine/>
    <w:uiPriority w:val="39"/>
    <w:unhideWhenUsed/>
    <w:rsid w:val="00A2561A"/>
    <w:pPr>
      <w:tabs>
        <w:tab w:val="right" w:leader="dot" w:pos="7928"/>
      </w:tabs>
      <w:spacing w:after="100"/>
      <w:ind w:left="480"/>
    </w:pPr>
  </w:style>
  <w:style w:type="character" w:styleId="Hyperlink">
    <w:name w:val="Hyperlink"/>
    <w:uiPriority w:val="99"/>
    <w:unhideWhenUsed/>
    <w:rsid w:val="00BA687B"/>
    <w:rPr>
      <w:color w:val="0563C1"/>
      <w:u w:val="single"/>
    </w:rPr>
  </w:style>
  <w:style w:type="paragraph" w:styleId="Caption">
    <w:name w:val="caption"/>
    <w:basedOn w:val="Normal"/>
    <w:next w:val="Normal"/>
    <w:link w:val="CaptionChar"/>
    <w:uiPriority w:val="35"/>
    <w:unhideWhenUsed/>
    <w:qFormat/>
    <w:rsid w:val="006E2910"/>
    <w:pPr>
      <w:spacing w:after="200" w:line="240" w:lineRule="auto"/>
    </w:pPr>
    <w:rPr>
      <w:b/>
      <w:iCs/>
      <w:color w:val="000000"/>
      <w:szCs w:val="18"/>
    </w:rPr>
  </w:style>
  <w:style w:type="character" w:customStyle="1" w:styleId="CaptionChar">
    <w:name w:val="Caption Char"/>
    <w:link w:val="Caption"/>
    <w:uiPriority w:val="35"/>
    <w:rsid w:val="009A0179"/>
    <w:rPr>
      <w:b/>
      <w:iCs/>
      <w:color w:val="000000"/>
      <w:szCs w:val="18"/>
      <w:lang w:val="id-ID"/>
    </w:rPr>
  </w:style>
  <w:style w:type="paragraph" w:styleId="TableofFigures">
    <w:name w:val="table of figures"/>
    <w:basedOn w:val="Normal"/>
    <w:next w:val="Normal"/>
    <w:uiPriority w:val="99"/>
    <w:unhideWhenUsed/>
    <w:rsid w:val="0026719C"/>
  </w:style>
  <w:style w:type="paragraph" w:styleId="TOC4">
    <w:name w:val="toc 4"/>
    <w:basedOn w:val="Normal"/>
    <w:next w:val="Normal"/>
    <w:autoRedefine/>
    <w:uiPriority w:val="39"/>
    <w:unhideWhenUsed/>
    <w:rsid w:val="001B2D4E"/>
    <w:pPr>
      <w:spacing w:after="100"/>
      <w:ind w:left="720"/>
    </w:pPr>
  </w:style>
  <w:style w:type="paragraph" w:styleId="Header">
    <w:name w:val="header"/>
    <w:basedOn w:val="Normal"/>
    <w:link w:val="HeaderChar"/>
    <w:uiPriority w:val="99"/>
    <w:unhideWhenUsed/>
    <w:rsid w:val="00A809DC"/>
    <w:pPr>
      <w:tabs>
        <w:tab w:val="center" w:pos="4680"/>
        <w:tab w:val="right" w:pos="9360"/>
      </w:tabs>
      <w:spacing w:line="240" w:lineRule="auto"/>
    </w:pPr>
  </w:style>
  <w:style w:type="character" w:customStyle="1" w:styleId="HeaderChar">
    <w:name w:val="Header Char"/>
    <w:basedOn w:val="DefaultParagraphFont"/>
    <w:link w:val="Header"/>
    <w:uiPriority w:val="99"/>
    <w:rsid w:val="00A809DC"/>
  </w:style>
  <w:style w:type="paragraph" w:styleId="Footer">
    <w:name w:val="footer"/>
    <w:basedOn w:val="Normal"/>
    <w:link w:val="FooterChar"/>
    <w:uiPriority w:val="99"/>
    <w:unhideWhenUsed/>
    <w:rsid w:val="00A809DC"/>
    <w:pPr>
      <w:tabs>
        <w:tab w:val="center" w:pos="4680"/>
        <w:tab w:val="right" w:pos="9360"/>
      </w:tabs>
      <w:spacing w:line="240" w:lineRule="auto"/>
    </w:pPr>
  </w:style>
  <w:style w:type="character" w:customStyle="1" w:styleId="FooterChar">
    <w:name w:val="Footer Char"/>
    <w:basedOn w:val="DefaultParagraphFont"/>
    <w:link w:val="Footer"/>
    <w:uiPriority w:val="99"/>
    <w:rsid w:val="00A809DC"/>
  </w:style>
  <w:style w:type="paragraph" w:customStyle="1" w:styleId="JUDULBAB">
    <w:name w:val="JUDUL BAB"/>
    <w:basedOn w:val="Normal"/>
    <w:link w:val="JUDULBABChar"/>
    <w:qFormat/>
    <w:rsid w:val="00A809DC"/>
    <w:pPr>
      <w:spacing w:line="480" w:lineRule="auto"/>
      <w:jc w:val="center"/>
    </w:pPr>
    <w:rPr>
      <w:rFonts w:cs="Times New Roman"/>
      <w:b/>
      <w:color w:val="000000"/>
      <w:sz w:val="28"/>
      <w:szCs w:val="28"/>
    </w:rPr>
  </w:style>
  <w:style w:type="character" w:customStyle="1" w:styleId="JUDULBABChar">
    <w:name w:val="JUDUL BAB Char"/>
    <w:link w:val="JUDULBAB"/>
    <w:rsid w:val="00A809DC"/>
    <w:rPr>
      <w:rFonts w:eastAsia="Calibri" w:cs="Times New Roman"/>
      <w:b/>
      <w:color w:val="000000"/>
      <w:sz w:val="28"/>
      <w:szCs w:val="28"/>
    </w:rPr>
  </w:style>
  <w:style w:type="paragraph" w:customStyle="1" w:styleId="TableParagraph">
    <w:name w:val="Table Paragraph"/>
    <w:basedOn w:val="Normal"/>
    <w:uiPriority w:val="1"/>
    <w:qFormat/>
    <w:rsid w:val="00A809DC"/>
    <w:pPr>
      <w:widowControl w:val="0"/>
      <w:autoSpaceDE w:val="0"/>
      <w:autoSpaceDN w:val="0"/>
      <w:spacing w:before="125" w:line="240" w:lineRule="auto"/>
      <w:ind w:left="200"/>
    </w:pPr>
    <w:rPr>
      <w:rFonts w:eastAsia="Times New Roman" w:cs="Times New Roman"/>
      <w:sz w:val="22"/>
    </w:rPr>
  </w:style>
  <w:style w:type="table" w:styleId="TableGrid">
    <w:name w:val="Table Grid"/>
    <w:basedOn w:val="TableNormal"/>
    <w:uiPriority w:val="39"/>
    <w:rsid w:val="002F360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jlqj4b">
    <w:name w:val="jlqj4b"/>
    <w:basedOn w:val="DefaultParagraphFont"/>
    <w:rsid w:val="00064050"/>
  </w:style>
  <w:style w:type="character" w:customStyle="1" w:styleId="viiyi">
    <w:name w:val="viiyi"/>
    <w:basedOn w:val="DefaultParagraphFont"/>
    <w:rsid w:val="00BA2266"/>
  </w:style>
  <w:style w:type="character" w:styleId="CommentReference">
    <w:name w:val="annotation reference"/>
    <w:uiPriority w:val="99"/>
    <w:semiHidden/>
    <w:unhideWhenUsed/>
    <w:rsid w:val="004D52FA"/>
    <w:rPr>
      <w:sz w:val="16"/>
      <w:szCs w:val="16"/>
    </w:rPr>
  </w:style>
  <w:style w:type="paragraph" w:styleId="CommentText">
    <w:name w:val="annotation text"/>
    <w:basedOn w:val="Normal"/>
    <w:link w:val="CommentTextChar"/>
    <w:uiPriority w:val="99"/>
    <w:semiHidden/>
    <w:unhideWhenUsed/>
    <w:rsid w:val="004D52FA"/>
    <w:pPr>
      <w:spacing w:line="240" w:lineRule="auto"/>
    </w:pPr>
    <w:rPr>
      <w:sz w:val="20"/>
      <w:szCs w:val="20"/>
    </w:rPr>
  </w:style>
  <w:style w:type="character" w:customStyle="1" w:styleId="CommentTextChar">
    <w:name w:val="Comment Text Char"/>
    <w:link w:val="CommentText"/>
    <w:uiPriority w:val="99"/>
    <w:semiHidden/>
    <w:rsid w:val="004D52FA"/>
    <w:rPr>
      <w:sz w:val="20"/>
      <w:szCs w:val="20"/>
      <w:lang w:val="id-ID"/>
    </w:rPr>
  </w:style>
  <w:style w:type="paragraph" w:styleId="CommentSubject">
    <w:name w:val="annotation subject"/>
    <w:basedOn w:val="CommentText"/>
    <w:next w:val="CommentText"/>
    <w:link w:val="CommentSubjectChar"/>
    <w:uiPriority w:val="99"/>
    <w:semiHidden/>
    <w:unhideWhenUsed/>
    <w:rsid w:val="004D52FA"/>
    <w:rPr>
      <w:b/>
      <w:bCs/>
    </w:rPr>
  </w:style>
  <w:style w:type="character" w:customStyle="1" w:styleId="CommentSubjectChar">
    <w:name w:val="Comment Subject Char"/>
    <w:link w:val="CommentSubject"/>
    <w:uiPriority w:val="99"/>
    <w:semiHidden/>
    <w:rsid w:val="004D52FA"/>
    <w:rPr>
      <w:b/>
      <w:bCs/>
      <w:sz w:val="20"/>
      <w:szCs w:val="20"/>
      <w:lang w:val="id-ID"/>
    </w:rPr>
  </w:style>
  <w:style w:type="paragraph" w:styleId="NormalWeb">
    <w:name w:val="Normal (Web)"/>
    <w:basedOn w:val="Normal"/>
    <w:uiPriority w:val="99"/>
    <w:unhideWhenUsed/>
    <w:rsid w:val="004D52FA"/>
    <w:pPr>
      <w:spacing w:before="100" w:beforeAutospacing="1" w:after="100" w:afterAutospacing="1" w:line="240" w:lineRule="auto"/>
    </w:pPr>
    <w:rPr>
      <w:rFonts w:eastAsia="Times New Roman" w:cs="Times New Roman"/>
      <w:szCs w:val="24"/>
      <w:lang w:val="en-ID" w:eastAsia="en-ID"/>
    </w:rPr>
  </w:style>
  <w:style w:type="character" w:styleId="Emphasis">
    <w:name w:val="Emphasis"/>
    <w:uiPriority w:val="20"/>
    <w:qFormat/>
    <w:rsid w:val="00692410"/>
    <w:rPr>
      <w:i/>
      <w:iCs/>
    </w:rPr>
  </w:style>
  <w:style w:type="paragraph" w:customStyle="1" w:styleId="Default">
    <w:name w:val="Default"/>
    <w:rsid w:val="00F31172"/>
    <w:pPr>
      <w:autoSpaceDE w:val="0"/>
      <w:autoSpaceDN w:val="0"/>
      <w:adjustRightInd w:val="0"/>
    </w:pPr>
    <w:rPr>
      <w:rFonts w:ascii="Calibri" w:hAnsi="Calibri" w:cs="Calibri"/>
      <w:color w:val="000000"/>
      <w:sz w:val="24"/>
      <w:szCs w:val="24"/>
      <w:lang w:val="id-ID" w:eastAsia="en-US"/>
    </w:rPr>
  </w:style>
  <w:style w:type="character" w:customStyle="1" w:styleId="UnresolvedMention1">
    <w:name w:val="Unresolved Mention1"/>
    <w:uiPriority w:val="99"/>
    <w:semiHidden/>
    <w:unhideWhenUsed/>
    <w:rsid w:val="00486AD7"/>
    <w:rPr>
      <w:color w:val="605E5C"/>
      <w:shd w:val="clear" w:color="auto" w:fill="E1DFDD"/>
    </w:rPr>
  </w:style>
  <w:style w:type="paragraph" w:styleId="Subtitle">
    <w:name w:val="Subtitle"/>
    <w:aliases w:val="Daftar Gambar"/>
    <w:basedOn w:val="Normal"/>
    <w:next w:val="Normal"/>
    <w:link w:val="SubtitleChar"/>
    <w:uiPriority w:val="11"/>
    <w:qFormat/>
    <w:rsid w:val="00BF4E59"/>
    <w:pPr>
      <w:numPr>
        <w:numId w:val="2"/>
      </w:numPr>
      <w:spacing w:after="160"/>
      <w:jc w:val="both"/>
    </w:pPr>
    <w:rPr>
      <w:rFonts w:eastAsia="Times New Roman" w:cs="Times New Roman"/>
      <w:b/>
      <w:color w:val="5A5A5A"/>
      <w:spacing w:val="15"/>
    </w:rPr>
  </w:style>
  <w:style w:type="character" w:customStyle="1" w:styleId="SubtitleChar">
    <w:name w:val="Subtitle Char"/>
    <w:aliases w:val="Daftar Gambar Char"/>
    <w:link w:val="Subtitle"/>
    <w:uiPriority w:val="11"/>
    <w:rsid w:val="00BF4E59"/>
    <w:rPr>
      <w:rFonts w:eastAsia="Times New Roman" w:cs="Times New Roman"/>
      <w:b/>
      <w:color w:val="5A5A5A"/>
      <w:spacing w:val="15"/>
      <w:sz w:val="24"/>
      <w:szCs w:val="22"/>
      <w:lang w:val="id-ID" w:eastAsia="en-US"/>
    </w:rPr>
  </w:style>
  <w:style w:type="character" w:styleId="LineNumber">
    <w:name w:val="line number"/>
    <w:basedOn w:val="DefaultParagraphFont"/>
    <w:uiPriority w:val="99"/>
    <w:semiHidden/>
    <w:unhideWhenUsed/>
    <w:rsid w:val="00ED24D4"/>
  </w:style>
  <w:style w:type="paragraph" w:styleId="EndnoteText">
    <w:name w:val="endnote text"/>
    <w:basedOn w:val="Normal"/>
    <w:link w:val="EndnoteTextChar"/>
    <w:uiPriority w:val="99"/>
    <w:semiHidden/>
    <w:unhideWhenUsed/>
    <w:rsid w:val="00F73EA6"/>
    <w:pPr>
      <w:spacing w:line="240" w:lineRule="auto"/>
    </w:pPr>
    <w:rPr>
      <w:sz w:val="20"/>
      <w:szCs w:val="20"/>
    </w:rPr>
  </w:style>
  <w:style w:type="character" w:customStyle="1" w:styleId="EndnoteTextChar">
    <w:name w:val="Endnote Text Char"/>
    <w:link w:val="EndnoteText"/>
    <w:uiPriority w:val="99"/>
    <w:semiHidden/>
    <w:rsid w:val="00F73EA6"/>
    <w:rPr>
      <w:sz w:val="20"/>
      <w:szCs w:val="20"/>
      <w:lang w:val="id-ID"/>
    </w:rPr>
  </w:style>
  <w:style w:type="character" w:styleId="EndnoteReference">
    <w:name w:val="endnote reference"/>
    <w:uiPriority w:val="99"/>
    <w:semiHidden/>
    <w:unhideWhenUsed/>
    <w:rsid w:val="00F73EA6"/>
    <w:rPr>
      <w:vertAlign w:val="superscript"/>
    </w:rPr>
  </w:style>
  <w:style w:type="paragraph" w:customStyle="1" w:styleId="gambar">
    <w:name w:val="gambar"/>
    <w:basedOn w:val="Normal"/>
    <w:link w:val="gambarChar"/>
    <w:rsid w:val="00BB69C0"/>
    <w:pPr>
      <w:spacing w:after="240" w:line="480" w:lineRule="auto"/>
      <w:jc w:val="center"/>
    </w:pPr>
    <w:rPr>
      <w:lang w:val="en-GB"/>
    </w:rPr>
  </w:style>
  <w:style w:type="character" w:customStyle="1" w:styleId="gambarChar">
    <w:name w:val="gambar Char"/>
    <w:link w:val="gambar"/>
    <w:rsid w:val="00BB69C0"/>
    <w:rPr>
      <w:lang w:val="en-GB"/>
    </w:rPr>
  </w:style>
  <w:style w:type="character" w:styleId="Strong">
    <w:name w:val="Strong"/>
    <w:aliases w:val="Tabel"/>
    <w:uiPriority w:val="22"/>
    <w:qFormat/>
    <w:rsid w:val="004537AA"/>
    <w:rPr>
      <w:rFonts w:ascii="Times New Roman" w:hAnsi="Times New Roman"/>
      <w:b w:val="0"/>
      <w:bCs/>
      <w:sz w:val="24"/>
    </w:rPr>
  </w:style>
  <w:style w:type="paragraph" w:customStyle="1" w:styleId="TABEL">
    <w:name w:val="TABEL"/>
    <w:basedOn w:val="Caption"/>
    <w:link w:val="TABELChar"/>
    <w:qFormat/>
    <w:rsid w:val="009A0179"/>
    <w:pPr>
      <w:jc w:val="both"/>
    </w:pPr>
    <w:rPr>
      <w:b w:val="0"/>
    </w:rPr>
  </w:style>
  <w:style w:type="character" w:customStyle="1" w:styleId="TABELChar">
    <w:name w:val="TABEL Char"/>
    <w:link w:val="TABEL"/>
    <w:rsid w:val="009A0179"/>
    <w:rPr>
      <w:b w:val="0"/>
      <w:iCs/>
      <w:color w:val="000000"/>
      <w:szCs w:val="18"/>
      <w:lang w:val="id-ID"/>
    </w:rPr>
  </w:style>
  <w:style w:type="paragraph" w:customStyle="1" w:styleId="GAMBAR0">
    <w:name w:val="GAMBAR"/>
    <w:basedOn w:val="Normal"/>
    <w:link w:val="GAMBARChar0"/>
    <w:qFormat/>
    <w:rsid w:val="00647C79"/>
    <w:pPr>
      <w:spacing w:after="240" w:line="480" w:lineRule="auto"/>
      <w:jc w:val="center"/>
    </w:pPr>
    <w:rPr>
      <w:rFonts w:cs="Times New Roman"/>
      <w:bCs/>
      <w:szCs w:val="24"/>
      <w:lang w:val="en-GB"/>
    </w:rPr>
  </w:style>
  <w:style w:type="character" w:customStyle="1" w:styleId="GAMBARChar0">
    <w:name w:val="GAMBAR Char"/>
    <w:link w:val="GAMBAR0"/>
    <w:rsid w:val="00647C79"/>
    <w:rPr>
      <w:rFonts w:cs="Times New Roman"/>
      <w:bCs/>
      <w:szCs w:val="24"/>
      <w:lang w:val="en-GB"/>
    </w:rPr>
  </w:style>
  <w:style w:type="paragraph" w:styleId="Bibliography">
    <w:name w:val="Bibliography"/>
    <w:basedOn w:val="Normal"/>
    <w:next w:val="Normal"/>
    <w:uiPriority w:val="37"/>
    <w:unhideWhenUsed/>
    <w:rsid w:val="005D64A2"/>
  </w:style>
  <w:style w:type="paragraph" w:styleId="BalloonText">
    <w:name w:val="Balloon Text"/>
    <w:basedOn w:val="Normal"/>
    <w:link w:val="BalloonTextChar"/>
    <w:uiPriority w:val="99"/>
    <w:semiHidden/>
    <w:unhideWhenUsed/>
    <w:rsid w:val="00442B41"/>
    <w:pPr>
      <w:spacing w:line="240" w:lineRule="auto"/>
    </w:pPr>
    <w:rPr>
      <w:rFonts w:ascii="Tahoma" w:hAnsi="Tahoma" w:cs="Tahoma"/>
      <w:sz w:val="16"/>
      <w:szCs w:val="16"/>
    </w:rPr>
  </w:style>
  <w:style w:type="character" w:customStyle="1" w:styleId="BalloonTextChar">
    <w:name w:val="Balloon Text Char"/>
    <w:link w:val="BalloonText"/>
    <w:uiPriority w:val="99"/>
    <w:semiHidden/>
    <w:rsid w:val="00442B41"/>
    <w:rPr>
      <w:rFonts w:ascii="Tahoma" w:hAnsi="Tahoma" w:cs="Tahoma"/>
      <w:sz w:val="16"/>
      <w:szCs w:val="16"/>
      <w:lang w:val="id-ID"/>
    </w:rPr>
  </w:style>
  <w:style w:type="character" w:customStyle="1" w:styleId="UnresolvedMention2">
    <w:name w:val="Unresolved Mention2"/>
    <w:uiPriority w:val="99"/>
    <w:semiHidden/>
    <w:unhideWhenUsed/>
    <w:rsid w:val="00ED7A01"/>
    <w:rPr>
      <w:color w:val="605E5C"/>
      <w:shd w:val="clear" w:color="auto" w:fill="E1DFDD"/>
    </w:rPr>
  </w:style>
  <w:style w:type="table" w:customStyle="1" w:styleId="PlainTable41">
    <w:name w:val="Plain Table 41"/>
    <w:basedOn w:val="TableNormal"/>
    <w:uiPriority w:val="44"/>
    <w:rsid w:val="002E56E5"/>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51">
    <w:name w:val="Plain Table 51"/>
    <w:basedOn w:val="TableNormal"/>
    <w:uiPriority w:val="45"/>
    <w:rsid w:val="002E56E5"/>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GridLight1">
    <w:name w:val="Table Grid Light1"/>
    <w:basedOn w:val="TableNormal"/>
    <w:uiPriority w:val="40"/>
    <w:rsid w:val="002E56E5"/>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PlaceholderText">
    <w:name w:val="Placeholder Text"/>
    <w:basedOn w:val="DefaultParagraphFont"/>
    <w:uiPriority w:val="99"/>
    <w:semiHidden/>
    <w:rsid w:val="00482E45"/>
    <w:rPr>
      <w:color w:val="808080"/>
    </w:rPr>
  </w:style>
  <w:style w:type="table" w:customStyle="1" w:styleId="PlainTable21">
    <w:name w:val="Plain Table 21"/>
    <w:basedOn w:val="TableNormal"/>
    <w:uiPriority w:val="42"/>
    <w:rsid w:val="006C13EF"/>
    <w:rPr>
      <w:rFonts w:asciiTheme="minorHAnsi" w:eastAsiaTheme="minorHAnsi" w:hAnsiTheme="minorHAnsi" w:cstheme="minorBidi"/>
      <w:sz w:val="22"/>
      <w:szCs w:val="22"/>
      <w:lang w:val="en-US"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31">
    <w:name w:val="3.1"/>
    <w:basedOn w:val="Heading2"/>
    <w:link w:val="31Char"/>
    <w:qFormat/>
    <w:rsid w:val="006C13EF"/>
    <w:pPr>
      <w:numPr>
        <w:numId w:val="6"/>
      </w:numPr>
      <w:spacing w:line="480" w:lineRule="auto"/>
      <w:jc w:val="both"/>
    </w:pPr>
    <w:rPr>
      <w:rFonts w:eastAsiaTheme="majorEastAsia"/>
      <w:bCs/>
      <w:szCs w:val="24"/>
      <w:lang w:val="en-US"/>
    </w:rPr>
  </w:style>
  <w:style w:type="paragraph" w:customStyle="1" w:styleId="311">
    <w:name w:val="3.1.1"/>
    <w:basedOn w:val="Heading3"/>
    <w:qFormat/>
    <w:rsid w:val="006C13EF"/>
    <w:pPr>
      <w:numPr>
        <w:numId w:val="6"/>
      </w:numPr>
      <w:spacing w:line="480" w:lineRule="auto"/>
      <w:ind w:left="1440"/>
      <w:jc w:val="both"/>
    </w:pPr>
    <w:rPr>
      <w:rFonts w:eastAsiaTheme="majorEastAsia"/>
      <w:bCs/>
      <w:color w:val="auto"/>
      <w:lang w:val="en-US"/>
    </w:rPr>
  </w:style>
  <w:style w:type="character" w:customStyle="1" w:styleId="31Char">
    <w:name w:val="3.1 Char"/>
    <w:basedOn w:val="Heading2Char"/>
    <w:link w:val="31"/>
    <w:rsid w:val="006C13EF"/>
    <w:rPr>
      <w:rFonts w:eastAsiaTheme="majorEastAsia" w:cs="Times New Roman"/>
      <w:b/>
      <w:bCs/>
      <w:color w:val="000000"/>
      <w:sz w:val="24"/>
      <w:szCs w:val="24"/>
      <w:lang w:val="en-US" w:eastAsia="en-US"/>
    </w:rPr>
  </w:style>
  <w:style w:type="paragraph" w:customStyle="1" w:styleId="11">
    <w:name w:val="1.1"/>
    <w:basedOn w:val="Heading2"/>
    <w:qFormat/>
    <w:rsid w:val="003C7E4F"/>
    <w:pPr>
      <w:numPr>
        <w:numId w:val="12"/>
      </w:numPr>
      <w:tabs>
        <w:tab w:val="num" w:pos="360"/>
      </w:tabs>
      <w:spacing w:line="480" w:lineRule="auto"/>
      <w:ind w:left="709" w:hanging="709"/>
      <w:jc w:val="both"/>
    </w:pPr>
    <w:rPr>
      <w:rFonts w:eastAsiaTheme="majorEastAsia"/>
      <w:bCs/>
      <w:color w:val="auto"/>
      <w:szCs w:val="24"/>
      <w:lang w:val="en-US"/>
    </w:rPr>
  </w:style>
  <w:style w:type="character" w:customStyle="1" w:styleId="TabelChar0">
    <w:name w:val="Tabel Char"/>
    <w:basedOn w:val="DefaultParagraphFont"/>
    <w:locked/>
    <w:rsid w:val="003C7E4F"/>
    <w:rPr>
      <w:rFonts w:cs="Times New Roman"/>
      <w:sz w:val="24"/>
    </w:rPr>
  </w:style>
  <w:style w:type="table" w:customStyle="1" w:styleId="PlainTable22">
    <w:name w:val="Plain Table 22"/>
    <w:basedOn w:val="TableNormal"/>
    <w:uiPriority w:val="42"/>
    <w:rsid w:val="003C7E4F"/>
    <w:rPr>
      <w:rFonts w:asciiTheme="minorHAnsi" w:eastAsiaTheme="minorHAnsi" w:hAnsiTheme="minorHAnsi" w:cstheme="minorBidi"/>
      <w:sz w:val="22"/>
      <w:szCs w:val="22"/>
      <w:lang w:val="en-US"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customStyle="1" w:styleId="UnresolvedMention3">
    <w:name w:val="Unresolved Mention3"/>
    <w:basedOn w:val="DefaultParagraphFont"/>
    <w:uiPriority w:val="99"/>
    <w:semiHidden/>
    <w:unhideWhenUsed/>
    <w:rsid w:val="00F0731A"/>
    <w:rPr>
      <w:color w:val="605E5C"/>
      <w:shd w:val="clear" w:color="auto" w:fill="E1DFDD"/>
    </w:rPr>
  </w:style>
  <w:style w:type="character" w:styleId="FollowedHyperlink">
    <w:name w:val="FollowedHyperlink"/>
    <w:basedOn w:val="DefaultParagraphFont"/>
    <w:uiPriority w:val="99"/>
    <w:semiHidden/>
    <w:unhideWhenUsed/>
    <w:rsid w:val="00893CDC"/>
    <w:rPr>
      <w:color w:val="954F72" w:themeColor="followedHyperlink"/>
      <w:u w:val="single"/>
    </w:rPr>
  </w:style>
  <w:style w:type="paragraph" w:styleId="HTMLPreformatted">
    <w:name w:val="HTML Preformatted"/>
    <w:basedOn w:val="Normal"/>
    <w:link w:val="HTMLPreformattedChar"/>
    <w:uiPriority w:val="99"/>
    <w:semiHidden/>
    <w:unhideWhenUsed/>
    <w:rsid w:val="00336C65"/>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eastAsia="Times New Roman" w:hAnsi="Courier New" w:cs="Courier New"/>
      <w:sz w:val="20"/>
      <w:szCs w:val="20"/>
      <w:lang w:val="en-ID" w:eastAsia="en-ID"/>
    </w:rPr>
  </w:style>
  <w:style w:type="character" w:customStyle="1" w:styleId="HTMLPreformattedChar">
    <w:name w:val="HTML Preformatted Char"/>
    <w:basedOn w:val="DefaultParagraphFont"/>
    <w:link w:val="HTMLPreformatted"/>
    <w:uiPriority w:val="99"/>
    <w:semiHidden/>
    <w:rsid w:val="00336C65"/>
    <w:rPr>
      <w:rFonts w:ascii="Courier New" w:eastAsia="Times New Roman" w:hAnsi="Courier New" w:cs="Courier New"/>
    </w:rPr>
  </w:style>
  <w:style w:type="character" w:customStyle="1" w:styleId="y2iqfc">
    <w:name w:val="y2iqfc"/>
    <w:basedOn w:val="DefaultParagraphFont"/>
    <w:rsid w:val="00336C6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631325">
      <w:bodyDiv w:val="1"/>
      <w:marLeft w:val="0"/>
      <w:marRight w:val="0"/>
      <w:marTop w:val="0"/>
      <w:marBottom w:val="0"/>
      <w:divBdr>
        <w:top w:val="none" w:sz="0" w:space="0" w:color="auto"/>
        <w:left w:val="none" w:sz="0" w:space="0" w:color="auto"/>
        <w:bottom w:val="none" w:sz="0" w:space="0" w:color="auto"/>
        <w:right w:val="none" w:sz="0" w:space="0" w:color="auto"/>
      </w:divBdr>
    </w:div>
    <w:div w:id="8800878">
      <w:bodyDiv w:val="1"/>
      <w:marLeft w:val="0"/>
      <w:marRight w:val="0"/>
      <w:marTop w:val="0"/>
      <w:marBottom w:val="0"/>
      <w:divBdr>
        <w:top w:val="none" w:sz="0" w:space="0" w:color="auto"/>
        <w:left w:val="none" w:sz="0" w:space="0" w:color="auto"/>
        <w:bottom w:val="none" w:sz="0" w:space="0" w:color="auto"/>
        <w:right w:val="none" w:sz="0" w:space="0" w:color="auto"/>
      </w:divBdr>
    </w:div>
    <w:div w:id="11952569">
      <w:bodyDiv w:val="1"/>
      <w:marLeft w:val="0"/>
      <w:marRight w:val="0"/>
      <w:marTop w:val="0"/>
      <w:marBottom w:val="0"/>
      <w:divBdr>
        <w:top w:val="none" w:sz="0" w:space="0" w:color="auto"/>
        <w:left w:val="none" w:sz="0" w:space="0" w:color="auto"/>
        <w:bottom w:val="none" w:sz="0" w:space="0" w:color="auto"/>
        <w:right w:val="none" w:sz="0" w:space="0" w:color="auto"/>
      </w:divBdr>
    </w:div>
    <w:div w:id="11959208">
      <w:bodyDiv w:val="1"/>
      <w:marLeft w:val="0"/>
      <w:marRight w:val="0"/>
      <w:marTop w:val="0"/>
      <w:marBottom w:val="0"/>
      <w:divBdr>
        <w:top w:val="none" w:sz="0" w:space="0" w:color="auto"/>
        <w:left w:val="none" w:sz="0" w:space="0" w:color="auto"/>
        <w:bottom w:val="none" w:sz="0" w:space="0" w:color="auto"/>
        <w:right w:val="none" w:sz="0" w:space="0" w:color="auto"/>
      </w:divBdr>
    </w:div>
    <w:div w:id="36201652">
      <w:bodyDiv w:val="1"/>
      <w:marLeft w:val="0"/>
      <w:marRight w:val="0"/>
      <w:marTop w:val="0"/>
      <w:marBottom w:val="0"/>
      <w:divBdr>
        <w:top w:val="none" w:sz="0" w:space="0" w:color="auto"/>
        <w:left w:val="none" w:sz="0" w:space="0" w:color="auto"/>
        <w:bottom w:val="none" w:sz="0" w:space="0" w:color="auto"/>
        <w:right w:val="none" w:sz="0" w:space="0" w:color="auto"/>
      </w:divBdr>
    </w:div>
    <w:div w:id="37241837">
      <w:bodyDiv w:val="1"/>
      <w:marLeft w:val="0"/>
      <w:marRight w:val="0"/>
      <w:marTop w:val="0"/>
      <w:marBottom w:val="0"/>
      <w:divBdr>
        <w:top w:val="none" w:sz="0" w:space="0" w:color="auto"/>
        <w:left w:val="none" w:sz="0" w:space="0" w:color="auto"/>
        <w:bottom w:val="none" w:sz="0" w:space="0" w:color="auto"/>
        <w:right w:val="none" w:sz="0" w:space="0" w:color="auto"/>
      </w:divBdr>
    </w:div>
    <w:div w:id="37512862">
      <w:bodyDiv w:val="1"/>
      <w:marLeft w:val="0"/>
      <w:marRight w:val="0"/>
      <w:marTop w:val="0"/>
      <w:marBottom w:val="0"/>
      <w:divBdr>
        <w:top w:val="none" w:sz="0" w:space="0" w:color="auto"/>
        <w:left w:val="none" w:sz="0" w:space="0" w:color="auto"/>
        <w:bottom w:val="none" w:sz="0" w:space="0" w:color="auto"/>
        <w:right w:val="none" w:sz="0" w:space="0" w:color="auto"/>
      </w:divBdr>
    </w:div>
    <w:div w:id="37584068">
      <w:bodyDiv w:val="1"/>
      <w:marLeft w:val="0"/>
      <w:marRight w:val="0"/>
      <w:marTop w:val="0"/>
      <w:marBottom w:val="0"/>
      <w:divBdr>
        <w:top w:val="none" w:sz="0" w:space="0" w:color="auto"/>
        <w:left w:val="none" w:sz="0" w:space="0" w:color="auto"/>
        <w:bottom w:val="none" w:sz="0" w:space="0" w:color="auto"/>
        <w:right w:val="none" w:sz="0" w:space="0" w:color="auto"/>
      </w:divBdr>
    </w:div>
    <w:div w:id="41364548">
      <w:bodyDiv w:val="1"/>
      <w:marLeft w:val="0"/>
      <w:marRight w:val="0"/>
      <w:marTop w:val="0"/>
      <w:marBottom w:val="0"/>
      <w:divBdr>
        <w:top w:val="none" w:sz="0" w:space="0" w:color="auto"/>
        <w:left w:val="none" w:sz="0" w:space="0" w:color="auto"/>
        <w:bottom w:val="none" w:sz="0" w:space="0" w:color="auto"/>
        <w:right w:val="none" w:sz="0" w:space="0" w:color="auto"/>
      </w:divBdr>
    </w:div>
    <w:div w:id="64689597">
      <w:bodyDiv w:val="1"/>
      <w:marLeft w:val="0"/>
      <w:marRight w:val="0"/>
      <w:marTop w:val="0"/>
      <w:marBottom w:val="0"/>
      <w:divBdr>
        <w:top w:val="none" w:sz="0" w:space="0" w:color="auto"/>
        <w:left w:val="none" w:sz="0" w:space="0" w:color="auto"/>
        <w:bottom w:val="none" w:sz="0" w:space="0" w:color="auto"/>
        <w:right w:val="none" w:sz="0" w:space="0" w:color="auto"/>
      </w:divBdr>
    </w:div>
    <w:div w:id="67770588">
      <w:bodyDiv w:val="1"/>
      <w:marLeft w:val="0"/>
      <w:marRight w:val="0"/>
      <w:marTop w:val="0"/>
      <w:marBottom w:val="0"/>
      <w:divBdr>
        <w:top w:val="none" w:sz="0" w:space="0" w:color="auto"/>
        <w:left w:val="none" w:sz="0" w:space="0" w:color="auto"/>
        <w:bottom w:val="none" w:sz="0" w:space="0" w:color="auto"/>
        <w:right w:val="none" w:sz="0" w:space="0" w:color="auto"/>
      </w:divBdr>
    </w:div>
    <w:div w:id="78334414">
      <w:bodyDiv w:val="1"/>
      <w:marLeft w:val="0"/>
      <w:marRight w:val="0"/>
      <w:marTop w:val="0"/>
      <w:marBottom w:val="0"/>
      <w:divBdr>
        <w:top w:val="none" w:sz="0" w:space="0" w:color="auto"/>
        <w:left w:val="none" w:sz="0" w:space="0" w:color="auto"/>
        <w:bottom w:val="none" w:sz="0" w:space="0" w:color="auto"/>
        <w:right w:val="none" w:sz="0" w:space="0" w:color="auto"/>
      </w:divBdr>
    </w:div>
    <w:div w:id="103768074">
      <w:bodyDiv w:val="1"/>
      <w:marLeft w:val="0"/>
      <w:marRight w:val="0"/>
      <w:marTop w:val="0"/>
      <w:marBottom w:val="0"/>
      <w:divBdr>
        <w:top w:val="none" w:sz="0" w:space="0" w:color="auto"/>
        <w:left w:val="none" w:sz="0" w:space="0" w:color="auto"/>
        <w:bottom w:val="none" w:sz="0" w:space="0" w:color="auto"/>
        <w:right w:val="none" w:sz="0" w:space="0" w:color="auto"/>
      </w:divBdr>
    </w:div>
    <w:div w:id="110974762">
      <w:bodyDiv w:val="1"/>
      <w:marLeft w:val="0"/>
      <w:marRight w:val="0"/>
      <w:marTop w:val="0"/>
      <w:marBottom w:val="0"/>
      <w:divBdr>
        <w:top w:val="none" w:sz="0" w:space="0" w:color="auto"/>
        <w:left w:val="none" w:sz="0" w:space="0" w:color="auto"/>
        <w:bottom w:val="none" w:sz="0" w:space="0" w:color="auto"/>
        <w:right w:val="none" w:sz="0" w:space="0" w:color="auto"/>
      </w:divBdr>
    </w:div>
    <w:div w:id="111023437">
      <w:bodyDiv w:val="1"/>
      <w:marLeft w:val="0"/>
      <w:marRight w:val="0"/>
      <w:marTop w:val="0"/>
      <w:marBottom w:val="0"/>
      <w:divBdr>
        <w:top w:val="none" w:sz="0" w:space="0" w:color="auto"/>
        <w:left w:val="none" w:sz="0" w:space="0" w:color="auto"/>
        <w:bottom w:val="none" w:sz="0" w:space="0" w:color="auto"/>
        <w:right w:val="none" w:sz="0" w:space="0" w:color="auto"/>
      </w:divBdr>
    </w:div>
    <w:div w:id="111484819">
      <w:bodyDiv w:val="1"/>
      <w:marLeft w:val="0"/>
      <w:marRight w:val="0"/>
      <w:marTop w:val="0"/>
      <w:marBottom w:val="0"/>
      <w:divBdr>
        <w:top w:val="none" w:sz="0" w:space="0" w:color="auto"/>
        <w:left w:val="none" w:sz="0" w:space="0" w:color="auto"/>
        <w:bottom w:val="none" w:sz="0" w:space="0" w:color="auto"/>
        <w:right w:val="none" w:sz="0" w:space="0" w:color="auto"/>
      </w:divBdr>
    </w:div>
    <w:div w:id="112749484">
      <w:bodyDiv w:val="1"/>
      <w:marLeft w:val="0"/>
      <w:marRight w:val="0"/>
      <w:marTop w:val="0"/>
      <w:marBottom w:val="0"/>
      <w:divBdr>
        <w:top w:val="none" w:sz="0" w:space="0" w:color="auto"/>
        <w:left w:val="none" w:sz="0" w:space="0" w:color="auto"/>
        <w:bottom w:val="none" w:sz="0" w:space="0" w:color="auto"/>
        <w:right w:val="none" w:sz="0" w:space="0" w:color="auto"/>
      </w:divBdr>
    </w:div>
    <w:div w:id="115100995">
      <w:bodyDiv w:val="1"/>
      <w:marLeft w:val="0"/>
      <w:marRight w:val="0"/>
      <w:marTop w:val="0"/>
      <w:marBottom w:val="0"/>
      <w:divBdr>
        <w:top w:val="none" w:sz="0" w:space="0" w:color="auto"/>
        <w:left w:val="none" w:sz="0" w:space="0" w:color="auto"/>
        <w:bottom w:val="none" w:sz="0" w:space="0" w:color="auto"/>
        <w:right w:val="none" w:sz="0" w:space="0" w:color="auto"/>
      </w:divBdr>
    </w:div>
    <w:div w:id="115638177">
      <w:bodyDiv w:val="1"/>
      <w:marLeft w:val="0"/>
      <w:marRight w:val="0"/>
      <w:marTop w:val="0"/>
      <w:marBottom w:val="0"/>
      <w:divBdr>
        <w:top w:val="none" w:sz="0" w:space="0" w:color="auto"/>
        <w:left w:val="none" w:sz="0" w:space="0" w:color="auto"/>
        <w:bottom w:val="none" w:sz="0" w:space="0" w:color="auto"/>
        <w:right w:val="none" w:sz="0" w:space="0" w:color="auto"/>
      </w:divBdr>
    </w:div>
    <w:div w:id="128284867">
      <w:bodyDiv w:val="1"/>
      <w:marLeft w:val="0"/>
      <w:marRight w:val="0"/>
      <w:marTop w:val="0"/>
      <w:marBottom w:val="0"/>
      <w:divBdr>
        <w:top w:val="none" w:sz="0" w:space="0" w:color="auto"/>
        <w:left w:val="none" w:sz="0" w:space="0" w:color="auto"/>
        <w:bottom w:val="none" w:sz="0" w:space="0" w:color="auto"/>
        <w:right w:val="none" w:sz="0" w:space="0" w:color="auto"/>
      </w:divBdr>
    </w:div>
    <w:div w:id="130442398">
      <w:bodyDiv w:val="1"/>
      <w:marLeft w:val="0"/>
      <w:marRight w:val="0"/>
      <w:marTop w:val="0"/>
      <w:marBottom w:val="0"/>
      <w:divBdr>
        <w:top w:val="none" w:sz="0" w:space="0" w:color="auto"/>
        <w:left w:val="none" w:sz="0" w:space="0" w:color="auto"/>
        <w:bottom w:val="none" w:sz="0" w:space="0" w:color="auto"/>
        <w:right w:val="none" w:sz="0" w:space="0" w:color="auto"/>
      </w:divBdr>
    </w:div>
    <w:div w:id="132715348">
      <w:bodyDiv w:val="1"/>
      <w:marLeft w:val="0"/>
      <w:marRight w:val="0"/>
      <w:marTop w:val="0"/>
      <w:marBottom w:val="0"/>
      <w:divBdr>
        <w:top w:val="none" w:sz="0" w:space="0" w:color="auto"/>
        <w:left w:val="none" w:sz="0" w:space="0" w:color="auto"/>
        <w:bottom w:val="none" w:sz="0" w:space="0" w:color="auto"/>
        <w:right w:val="none" w:sz="0" w:space="0" w:color="auto"/>
      </w:divBdr>
    </w:div>
    <w:div w:id="142166074">
      <w:bodyDiv w:val="1"/>
      <w:marLeft w:val="0"/>
      <w:marRight w:val="0"/>
      <w:marTop w:val="0"/>
      <w:marBottom w:val="0"/>
      <w:divBdr>
        <w:top w:val="none" w:sz="0" w:space="0" w:color="auto"/>
        <w:left w:val="none" w:sz="0" w:space="0" w:color="auto"/>
        <w:bottom w:val="none" w:sz="0" w:space="0" w:color="auto"/>
        <w:right w:val="none" w:sz="0" w:space="0" w:color="auto"/>
      </w:divBdr>
    </w:div>
    <w:div w:id="177816119">
      <w:bodyDiv w:val="1"/>
      <w:marLeft w:val="0"/>
      <w:marRight w:val="0"/>
      <w:marTop w:val="0"/>
      <w:marBottom w:val="0"/>
      <w:divBdr>
        <w:top w:val="none" w:sz="0" w:space="0" w:color="auto"/>
        <w:left w:val="none" w:sz="0" w:space="0" w:color="auto"/>
        <w:bottom w:val="none" w:sz="0" w:space="0" w:color="auto"/>
        <w:right w:val="none" w:sz="0" w:space="0" w:color="auto"/>
      </w:divBdr>
    </w:div>
    <w:div w:id="181941071">
      <w:bodyDiv w:val="1"/>
      <w:marLeft w:val="0"/>
      <w:marRight w:val="0"/>
      <w:marTop w:val="0"/>
      <w:marBottom w:val="0"/>
      <w:divBdr>
        <w:top w:val="none" w:sz="0" w:space="0" w:color="auto"/>
        <w:left w:val="none" w:sz="0" w:space="0" w:color="auto"/>
        <w:bottom w:val="none" w:sz="0" w:space="0" w:color="auto"/>
        <w:right w:val="none" w:sz="0" w:space="0" w:color="auto"/>
      </w:divBdr>
    </w:div>
    <w:div w:id="183246661">
      <w:bodyDiv w:val="1"/>
      <w:marLeft w:val="0"/>
      <w:marRight w:val="0"/>
      <w:marTop w:val="0"/>
      <w:marBottom w:val="0"/>
      <w:divBdr>
        <w:top w:val="none" w:sz="0" w:space="0" w:color="auto"/>
        <w:left w:val="none" w:sz="0" w:space="0" w:color="auto"/>
        <w:bottom w:val="none" w:sz="0" w:space="0" w:color="auto"/>
        <w:right w:val="none" w:sz="0" w:space="0" w:color="auto"/>
      </w:divBdr>
    </w:div>
    <w:div w:id="185487093">
      <w:bodyDiv w:val="1"/>
      <w:marLeft w:val="0"/>
      <w:marRight w:val="0"/>
      <w:marTop w:val="0"/>
      <w:marBottom w:val="0"/>
      <w:divBdr>
        <w:top w:val="none" w:sz="0" w:space="0" w:color="auto"/>
        <w:left w:val="none" w:sz="0" w:space="0" w:color="auto"/>
        <w:bottom w:val="none" w:sz="0" w:space="0" w:color="auto"/>
        <w:right w:val="none" w:sz="0" w:space="0" w:color="auto"/>
      </w:divBdr>
    </w:div>
    <w:div w:id="185560839">
      <w:bodyDiv w:val="1"/>
      <w:marLeft w:val="0"/>
      <w:marRight w:val="0"/>
      <w:marTop w:val="0"/>
      <w:marBottom w:val="0"/>
      <w:divBdr>
        <w:top w:val="none" w:sz="0" w:space="0" w:color="auto"/>
        <w:left w:val="none" w:sz="0" w:space="0" w:color="auto"/>
        <w:bottom w:val="none" w:sz="0" w:space="0" w:color="auto"/>
        <w:right w:val="none" w:sz="0" w:space="0" w:color="auto"/>
      </w:divBdr>
    </w:div>
    <w:div w:id="190151396">
      <w:bodyDiv w:val="1"/>
      <w:marLeft w:val="0"/>
      <w:marRight w:val="0"/>
      <w:marTop w:val="0"/>
      <w:marBottom w:val="0"/>
      <w:divBdr>
        <w:top w:val="none" w:sz="0" w:space="0" w:color="auto"/>
        <w:left w:val="none" w:sz="0" w:space="0" w:color="auto"/>
        <w:bottom w:val="none" w:sz="0" w:space="0" w:color="auto"/>
        <w:right w:val="none" w:sz="0" w:space="0" w:color="auto"/>
      </w:divBdr>
    </w:div>
    <w:div w:id="190805028">
      <w:bodyDiv w:val="1"/>
      <w:marLeft w:val="0"/>
      <w:marRight w:val="0"/>
      <w:marTop w:val="0"/>
      <w:marBottom w:val="0"/>
      <w:divBdr>
        <w:top w:val="none" w:sz="0" w:space="0" w:color="auto"/>
        <w:left w:val="none" w:sz="0" w:space="0" w:color="auto"/>
        <w:bottom w:val="none" w:sz="0" w:space="0" w:color="auto"/>
        <w:right w:val="none" w:sz="0" w:space="0" w:color="auto"/>
      </w:divBdr>
    </w:div>
    <w:div w:id="190992711">
      <w:bodyDiv w:val="1"/>
      <w:marLeft w:val="0"/>
      <w:marRight w:val="0"/>
      <w:marTop w:val="0"/>
      <w:marBottom w:val="0"/>
      <w:divBdr>
        <w:top w:val="none" w:sz="0" w:space="0" w:color="auto"/>
        <w:left w:val="none" w:sz="0" w:space="0" w:color="auto"/>
        <w:bottom w:val="none" w:sz="0" w:space="0" w:color="auto"/>
        <w:right w:val="none" w:sz="0" w:space="0" w:color="auto"/>
      </w:divBdr>
    </w:div>
    <w:div w:id="197202951">
      <w:bodyDiv w:val="1"/>
      <w:marLeft w:val="0"/>
      <w:marRight w:val="0"/>
      <w:marTop w:val="0"/>
      <w:marBottom w:val="0"/>
      <w:divBdr>
        <w:top w:val="none" w:sz="0" w:space="0" w:color="auto"/>
        <w:left w:val="none" w:sz="0" w:space="0" w:color="auto"/>
        <w:bottom w:val="none" w:sz="0" w:space="0" w:color="auto"/>
        <w:right w:val="none" w:sz="0" w:space="0" w:color="auto"/>
      </w:divBdr>
    </w:div>
    <w:div w:id="205266035">
      <w:bodyDiv w:val="1"/>
      <w:marLeft w:val="0"/>
      <w:marRight w:val="0"/>
      <w:marTop w:val="0"/>
      <w:marBottom w:val="0"/>
      <w:divBdr>
        <w:top w:val="none" w:sz="0" w:space="0" w:color="auto"/>
        <w:left w:val="none" w:sz="0" w:space="0" w:color="auto"/>
        <w:bottom w:val="none" w:sz="0" w:space="0" w:color="auto"/>
        <w:right w:val="none" w:sz="0" w:space="0" w:color="auto"/>
      </w:divBdr>
    </w:div>
    <w:div w:id="215513324">
      <w:bodyDiv w:val="1"/>
      <w:marLeft w:val="0"/>
      <w:marRight w:val="0"/>
      <w:marTop w:val="0"/>
      <w:marBottom w:val="0"/>
      <w:divBdr>
        <w:top w:val="none" w:sz="0" w:space="0" w:color="auto"/>
        <w:left w:val="none" w:sz="0" w:space="0" w:color="auto"/>
        <w:bottom w:val="none" w:sz="0" w:space="0" w:color="auto"/>
        <w:right w:val="none" w:sz="0" w:space="0" w:color="auto"/>
      </w:divBdr>
    </w:div>
    <w:div w:id="217520942">
      <w:bodyDiv w:val="1"/>
      <w:marLeft w:val="0"/>
      <w:marRight w:val="0"/>
      <w:marTop w:val="0"/>
      <w:marBottom w:val="0"/>
      <w:divBdr>
        <w:top w:val="none" w:sz="0" w:space="0" w:color="auto"/>
        <w:left w:val="none" w:sz="0" w:space="0" w:color="auto"/>
        <w:bottom w:val="none" w:sz="0" w:space="0" w:color="auto"/>
        <w:right w:val="none" w:sz="0" w:space="0" w:color="auto"/>
      </w:divBdr>
    </w:div>
    <w:div w:id="223878242">
      <w:bodyDiv w:val="1"/>
      <w:marLeft w:val="0"/>
      <w:marRight w:val="0"/>
      <w:marTop w:val="0"/>
      <w:marBottom w:val="0"/>
      <w:divBdr>
        <w:top w:val="none" w:sz="0" w:space="0" w:color="auto"/>
        <w:left w:val="none" w:sz="0" w:space="0" w:color="auto"/>
        <w:bottom w:val="none" w:sz="0" w:space="0" w:color="auto"/>
        <w:right w:val="none" w:sz="0" w:space="0" w:color="auto"/>
      </w:divBdr>
    </w:div>
    <w:div w:id="229269714">
      <w:bodyDiv w:val="1"/>
      <w:marLeft w:val="0"/>
      <w:marRight w:val="0"/>
      <w:marTop w:val="0"/>
      <w:marBottom w:val="0"/>
      <w:divBdr>
        <w:top w:val="none" w:sz="0" w:space="0" w:color="auto"/>
        <w:left w:val="none" w:sz="0" w:space="0" w:color="auto"/>
        <w:bottom w:val="none" w:sz="0" w:space="0" w:color="auto"/>
        <w:right w:val="none" w:sz="0" w:space="0" w:color="auto"/>
      </w:divBdr>
    </w:div>
    <w:div w:id="237786443">
      <w:bodyDiv w:val="1"/>
      <w:marLeft w:val="0"/>
      <w:marRight w:val="0"/>
      <w:marTop w:val="0"/>
      <w:marBottom w:val="0"/>
      <w:divBdr>
        <w:top w:val="none" w:sz="0" w:space="0" w:color="auto"/>
        <w:left w:val="none" w:sz="0" w:space="0" w:color="auto"/>
        <w:bottom w:val="none" w:sz="0" w:space="0" w:color="auto"/>
        <w:right w:val="none" w:sz="0" w:space="0" w:color="auto"/>
      </w:divBdr>
    </w:div>
    <w:div w:id="239022836">
      <w:bodyDiv w:val="1"/>
      <w:marLeft w:val="0"/>
      <w:marRight w:val="0"/>
      <w:marTop w:val="0"/>
      <w:marBottom w:val="0"/>
      <w:divBdr>
        <w:top w:val="none" w:sz="0" w:space="0" w:color="auto"/>
        <w:left w:val="none" w:sz="0" w:space="0" w:color="auto"/>
        <w:bottom w:val="none" w:sz="0" w:space="0" w:color="auto"/>
        <w:right w:val="none" w:sz="0" w:space="0" w:color="auto"/>
      </w:divBdr>
    </w:div>
    <w:div w:id="250551606">
      <w:bodyDiv w:val="1"/>
      <w:marLeft w:val="0"/>
      <w:marRight w:val="0"/>
      <w:marTop w:val="0"/>
      <w:marBottom w:val="0"/>
      <w:divBdr>
        <w:top w:val="none" w:sz="0" w:space="0" w:color="auto"/>
        <w:left w:val="none" w:sz="0" w:space="0" w:color="auto"/>
        <w:bottom w:val="none" w:sz="0" w:space="0" w:color="auto"/>
        <w:right w:val="none" w:sz="0" w:space="0" w:color="auto"/>
      </w:divBdr>
    </w:div>
    <w:div w:id="260532294">
      <w:bodyDiv w:val="1"/>
      <w:marLeft w:val="0"/>
      <w:marRight w:val="0"/>
      <w:marTop w:val="0"/>
      <w:marBottom w:val="0"/>
      <w:divBdr>
        <w:top w:val="none" w:sz="0" w:space="0" w:color="auto"/>
        <w:left w:val="none" w:sz="0" w:space="0" w:color="auto"/>
        <w:bottom w:val="none" w:sz="0" w:space="0" w:color="auto"/>
        <w:right w:val="none" w:sz="0" w:space="0" w:color="auto"/>
      </w:divBdr>
    </w:div>
    <w:div w:id="276331467">
      <w:bodyDiv w:val="1"/>
      <w:marLeft w:val="0"/>
      <w:marRight w:val="0"/>
      <w:marTop w:val="0"/>
      <w:marBottom w:val="0"/>
      <w:divBdr>
        <w:top w:val="none" w:sz="0" w:space="0" w:color="auto"/>
        <w:left w:val="none" w:sz="0" w:space="0" w:color="auto"/>
        <w:bottom w:val="none" w:sz="0" w:space="0" w:color="auto"/>
        <w:right w:val="none" w:sz="0" w:space="0" w:color="auto"/>
      </w:divBdr>
    </w:div>
    <w:div w:id="278033061">
      <w:bodyDiv w:val="1"/>
      <w:marLeft w:val="0"/>
      <w:marRight w:val="0"/>
      <w:marTop w:val="0"/>
      <w:marBottom w:val="0"/>
      <w:divBdr>
        <w:top w:val="none" w:sz="0" w:space="0" w:color="auto"/>
        <w:left w:val="none" w:sz="0" w:space="0" w:color="auto"/>
        <w:bottom w:val="none" w:sz="0" w:space="0" w:color="auto"/>
        <w:right w:val="none" w:sz="0" w:space="0" w:color="auto"/>
      </w:divBdr>
    </w:div>
    <w:div w:id="278608406">
      <w:bodyDiv w:val="1"/>
      <w:marLeft w:val="0"/>
      <w:marRight w:val="0"/>
      <w:marTop w:val="0"/>
      <w:marBottom w:val="0"/>
      <w:divBdr>
        <w:top w:val="none" w:sz="0" w:space="0" w:color="auto"/>
        <w:left w:val="none" w:sz="0" w:space="0" w:color="auto"/>
        <w:bottom w:val="none" w:sz="0" w:space="0" w:color="auto"/>
        <w:right w:val="none" w:sz="0" w:space="0" w:color="auto"/>
      </w:divBdr>
    </w:div>
    <w:div w:id="281307704">
      <w:bodyDiv w:val="1"/>
      <w:marLeft w:val="0"/>
      <w:marRight w:val="0"/>
      <w:marTop w:val="0"/>
      <w:marBottom w:val="0"/>
      <w:divBdr>
        <w:top w:val="none" w:sz="0" w:space="0" w:color="auto"/>
        <w:left w:val="none" w:sz="0" w:space="0" w:color="auto"/>
        <w:bottom w:val="none" w:sz="0" w:space="0" w:color="auto"/>
        <w:right w:val="none" w:sz="0" w:space="0" w:color="auto"/>
      </w:divBdr>
    </w:div>
    <w:div w:id="283462169">
      <w:bodyDiv w:val="1"/>
      <w:marLeft w:val="0"/>
      <w:marRight w:val="0"/>
      <w:marTop w:val="0"/>
      <w:marBottom w:val="0"/>
      <w:divBdr>
        <w:top w:val="none" w:sz="0" w:space="0" w:color="auto"/>
        <w:left w:val="none" w:sz="0" w:space="0" w:color="auto"/>
        <w:bottom w:val="none" w:sz="0" w:space="0" w:color="auto"/>
        <w:right w:val="none" w:sz="0" w:space="0" w:color="auto"/>
      </w:divBdr>
    </w:div>
    <w:div w:id="285549948">
      <w:bodyDiv w:val="1"/>
      <w:marLeft w:val="0"/>
      <w:marRight w:val="0"/>
      <w:marTop w:val="0"/>
      <w:marBottom w:val="0"/>
      <w:divBdr>
        <w:top w:val="none" w:sz="0" w:space="0" w:color="auto"/>
        <w:left w:val="none" w:sz="0" w:space="0" w:color="auto"/>
        <w:bottom w:val="none" w:sz="0" w:space="0" w:color="auto"/>
        <w:right w:val="none" w:sz="0" w:space="0" w:color="auto"/>
      </w:divBdr>
    </w:div>
    <w:div w:id="300963422">
      <w:bodyDiv w:val="1"/>
      <w:marLeft w:val="0"/>
      <w:marRight w:val="0"/>
      <w:marTop w:val="0"/>
      <w:marBottom w:val="0"/>
      <w:divBdr>
        <w:top w:val="none" w:sz="0" w:space="0" w:color="auto"/>
        <w:left w:val="none" w:sz="0" w:space="0" w:color="auto"/>
        <w:bottom w:val="none" w:sz="0" w:space="0" w:color="auto"/>
        <w:right w:val="none" w:sz="0" w:space="0" w:color="auto"/>
      </w:divBdr>
    </w:div>
    <w:div w:id="302933386">
      <w:bodyDiv w:val="1"/>
      <w:marLeft w:val="0"/>
      <w:marRight w:val="0"/>
      <w:marTop w:val="0"/>
      <w:marBottom w:val="0"/>
      <w:divBdr>
        <w:top w:val="none" w:sz="0" w:space="0" w:color="auto"/>
        <w:left w:val="none" w:sz="0" w:space="0" w:color="auto"/>
        <w:bottom w:val="none" w:sz="0" w:space="0" w:color="auto"/>
        <w:right w:val="none" w:sz="0" w:space="0" w:color="auto"/>
      </w:divBdr>
    </w:div>
    <w:div w:id="304244559">
      <w:bodyDiv w:val="1"/>
      <w:marLeft w:val="0"/>
      <w:marRight w:val="0"/>
      <w:marTop w:val="0"/>
      <w:marBottom w:val="0"/>
      <w:divBdr>
        <w:top w:val="none" w:sz="0" w:space="0" w:color="auto"/>
        <w:left w:val="none" w:sz="0" w:space="0" w:color="auto"/>
        <w:bottom w:val="none" w:sz="0" w:space="0" w:color="auto"/>
        <w:right w:val="none" w:sz="0" w:space="0" w:color="auto"/>
      </w:divBdr>
    </w:div>
    <w:div w:id="306667700">
      <w:bodyDiv w:val="1"/>
      <w:marLeft w:val="0"/>
      <w:marRight w:val="0"/>
      <w:marTop w:val="0"/>
      <w:marBottom w:val="0"/>
      <w:divBdr>
        <w:top w:val="none" w:sz="0" w:space="0" w:color="auto"/>
        <w:left w:val="none" w:sz="0" w:space="0" w:color="auto"/>
        <w:bottom w:val="none" w:sz="0" w:space="0" w:color="auto"/>
        <w:right w:val="none" w:sz="0" w:space="0" w:color="auto"/>
      </w:divBdr>
    </w:div>
    <w:div w:id="310525900">
      <w:bodyDiv w:val="1"/>
      <w:marLeft w:val="0"/>
      <w:marRight w:val="0"/>
      <w:marTop w:val="0"/>
      <w:marBottom w:val="0"/>
      <w:divBdr>
        <w:top w:val="none" w:sz="0" w:space="0" w:color="auto"/>
        <w:left w:val="none" w:sz="0" w:space="0" w:color="auto"/>
        <w:bottom w:val="none" w:sz="0" w:space="0" w:color="auto"/>
        <w:right w:val="none" w:sz="0" w:space="0" w:color="auto"/>
      </w:divBdr>
    </w:div>
    <w:div w:id="320156564">
      <w:bodyDiv w:val="1"/>
      <w:marLeft w:val="0"/>
      <w:marRight w:val="0"/>
      <w:marTop w:val="0"/>
      <w:marBottom w:val="0"/>
      <w:divBdr>
        <w:top w:val="none" w:sz="0" w:space="0" w:color="auto"/>
        <w:left w:val="none" w:sz="0" w:space="0" w:color="auto"/>
        <w:bottom w:val="none" w:sz="0" w:space="0" w:color="auto"/>
        <w:right w:val="none" w:sz="0" w:space="0" w:color="auto"/>
      </w:divBdr>
    </w:div>
    <w:div w:id="323357061">
      <w:bodyDiv w:val="1"/>
      <w:marLeft w:val="0"/>
      <w:marRight w:val="0"/>
      <w:marTop w:val="0"/>
      <w:marBottom w:val="0"/>
      <w:divBdr>
        <w:top w:val="none" w:sz="0" w:space="0" w:color="auto"/>
        <w:left w:val="none" w:sz="0" w:space="0" w:color="auto"/>
        <w:bottom w:val="none" w:sz="0" w:space="0" w:color="auto"/>
        <w:right w:val="none" w:sz="0" w:space="0" w:color="auto"/>
      </w:divBdr>
    </w:div>
    <w:div w:id="347490454">
      <w:bodyDiv w:val="1"/>
      <w:marLeft w:val="0"/>
      <w:marRight w:val="0"/>
      <w:marTop w:val="0"/>
      <w:marBottom w:val="0"/>
      <w:divBdr>
        <w:top w:val="none" w:sz="0" w:space="0" w:color="auto"/>
        <w:left w:val="none" w:sz="0" w:space="0" w:color="auto"/>
        <w:bottom w:val="none" w:sz="0" w:space="0" w:color="auto"/>
        <w:right w:val="none" w:sz="0" w:space="0" w:color="auto"/>
      </w:divBdr>
    </w:div>
    <w:div w:id="350843601">
      <w:bodyDiv w:val="1"/>
      <w:marLeft w:val="0"/>
      <w:marRight w:val="0"/>
      <w:marTop w:val="0"/>
      <w:marBottom w:val="0"/>
      <w:divBdr>
        <w:top w:val="none" w:sz="0" w:space="0" w:color="auto"/>
        <w:left w:val="none" w:sz="0" w:space="0" w:color="auto"/>
        <w:bottom w:val="none" w:sz="0" w:space="0" w:color="auto"/>
        <w:right w:val="none" w:sz="0" w:space="0" w:color="auto"/>
      </w:divBdr>
    </w:div>
    <w:div w:id="353776075">
      <w:bodyDiv w:val="1"/>
      <w:marLeft w:val="0"/>
      <w:marRight w:val="0"/>
      <w:marTop w:val="0"/>
      <w:marBottom w:val="0"/>
      <w:divBdr>
        <w:top w:val="none" w:sz="0" w:space="0" w:color="auto"/>
        <w:left w:val="none" w:sz="0" w:space="0" w:color="auto"/>
        <w:bottom w:val="none" w:sz="0" w:space="0" w:color="auto"/>
        <w:right w:val="none" w:sz="0" w:space="0" w:color="auto"/>
      </w:divBdr>
    </w:div>
    <w:div w:id="357778134">
      <w:bodyDiv w:val="1"/>
      <w:marLeft w:val="0"/>
      <w:marRight w:val="0"/>
      <w:marTop w:val="0"/>
      <w:marBottom w:val="0"/>
      <w:divBdr>
        <w:top w:val="none" w:sz="0" w:space="0" w:color="auto"/>
        <w:left w:val="none" w:sz="0" w:space="0" w:color="auto"/>
        <w:bottom w:val="none" w:sz="0" w:space="0" w:color="auto"/>
        <w:right w:val="none" w:sz="0" w:space="0" w:color="auto"/>
      </w:divBdr>
    </w:div>
    <w:div w:id="359550357">
      <w:bodyDiv w:val="1"/>
      <w:marLeft w:val="0"/>
      <w:marRight w:val="0"/>
      <w:marTop w:val="0"/>
      <w:marBottom w:val="0"/>
      <w:divBdr>
        <w:top w:val="none" w:sz="0" w:space="0" w:color="auto"/>
        <w:left w:val="none" w:sz="0" w:space="0" w:color="auto"/>
        <w:bottom w:val="none" w:sz="0" w:space="0" w:color="auto"/>
        <w:right w:val="none" w:sz="0" w:space="0" w:color="auto"/>
      </w:divBdr>
    </w:div>
    <w:div w:id="367223261">
      <w:bodyDiv w:val="1"/>
      <w:marLeft w:val="0"/>
      <w:marRight w:val="0"/>
      <w:marTop w:val="0"/>
      <w:marBottom w:val="0"/>
      <w:divBdr>
        <w:top w:val="none" w:sz="0" w:space="0" w:color="auto"/>
        <w:left w:val="none" w:sz="0" w:space="0" w:color="auto"/>
        <w:bottom w:val="none" w:sz="0" w:space="0" w:color="auto"/>
        <w:right w:val="none" w:sz="0" w:space="0" w:color="auto"/>
      </w:divBdr>
    </w:div>
    <w:div w:id="373887352">
      <w:bodyDiv w:val="1"/>
      <w:marLeft w:val="0"/>
      <w:marRight w:val="0"/>
      <w:marTop w:val="0"/>
      <w:marBottom w:val="0"/>
      <w:divBdr>
        <w:top w:val="none" w:sz="0" w:space="0" w:color="auto"/>
        <w:left w:val="none" w:sz="0" w:space="0" w:color="auto"/>
        <w:bottom w:val="none" w:sz="0" w:space="0" w:color="auto"/>
        <w:right w:val="none" w:sz="0" w:space="0" w:color="auto"/>
      </w:divBdr>
    </w:div>
    <w:div w:id="374501600">
      <w:bodyDiv w:val="1"/>
      <w:marLeft w:val="0"/>
      <w:marRight w:val="0"/>
      <w:marTop w:val="0"/>
      <w:marBottom w:val="0"/>
      <w:divBdr>
        <w:top w:val="none" w:sz="0" w:space="0" w:color="auto"/>
        <w:left w:val="none" w:sz="0" w:space="0" w:color="auto"/>
        <w:bottom w:val="none" w:sz="0" w:space="0" w:color="auto"/>
        <w:right w:val="none" w:sz="0" w:space="0" w:color="auto"/>
      </w:divBdr>
    </w:div>
    <w:div w:id="376272752">
      <w:bodyDiv w:val="1"/>
      <w:marLeft w:val="0"/>
      <w:marRight w:val="0"/>
      <w:marTop w:val="0"/>
      <w:marBottom w:val="0"/>
      <w:divBdr>
        <w:top w:val="none" w:sz="0" w:space="0" w:color="auto"/>
        <w:left w:val="none" w:sz="0" w:space="0" w:color="auto"/>
        <w:bottom w:val="none" w:sz="0" w:space="0" w:color="auto"/>
        <w:right w:val="none" w:sz="0" w:space="0" w:color="auto"/>
      </w:divBdr>
    </w:div>
    <w:div w:id="377557870">
      <w:bodyDiv w:val="1"/>
      <w:marLeft w:val="0"/>
      <w:marRight w:val="0"/>
      <w:marTop w:val="0"/>
      <w:marBottom w:val="0"/>
      <w:divBdr>
        <w:top w:val="none" w:sz="0" w:space="0" w:color="auto"/>
        <w:left w:val="none" w:sz="0" w:space="0" w:color="auto"/>
        <w:bottom w:val="none" w:sz="0" w:space="0" w:color="auto"/>
        <w:right w:val="none" w:sz="0" w:space="0" w:color="auto"/>
      </w:divBdr>
    </w:div>
    <w:div w:id="377710119">
      <w:bodyDiv w:val="1"/>
      <w:marLeft w:val="0"/>
      <w:marRight w:val="0"/>
      <w:marTop w:val="0"/>
      <w:marBottom w:val="0"/>
      <w:divBdr>
        <w:top w:val="none" w:sz="0" w:space="0" w:color="auto"/>
        <w:left w:val="none" w:sz="0" w:space="0" w:color="auto"/>
        <w:bottom w:val="none" w:sz="0" w:space="0" w:color="auto"/>
        <w:right w:val="none" w:sz="0" w:space="0" w:color="auto"/>
      </w:divBdr>
    </w:div>
    <w:div w:id="378482632">
      <w:bodyDiv w:val="1"/>
      <w:marLeft w:val="0"/>
      <w:marRight w:val="0"/>
      <w:marTop w:val="0"/>
      <w:marBottom w:val="0"/>
      <w:divBdr>
        <w:top w:val="none" w:sz="0" w:space="0" w:color="auto"/>
        <w:left w:val="none" w:sz="0" w:space="0" w:color="auto"/>
        <w:bottom w:val="none" w:sz="0" w:space="0" w:color="auto"/>
        <w:right w:val="none" w:sz="0" w:space="0" w:color="auto"/>
      </w:divBdr>
    </w:div>
    <w:div w:id="389036706">
      <w:bodyDiv w:val="1"/>
      <w:marLeft w:val="0"/>
      <w:marRight w:val="0"/>
      <w:marTop w:val="0"/>
      <w:marBottom w:val="0"/>
      <w:divBdr>
        <w:top w:val="none" w:sz="0" w:space="0" w:color="auto"/>
        <w:left w:val="none" w:sz="0" w:space="0" w:color="auto"/>
        <w:bottom w:val="none" w:sz="0" w:space="0" w:color="auto"/>
        <w:right w:val="none" w:sz="0" w:space="0" w:color="auto"/>
      </w:divBdr>
    </w:div>
    <w:div w:id="405614784">
      <w:bodyDiv w:val="1"/>
      <w:marLeft w:val="0"/>
      <w:marRight w:val="0"/>
      <w:marTop w:val="0"/>
      <w:marBottom w:val="0"/>
      <w:divBdr>
        <w:top w:val="none" w:sz="0" w:space="0" w:color="auto"/>
        <w:left w:val="none" w:sz="0" w:space="0" w:color="auto"/>
        <w:bottom w:val="none" w:sz="0" w:space="0" w:color="auto"/>
        <w:right w:val="none" w:sz="0" w:space="0" w:color="auto"/>
      </w:divBdr>
    </w:div>
    <w:div w:id="413627714">
      <w:bodyDiv w:val="1"/>
      <w:marLeft w:val="0"/>
      <w:marRight w:val="0"/>
      <w:marTop w:val="0"/>
      <w:marBottom w:val="0"/>
      <w:divBdr>
        <w:top w:val="none" w:sz="0" w:space="0" w:color="auto"/>
        <w:left w:val="none" w:sz="0" w:space="0" w:color="auto"/>
        <w:bottom w:val="none" w:sz="0" w:space="0" w:color="auto"/>
        <w:right w:val="none" w:sz="0" w:space="0" w:color="auto"/>
      </w:divBdr>
    </w:div>
    <w:div w:id="414472689">
      <w:bodyDiv w:val="1"/>
      <w:marLeft w:val="0"/>
      <w:marRight w:val="0"/>
      <w:marTop w:val="0"/>
      <w:marBottom w:val="0"/>
      <w:divBdr>
        <w:top w:val="none" w:sz="0" w:space="0" w:color="auto"/>
        <w:left w:val="none" w:sz="0" w:space="0" w:color="auto"/>
        <w:bottom w:val="none" w:sz="0" w:space="0" w:color="auto"/>
        <w:right w:val="none" w:sz="0" w:space="0" w:color="auto"/>
      </w:divBdr>
    </w:div>
    <w:div w:id="419328821">
      <w:bodyDiv w:val="1"/>
      <w:marLeft w:val="0"/>
      <w:marRight w:val="0"/>
      <w:marTop w:val="0"/>
      <w:marBottom w:val="0"/>
      <w:divBdr>
        <w:top w:val="none" w:sz="0" w:space="0" w:color="auto"/>
        <w:left w:val="none" w:sz="0" w:space="0" w:color="auto"/>
        <w:bottom w:val="none" w:sz="0" w:space="0" w:color="auto"/>
        <w:right w:val="none" w:sz="0" w:space="0" w:color="auto"/>
      </w:divBdr>
    </w:div>
    <w:div w:id="430391313">
      <w:bodyDiv w:val="1"/>
      <w:marLeft w:val="0"/>
      <w:marRight w:val="0"/>
      <w:marTop w:val="0"/>
      <w:marBottom w:val="0"/>
      <w:divBdr>
        <w:top w:val="none" w:sz="0" w:space="0" w:color="auto"/>
        <w:left w:val="none" w:sz="0" w:space="0" w:color="auto"/>
        <w:bottom w:val="none" w:sz="0" w:space="0" w:color="auto"/>
        <w:right w:val="none" w:sz="0" w:space="0" w:color="auto"/>
      </w:divBdr>
    </w:div>
    <w:div w:id="436027815">
      <w:bodyDiv w:val="1"/>
      <w:marLeft w:val="0"/>
      <w:marRight w:val="0"/>
      <w:marTop w:val="0"/>
      <w:marBottom w:val="0"/>
      <w:divBdr>
        <w:top w:val="none" w:sz="0" w:space="0" w:color="auto"/>
        <w:left w:val="none" w:sz="0" w:space="0" w:color="auto"/>
        <w:bottom w:val="none" w:sz="0" w:space="0" w:color="auto"/>
        <w:right w:val="none" w:sz="0" w:space="0" w:color="auto"/>
      </w:divBdr>
    </w:div>
    <w:div w:id="437678551">
      <w:bodyDiv w:val="1"/>
      <w:marLeft w:val="0"/>
      <w:marRight w:val="0"/>
      <w:marTop w:val="0"/>
      <w:marBottom w:val="0"/>
      <w:divBdr>
        <w:top w:val="none" w:sz="0" w:space="0" w:color="auto"/>
        <w:left w:val="none" w:sz="0" w:space="0" w:color="auto"/>
        <w:bottom w:val="none" w:sz="0" w:space="0" w:color="auto"/>
        <w:right w:val="none" w:sz="0" w:space="0" w:color="auto"/>
      </w:divBdr>
    </w:div>
    <w:div w:id="440224413">
      <w:bodyDiv w:val="1"/>
      <w:marLeft w:val="0"/>
      <w:marRight w:val="0"/>
      <w:marTop w:val="0"/>
      <w:marBottom w:val="0"/>
      <w:divBdr>
        <w:top w:val="none" w:sz="0" w:space="0" w:color="auto"/>
        <w:left w:val="none" w:sz="0" w:space="0" w:color="auto"/>
        <w:bottom w:val="none" w:sz="0" w:space="0" w:color="auto"/>
        <w:right w:val="none" w:sz="0" w:space="0" w:color="auto"/>
      </w:divBdr>
    </w:div>
    <w:div w:id="456486969">
      <w:bodyDiv w:val="1"/>
      <w:marLeft w:val="0"/>
      <w:marRight w:val="0"/>
      <w:marTop w:val="0"/>
      <w:marBottom w:val="0"/>
      <w:divBdr>
        <w:top w:val="none" w:sz="0" w:space="0" w:color="auto"/>
        <w:left w:val="none" w:sz="0" w:space="0" w:color="auto"/>
        <w:bottom w:val="none" w:sz="0" w:space="0" w:color="auto"/>
        <w:right w:val="none" w:sz="0" w:space="0" w:color="auto"/>
      </w:divBdr>
    </w:div>
    <w:div w:id="456995789">
      <w:bodyDiv w:val="1"/>
      <w:marLeft w:val="0"/>
      <w:marRight w:val="0"/>
      <w:marTop w:val="0"/>
      <w:marBottom w:val="0"/>
      <w:divBdr>
        <w:top w:val="none" w:sz="0" w:space="0" w:color="auto"/>
        <w:left w:val="none" w:sz="0" w:space="0" w:color="auto"/>
        <w:bottom w:val="none" w:sz="0" w:space="0" w:color="auto"/>
        <w:right w:val="none" w:sz="0" w:space="0" w:color="auto"/>
      </w:divBdr>
    </w:div>
    <w:div w:id="458687085">
      <w:bodyDiv w:val="1"/>
      <w:marLeft w:val="0"/>
      <w:marRight w:val="0"/>
      <w:marTop w:val="0"/>
      <w:marBottom w:val="0"/>
      <w:divBdr>
        <w:top w:val="none" w:sz="0" w:space="0" w:color="auto"/>
        <w:left w:val="none" w:sz="0" w:space="0" w:color="auto"/>
        <w:bottom w:val="none" w:sz="0" w:space="0" w:color="auto"/>
        <w:right w:val="none" w:sz="0" w:space="0" w:color="auto"/>
      </w:divBdr>
    </w:div>
    <w:div w:id="460654206">
      <w:bodyDiv w:val="1"/>
      <w:marLeft w:val="0"/>
      <w:marRight w:val="0"/>
      <w:marTop w:val="0"/>
      <w:marBottom w:val="0"/>
      <w:divBdr>
        <w:top w:val="none" w:sz="0" w:space="0" w:color="auto"/>
        <w:left w:val="none" w:sz="0" w:space="0" w:color="auto"/>
        <w:bottom w:val="none" w:sz="0" w:space="0" w:color="auto"/>
        <w:right w:val="none" w:sz="0" w:space="0" w:color="auto"/>
      </w:divBdr>
    </w:div>
    <w:div w:id="460805490">
      <w:bodyDiv w:val="1"/>
      <w:marLeft w:val="0"/>
      <w:marRight w:val="0"/>
      <w:marTop w:val="0"/>
      <w:marBottom w:val="0"/>
      <w:divBdr>
        <w:top w:val="none" w:sz="0" w:space="0" w:color="auto"/>
        <w:left w:val="none" w:sz="0" w:space="0" w:color="auto"/>
        <w:bottom w:val="none" w:sz="0" w:space="0" w:color="auto"/>
        <w:right w:val="none" w:sz="0" w:space="0" w:color="auto"/>
      </w:divBdr>
    </w:div>
    <w:div w:id="464659415">
      <w:bodyDiv w:val="1"/>
      <w:marLeft w:val="0"/>
      <w:marRight w:val="0"/>
      <w:marTop w:val="0"/>
      <w:marBottom w:val="0"/>
      <w:divBdr>
        <w:top w:val="none" w:sz="0" w:space="0" w:color="auto"/>
        <w:left w:val="none" w:sz="0" w:space="0" w:color="auto"/>
        <w:bottom w:val="none" w:sz="0" w:space="0" w:color="auto"/>
        <w:right w:val="none" w:sz="0" w:space="0" w:color="auto"/>
      </w:divBdr>
    </w:div>
    <w:div w:id="466624125">
      <w:bodyDiv w:val="1"/>
      <w:marLeft w:val="0"/>
      <w:marRight w:val="0"/>
      <w:marTop w:val="0"/>
      <w:marBottom w:val="0"/>
      <w:divBdr>
        <w:top w:val="none" w:sz="0" w:space="0" w:color="auto"/>
        <w:left w:val="none" w:sz="0" w:space="0" w:color="auto"/>
        <w:bottom w:val="none" w:sz="0" w:space="0" w:color="auto"/>
        <w:right w:val="none" w:sz="0" w:space="0" w:color="auto"/>
      </w:divBdr>
    </w:div>
    <w:div w:id="480581226">
      <w:bodyDiv w:val="1"/>
      <w:marLeft w:val="0"/>
      <w:marRight w:val="0"/>
      <w:marTop w:val="0"/>
      <w:marBottom w:val="0"/>
      <w:divBdr>
        <w:top w:val="none" w:sz="0" w:space="0" w:color="auto"/>
        <w:left w:val="none" w:sz="0" w:space="0" w:color="auto"/>
        <w:bottom w:val="none" w:sz="0" w:space="0" w:color="auto"/>
        <w:right w:val="none" w:sz="0" w:space="0" w:color="auto"/>
      </w:divBdr>
    </w:div>
    <w:div w:id="488399941">
      <w:bodyDiv w:val="1"/>
      <w:marLeft w:val="0"/>
      <w:marRight w:val="0"/>
      <w:marTop w:val="0"/>
      <w:marBottom w:val="0"/>
      <w:divBdr>
        <w:top w:val="none" w:sz="0" w:space="0" w:color="auto"/>
        <w:left w:val="none" w:sz="0" w:space="0" w:color="auto"/>
        <w:bottom w:val="none" w:sz="0" w:space="0" w:color="auto"/>
        <w:right w:val="none" w:sz="0" w:space="0" w:color="auto"/>
      </w:divBdr>
    </w:div>
    <w:div w:id="490024117">
      <w:bodyDiv w:val="1"/>
      <w:marLeft w:val="0"/>
      <w:marRight w:val="0"/>
      <w:marTop w:val="0"/>
      <w:marBottom w:val="0"/>
      <w:divBdr>
        <w:top w:val="none" w:sz="0" w:space="0" w:color="auto"/>
        <w:left w:val="none" w:sz="0" w:space="0" w:color="auto"/>
        <w:bottom w:val="none" w:sz="0" w:space="0" w:color="auto"/>
        <w:right w:val="none" w:sz="0" w:space="0" w:color="auto"/>
      </w:divBdr>
    </w:div>
    <w:div w:id="498347392">
      <w:bodyDiv w:val="1"/>
      <w:marLeft w:val="0"/>
      <w:marRight w:val="0"/>
      <w:marTop w:val="0"/>
      <w:marBottom w:val="0"/>
      <w:divBdr>
        <w:top w:val="none" w:sz="0" w:space="0" w:color="auto"/>
        <w:left w:val="none" w:sz="0" w:space="0" w:color="auto"/>
        <w:bottom w:val="none" w:sz="0" w:space="0" w:color="auto"/>
        <w:right w:val="none" w:sz="0" w:space="0" w:color="auto"/>
      </w:divBdr>
    </w:div>
    <w:div w:id="513884220">
      <w:bodyDiv w:val="1"/>
      <w:marLeft w:val="0"/>
      <w:marRight w:val="0"/>
      <w:marTop w:val="0"/>
      <w:marBottom w:val="0"/>
      <w:divBdr>
        <w:top w:val="none" w:sz="0" w:space="0" w:color="auto"/>
        <w:left w:val="none" w:sz="0" w:space="0" w:color="auto"/>
        <w:bottom w:val="none" w:sz="0" w:space="0" w:color="auto"/>
        <w:right w:val="none" w:sz="0" w:space="0" w:color="auto"/>
      </w:divBdr>
    </w:div>
    <w:div w:id="518465628">
      <w:bodyDiv w:val="1"/>
      <w:marLeft w:val="0"/>
      <w:marRight w:val="0"/>
      <w:marTop w:val="0"/>
      <w:marBottom w:val="0"/>
      <w:divBdr>
        <w:top w:val="none" w:sz="0" w:space="0" w:color="auto"/>
        <w:left w:val="none" w:sz="0" w:space="0" w:color="auto"/>
        <w:bottom w:val="none" w:sz="0" w:space="0" w:color="auto"/>
        <w:right w:val="none" w:sz="0" w:space="0" w:color="auto"/>
      </w:divBdr>
    </w:div>
    <w:div w:id="524052807">
      <w:bodyDiv w:val="1"/>
      <w:marLeft w:val="0"/>
      <w:marRight w:val="0"/>
      <w:marTop w:val="0"/>
      <w:marBottom w:val="0"/>
      <w:divBdr>
        <w:top w:val="none" w:sz="0" w:space="0" w:color="auto"/>
        <w:left w:val="none" w:sz="0" w:space="0" w:color="auto"/>
        <w:bottom w:val="none" w:sz="0" w:space="0" w:color="auto"/>
        <w:right w:val="none" w:sz="0" w:space="0" w:color="auto"/>
      </w:divBdr>
    </w:div>
    <w:div w:id="524372147">
      <w:bodyDiv w:val="1"/>
      <w:marLeft w:val="0"/>
      <w:marRight w:val="0"/>
      <w:marTop w:val="0"/>
      <w:marBottom w:val="0"/>
      <w:divBdr>
        <w:top w:val="none" w:sz="0" w:space="0" w:color="auto"/>
        <w:left w:val="none" w:sz="0" w:space="0" w:color="auto"/>
        <w:bottom w:val="none" w:sz="0" w:space="0" w:color="auto"/>
        <w:right w:val="none" w:sz="0" w:space="0" w:color="auto"/>
      </w:divBdr>
    </w:div>
    <w:div w:id="534462298">
      <w:bodyDiv w:val="1"/>
      <w:marLeft w:val="0"/>
      <w:marRight w:val="0"/>
      <w:marTop w:val="0"/>
      <w:marBottom w:val="0"/>
      <w:divBdr>
        <w:top w:val="none" w:sz="0" w:space="0" w:color="auto"/>
        <w:left w:val="none" w:sz="0" w:space="0" w:color="auto"/>
        <w:bottom w:val="none" w:sz="0" w:space="0" w:color="auto"/>
        <w:right w:val="none" w:sz="0" w:space="0" w:color="auto"/>
      </w:divBdr>
    </w:div>
    <w:div w:id="551163483">
      <w:bodyDiv w:val="1"/>
      <w:marLeft w:val="0"/>
      <w:marRight w:val="0"/>
      <w:marTop w:val="0"/>
      <w:marBottom w:val="0"/>
      <w:divBdr>
        <w:top w:val="none" w:sz="0" w:space="0" w:color="auto"/>
        <w:left w:val="none" w:sz="0" w:space="0" w:color="auto"/>
        <w:bottom w:val="none" w:sz="0" w:space="0" w:color="auto"/>
        <w:right w:val="none" w:sz="0" w:space="0" w:color="auto"/>
      </w:divBdr>
    </w:div>
    <w:div w:id="552817057">
      <w:bodyDiv w:val="1"/>
      <w:marLeft w:val="0"/>
      <w:marRight w:val="0"/>
      <w:marTop w:val="0"/>
      <w:marBottom w:val="0"/>
      <w:divBdr>
        <w:top w:val="none" w:sz="0" w:space="0" w:color="auto"/>
        <w:left w:val="none" w:sz="0" w:space="0" w:color="auto"/>
        <w:bottom w:val="none" w:sz="0" w:space="0" w:color="auto"/>
        <w:right w:val="none" w:sz="0" w:space="0" w:color="auto"/>
      </w:divBdr>
    </w:div>
    <w:div w:id="556279970">
      <w:bodyDiv w:val="1"/>
      <w:marLeft w:val="0"/>
      <w:marRight w:val="0"/>
      <w:marTop w:val="0"/>
      <w:marBottom w:val="0"/>
      <w:divBdr>
        <w:top w:val="none" w:sz="0" w:space="0" w:color="auto"/>
        <w:left w:val="none" w:sz="0" w:space="0" w:color="auto"/>
        <w:bottom w:val="none" w:sz="0" w:space="0" w:color="auto"/>
        <w:right w:val="none" w:sz="0" w:space="0" w:color="auto"/>
      </w:divBdr>
    </w:div>
    <w:div w:id="556935073">
      <w:bodyDiv w:val="1"/>
      <w:marLeft w:val="0"/>
      <w:marRight w:val="0"/>
      <w:marTop w:val="0"/>
      <w:marBottom w:val="0"/>
      <w:divBdr>
        <w:top w:val="none" w:sz="0" w:space="0" w:color="auto"/>
        <w:left w:val="none" w:sz="0" w:space="0" w:color="auto"/>
        <w:bottom w:val="none" w:sz="0" w:space="0" w:color="auto"/>
        <w:right w:val="none" w:sz="0" w:space="0" w:color="auto"/>
      </w:divBdr>
    </w:div>
    <w:div w:id="557284076">
      <w:bodyDiv w:val="1"/>
      <w:marLeft w:val="0"/>
      <w:marRight w:val="0"/>
      <w:marTop w:val="0"/>
      <w:marBottom w:val="0"/>
      <w:divBdr>
        <w:top w:val="none" w:sz="0" w:space="0" w:color="auto"/>
        <w:left w:val="none" w:sz="0" w:space="0" w:color="auto"/>
        <w:bottom w:val="none" w:sz="0" w:space="0" w:color="auto"/>
        <w:right w:val="none" w:sz="0" w:space="0" w:color="auto"/>
      </w:divBdr>
    </w:div>
    <w:div w:id="557978872">
      <w:bodyDiv w:val="1"/>
      <w:marLeft w:val="0"/>
      <w:marRight w:val="0"/>
      <w:marTop w:val="0"/>
      <w:marBottom w:val="0"/>
      <w:divBdr>
        <w:top w:val="none" w:sz="0" w:space="0" w:color="auto"/>
        <w:left w:val="none" w:sz="0" w:space="0" w:color="auto"/>
        <w:bottom w:val="none" w:sz="0" w:space="0" w:color="auto"/>
        <w:right w:val="none" w:sz="0" w:space="0" w:color="auto"/>
      </w:divBdr>
    </w:div>
    <w:div w:id="558521743">
      <w:bodyDiv w:val="1"/>
      <w:marLeft w:val="0"/>
      <w:marRight w:val="0"/>
      <w:marTop w:val="0"/>
      <w:marBottom w:val="0"/>
      <w:divBdr>
        <w:top w:val="none" w:sz="0" w:space="0" w:color="auto"/>
        <w:left w:val="none" w:sz="0" w:space="0" w:color="auto"/>
        <w:bottom w:val="none" w:sz="0" w:space="0" w:color="auto"/>
        <w:right w:val="none" w:sz="0" w:space="0" w:color="auto"/>
      </w:divBdr>
    </w:div>
    <w:div w:id="562182946">
      <w:bodyDiv w:val="1"/>
      <w:marLeft w:val="0"/>
      <w:marRight w:val="0"/>
      <w:marTop w:val="0"/>
      <w:marBottom w:val="0"/>
      <w:divBdr>
        <w:top w:val="none" w:sz="0" w:space="0" w:color="auto"/>
        <w:left w:val="none" w:sz="0" w:space="0" w:color="auto"/>
        <w:bottom w:val="none" w:sz="0" w:space="0" w:color="auto"/>
        <w:right w:val="none" w:sz="0" w:space="0" w:color="auto"/>
      </w:divBdr>
    </w:div>
    <w:div w:id="565189178">
      <w:bodyDiv w:val="1"/>
      <w:marLeft w:val="0"/>
      <w:marRight w:val="0"/>
      <w:marTop w:val="0"/>
      <w:marBottom w:val="0"/>
      <w:divBdr>
        <w:top w:val="none" w:sz="0" w:space="0" w:color="auto"/>
        <w:left w:val="none" w:sz="0" w:space="0" w:color="auto"/>
        <w:bottom w:val="none" w:sz="0" w:space="0" w:color="auto"/>
        <w:right w:val="none" w:sz="0" w:space="0" w:color="auto"/>
      </w:divBdr>
    </w:div>
    <w:div w:id="579483509">
      <w:bodyDiv w:val="1"/>
      <w:marLeft w:val="0"/>
      <w:marRight w:val="0"/>
      <w:marTop w:val="0"/>
      <w:marBottom w:val="0"/>
      <w:divBdr>
        <w:top w:val="none" w:sz="0" w:space="0" w:color="auto"/>
        <w:left w:val="none" w:sz="0" w:space="0" w:color="auto"/>
        <w:bottom w:val="none" w:sz="0" w:space="0" w:color="auto"/>
        <w:right w:val="none" w:sz="0" w:space="0" w:color="auto"/>
      </w:divBdr>
    </w:div>
    <w:div w:id="583806032">
      <w:bodyDiv w:val="1"/>
      <w:marLeft w:val="0"/>
      <w:marRight w:val="0"/>
      <w:marTop w:val="0"/>
      <w:marBottom w:val="0"/>
      <w:divBdr>
        <w:top w:val="none" w:sz="0" w:space="0" w:color="auto"/>
        <w:left w:val="none" w:sz="0" w:space="0" w:color="auto"/>
        <w:bottom w:val="none" w:sz="0" w:space="0" w:color="auto"/>
        <w:right w:val="none" w:sz="0" w:space="0" w:color="auto"/>
      </w:divBdr>
    </w:div>
    <w:div w:id="587084867">
      <w:bodyDiv w:val="1"/>
      <w:marLeft w:val="0"/>
      <w:marRight w:val="0"/>
      <w:marTop w:val="0"/>
      <w:marBottom w:val="0"/>
      <w:divBdr>
        <w:top w:val="none" w:sz="0" w:space="0" w:color="auto"/>
        <w:left w:val="none" w:sz="0" w:space="0" w:color="auto"/>
        <w:bottom w:val="none" w:sz="0" w:space="0" w:color="auto"/>
        <w:right w:val="none" w:sz="0" w:space="0" w:color="auto"/>
      </w:divBdr>
    </w:div>
    <w:div w:id="590243668">
      <w:bodyDiv w:val="1"/>
      <w:marLeft w:val="0"/>
      <w:marRight w:val="0"/>
      <w:marTop w:val="0"/>
      <w:marBottom w:val="0"/>
      <w:divBdr>
        <w:top w:val="none" w:sz="0" w:space="0" w:color="auto"/>
        <w:left w:val="none" w:sz="0" w:space="0" w:color="auto"/>
        <w:bottom w:val="none" w:sz="0" w:space="0" w:color="auto"/>
        <w:right w:val="none" w:sz="0" w:space="0" w:color="auto"/>
      </w:divBdr>
    </w:div>
    <w:div w:id="592710074">
      <w:bodyDiv w:val="1"/>
      <w:marLeft w:val="0"/>
      <w:marRight w:val="0"/>
      <w:marTop w:val="0"/>
      <w:marBottom w:val="0"/>
      <w:divBdr>
        <w:top w:val="none" w:sz="0" w:space="0" w:color="auto"/>
        <w:left w:val="none" w:sz="0" w:space="0" w:color="auto"/>
        <w:bottom w:val="none" w:sz="0" w:space="0" w:color="auto"/>
        <w:right w:val="none" w:sz="0" w:space="0" w:color="auto"/>
      </w:divBdr>
    </w:div>
    <w:div w:id="594558494">
      <w:bodyDiv w:val="1"/>
      <w:marLeft w:val="0"/>
      <w:marRight w:val="0"/>
      <w:marTop w:val="0"/>
      <w:marBottom w:val="0"/>
      <w:divBdr>
        <w:top w:val="none" w:sz="0" w:space="0" w:color="auto"/>
        <w:left w:val="none" w:sz="0" w:space="0" w:color="auto"/>
        <w:bottom w:val="none" w:sz="0" w:space="0" w:color="auto"/>
        <w:right w:val="none" w:sz="0" w:space="0" w:color="auto"/>
      </w:divBdr>
    </w:div>
    <w:div w:id="623736402">
      <w:bodyDiv w:val="1"/>
      <w:marLeft w:val="0"/>
      <w:marRight w:val="0"/>
      <w:marTop w:val="0"/>
      <w:marBottom w:val="0"/>
      <w:divBdr>
        <w:top w:val="none" w:sz="0" w:space="0" w:color="auto"/>
        <w:left w:val="none" w:sz="0" w:space="0" w:color="auto"/>
        <w:bottom w:val="none" w:sz="0" w:space="0" w:color="auto"/>
        <w:right w:val="none" w:sz="0" w:space="0" w:color="auto"/>
      </w:divBdr>
    </w:div>
    <w:div w:id="629214997">
      <w:bodyDiv w:val="1"/>
      <w:marLeft w:val="0"/>
      <w:marRight w:val="0"/>
      <w:marTop w:val="0"/>
      <w:marBottom w:val="0"/>
      <w:divBdr>
        <w:top w:val="none" w:sz="0" w:space="0" w:color="auto"/>
        <w:left w:val="none" w:sz="0" w:space="0" w:color="auto"/>
        <w:bottom w:val="none" w:sz="0" w:space="0" w:color="auto"/>
        <w:right w:val="none" w:sz="0" w:space="0" w:color="auto"/>
      </w:divBdr>
    </w:div>
    <w:div w:id="639460538">
      <w:bodyDiv w:val="1"/>
      <w:marLeft w:val="0"/>
      <w:marRight w:val="0"/>
      <w:marTop w:val="0"/>
      <w:marBottom w:val="0"/>
      <w:divBdr>
        <w:top w:val="none" w:sz="0" w:space="0" w:color="auto"/>
        <w:left w:val="none" w:sz="0" w:space="0" w:color="auto"/>
        <w:bottom w:val="none" w:sz="0" w:space="0" w:color="auto"/>
        <w:right w:val="none" w:sz="0" w:space="0" w:color="auto"/>
      </w:divBdr>
    </w:div>
    <w:div w:id="640581145">
      <w:bodyDiv w:val="1"/>
      <w:marLeft w:val="0"/>
      <w:marRight w:val="0"/>
      <w:marTop w:val="0"/>
      <w:marBottom w:val="0"/>
      <w:divBdr>
        <w:top w:val="none" w:sz="0" w:space="0" w:color="auto"/>
        <w:left w:val="none" w:sz="0" w:space="0" w:color="auto"/>
        <w:bottom w:val="none" w:sz="0" w:space="0" w:color="auto"/>
        <w:right w:val="none" w:sz="0" w:space="0" w:color="auto"/>
      </w:divBdr>
    </w:div>
    <w:div w:id="643657083">
      <w:bodyDiv w:val="1"/>
      <w:marLeft w:val="0"/>
      <w:marRight w:val="0"/>
      <w:marTop w:val="0"/>
      <w:marBottom w:val="0"/>
      <w:divBdr>
        <w:top w:val="none" w:sz="0" w:space="0" w:color="auto"/>
        <w:left w:val="none" w:sz="0" w:space="0" w:color="auto"/>
        <w:bottom w:val="none" w:sz="0" w:space="0" w:color="auto"/>
        <w:right w:val="none" w:sz="0" w:space="0" w:color="auto"/>
      </w:divBdr>
    </w:div>
    <w:div w:id="655426375">
      <w:bodyDiv w:val="1"/>
      <w:marLeft w:val="0"/>
      <w:marRight w:val="0"/>
      <w:marTop w:val="0"/>
      <w:marBottom w:val="0"/>
      <w:divBdr>
        <w:top w:val="none" w:sz="0" w:space="0" w:color="auto"/>
        <w:left w:val="none" w:sz="0" w:space="0" w:color="auto"/>
        <w:bottom w:val="none" w:sz="0" w:space="0" w:color="auto"/>
        <w:right w:val="none" w:sz="0" w:space="0" w:color="auto"/>
      </w:divBdr>
    </w:div>
    <w:div w:id="688138876">
      <w:bodyDiv w:val="1"/>
      <w:marLeft w:val="0"/>
      <w:marRight w:val="0"/>
      <w:marTop w:val="0"/>
      <w:marBottom w:val="0"/>
      <w:divBdr>
        <w:top w:val="none" w:sz="0" w:space="0" w:color="auto"/>
        <w:left w:val="none" w:sz="0" w:space="0" w:color="auto"/>
        <w:bottom w:val="none" w:sz="0" w:space="0" w:color="auto"/>
        <w:right w:val="none" w:sz="0" w:space="0" w:color="auto"/>
      </w:divBdr>
    </w:div>
    <w:div w:id="700788474">
      <w:bodyDiv w:val="1"/>
      <w:marLeft w:val="0"/>
      <w:marRight w:val="0"/>
      <w:marTop w:val="0"/>
      <w:marBottom w:val="0"/>
      <w:divBdr>
        <w:top w:val="none" w:sz="0" w:space="0" w:color="auto"/>
        <w:left w:val="none" w:sz="0" w:space="0" w:color="auto"/>
        <w:bottom w:val="none" w:sz="0" w:space="0" w:color="auto"/>
        <w:right w:val="none" w:sz="0" w:space="0" w:color="auto"/>
      </w:divBdr>
    </w:div>
    <w:div w:id="704405525">
      <w:bodyDiv w:val="1"/>
      <w:marLeft w:val="0"/>
      <w:marRight w:val="0"/>
      <w:marTop w:val="0"/>
      <w:marBottom w:val="0"/>
      <w:divBdr>
        <w:top w:val="none" w:sz="0" w:space="0" w:color="auto"/>
        <w:left w:val="none" w:sz="0" w:space="0" w:color="auto"/>
        <w:bottom w:val="none" w:sz="0" w:space="0" w:color="auto"/>
        <w:right w:val="none" w:sz="0" w:space="0" w:color="auto"/>
      </w:divBdr>
    </w:div>
    <w:div w:id="704528854">
      <w:bodyDiv w:val="1"/>
      <w:marLeft w:val="0"/>
      <w:marRight w:val="0"/>
      <w:marTop w:val="0"/>
      <w:marBottom w:val="0"/>
      <w:divBdr>
        <w:top w:val="none" w:sz="0" w:space="0" w:color="auto"/>
        <w:left w:val="none" w:sz="0" w:space="0" w:color="auto"/>
        <w:bottom w:val="none" w:sz="0" w:space="0" w:color="auto"/>
        <w:right w:val="none" w:sz="0" w:space="0" w:color="auto"/>
      </w:divBdr>
    </w:div>
    <w:div w:id="705178697">
      <w:bodyDiv w:val="1"/>
      <w:marLeft w:val="0"/>
      <w:marRight w:val="0"/>
      <w:marTop w:val="0"/>
      <w:marBottom w:val="0"/>
      <w:divBdr>
        <w:top w:val="none" w:sz="0" w:space="0" w:color="auto"/>
        <w:left w:val="none" w:sz="0" w:space="0" w:color="auto"/>
        <w:bottom w:val="none" w:sz="0" w:space="0" w:color="auto"/>
        <w:right w:val="none" w:sz="0" w:space="0" w:color="auto"/>
      </w:divBdr>
    </w:div>
    <w:div w:id="705375315">
      <w:bodyDiv w:val="1"/>
      <w:marLeft w:val="0"/>
      <w:marRight w:val="0"/>
      <w:marTop w:val="0"/>
      <w:marBottom w:val="0"/>
      <w:divBdr>
        <w:top w:val="none" w:sz="0" w:space="0" w:color="auto"/>
        <w:left w:val="none" w:sz="0" w:space="0" w:color="auto"/>
        <w:bottom w:val="none" w:sz="0" w:space="0" w:color="auto"/>
        <w:right w:val="none" w:sz="0" w:space="0" w:color="auto"/>
      </w:divBdr>
    </w:div>
    <w:div w:id="709455344">
      <w:bodyDiv w:val="1"/>
      <w:marLeft w:val="0"/>
      <w:marRight w:val="0"/>
      <w:marTop w:val="0"/>
      <w:marBottom w:val="0"/>
      <w:divBdr>
        <w:top w:val="none" w:sz="0" w:space="0" w:color="auto"/>
        <w:left w:val="none" w:sz="0" w:space="0" w:color="auto"/>
        <w:bottom w:val="none" w:sz="0" w:space="0" w:color="auto"/>
        <w:right w:val="none" w:sz="0" w:space="0" w:color="auto"/>
      </w:divBdr>
    </w:div>
    <w:div w:id="714279818">
      <w:bodyDiv w:val="1"/>
      <w:marLeft w:val="0"/>
      <w:marRight w:val="0"/>
      <w:marTop w:val="0"/>
      <w:marBottom w:val="0"/>
      <w:divBdr>
        <w:top w:val="none" w:sz="0" w:space="0" w:color="auto"/>
        <w:left w:val="none" w:sz="0" w:space="0" w:color="auto"/>
        <w:bottom w:val="none" w:sz="0" w:space="0" w:color="auto"/>
        <w:right w:val="none" w:sz="0" w:space="0" w:color="auto"/>
      </w:divBdr>
    </w:div>
    <w:div w:id="715590840">
      <w:bodyDiv w:val="1"/>
      <w:marLeft w:val="0"/>
      <w:marRight w:val="0"/>
      <w:marTop w:val="0"/>
      <w:marBottom w:val="0"/>
      <w:divBdr>
        <w:top w:val="none" w:sz="0" w:space="0" w:color="auto"/>
        <w:left w:val="none" w:sz="0" w:space="0" w:color="auto"/>
        <w:bottom w:val="none" w:sz="0" w:space="0" w:color="auto"/>
        <w:right w:val="none" w:sz="0" w:space="0" w:color="auto"/>
      </w:divBdr>
    </w:div>
    <w:div w:id="718550459">
      <w:bodyDiv w:val="1"/>
      <w:marLeft w:val="0"/>
      <w:marRight w:val="0"/>
      <w:marTop w:val="0"/>
      <w:marBottom w:val="0"/>
      <w:divBdr>
        <w:top w:val="none" w:sz="0" w:space="0" w:color="auto"/>
        <w:left w:val="none" w:sz="0" w:space="0" w:color="auto"/>
        <w:bottom w:val="none" w:sz="0" w:space="0" w:color="auto"/>
        <w:right w:val="none" w:sz="0" w:space="0" w:color="auto"/>
      </w:divBdr>
    </w:div>
    <w:div w:id="728067952">
      <w:bodyDiv w:val="1"/>
      <w:marLeft w:val="0"/>
      <w:marRight w:val="0"/>
      <w:marTop w:val="0"/>
      <w:marBottom w:val="0"/>
      <w:divBdr>
        <w:top w:val="none" w:sz="0" w:space="0" w:color="auto"/>
        <w:left w:val="none" w:sz="0" w:space="0" w:color="auto"/>
        <w:bottom w:val="none" w:sz="0" w:space="0" w:color="auto"/>
        <w:right w:val="none" w:sz="0" w:space="0" w:color="auto"/>
      </w:divBdr>
    </w:div>
    <w:div w:id="736245783">
      <w:bodyDiv w:val="1"/>
      <w:marLeft w:val="0"/>
      <w:marRight w:val="0"/>
      <w:marTop w:val="0"/>
      <w:marBottom w:val="0"/>
      <w:divBdr>
        <w:top w:val="none" w:sz="0" w:space="0" w:color="auto"/>
        <w:left w:val="none" w:sz="0" w:space="0" w:color="auto"/>
        <w:bottom w:val="none" w:sz="0" w:space="0" w:color="auto"/>
        <w:right w:val="none" w:sz="0" w:space="0" w:color="auto"/>
      </w:divBdr>
    </w:div>
    <w:div w:id="740519874">
      <w:bodyDiv w:val="1"/>
      <w:marLeft w:val="0"/>
      <w:marRight w:val="0"/>
      <w:marTop w:val="0"/>
      <w:marBottom w:val="0"/>
      <w:divBdr>
        <w:top w:val="none" w:sz="0" w:space="0" w:color="auto"/>
        <w:left w:val="none" w:sz="0" w:space="0" w:color="auto"/>
        <w:bottom w:val="none" w:sz="0" w:space="0" w:color="auto"/>
        <w:right w:val="none" w:sz="0" w:space="0" w:color="auto"/>
      </w:divBdr>
    </w:div>
    <w:div w:id="756443775">
      <w:bodyDiv w:val="1"/>
      <w:marLeft w:val="0"/>
      <w:marRight w:val="0"/>
      <w:marTop w:val="0"/>
      <w:marBottom w:val="0"/>
      <w:divBdr>
        <w:top w:val="none" w:sz="0" w:space="0" w:color="auto"/>
        <w:left w:val="none" w:sz="0" w:space="0" w:color="auto"/>
        <w:bottom w:val="none" w:sz="0" w:space="0" w:color="auto"/>
        <w:right w:val="none" w:sz="0" w:space="0" w:color="auto"/>
      </w:divBdr>
    </w:div>
    <w:div w:id="766190358">
      <w:bodyDiv w:val="1"/>
      <w:marLeft w:val="0"/>
      <w:marRight w:val="0"/>
      <w:marTop w:val="0"/>
      <w:marBottom w:val="0"/>
      <w:divBdr>
        <w:top w:val="none" w:sz="0" w:space="0" w:color="auto"/>
        <w:left w:val="none" w:sz="0" w:space="0" w:color="auto"/>
        <w:bottom w:val="none" w:sz="0" w:space="0" w:color="auto"/>
        <w:right w:val="none" w:sz="0" w:space="0" w:color="auto"/>
      </w:divBdr>
    </w:div>
    <w:div w:id="773936349">
      <w:bodyDiv w:val="1"/>
      <w:marLeft w:val="0"/>
      <w:marRight w:val="0"/>
      <w:marTop w:val="0"/>
      <w:marBottom w:val="0"/>
      <w:divBdr>
        <w:top w:val="none" w:sz="0" w:space="0" w:color="auto"/>
        <w:left w:val="none" w:sz="0" w:space="0" w:color="auto"/>
        <w:bottom w:val="none" w:sz="0" w:space="0" w:color="auto"/>
        <w:right w:val="none" w:sz="0" w:space="0" w:color="auto"/>
      </w:divBdr>
    </w:div>
    <w:div w:id="780027162">
      <w:bodyDiv w:val="1"/>
      <w:marLeft w:val="0"/>
      <w:marRight w:val="0"/>
      <w:marTop w:val="0"/>
      <w:marBottom w:val="0"/>
      <w:divBdr>
        <w:top w:val="none" w:sz="0" w:space="0" w:color="auto"/>
        <w:left w:val="none" w:sz="0" w:space="0" w:color="auto"/>
        <w:bottom w:val="none" w:sz="0" w:space="0" w:color="auto"/>
        <w:right w:val="none" w:sz="0" w:space="0" w:color="auto"/>
      </w:divBdr>
    </w:div>
    <w:div w:id="788016260">
      <w:bodyDiv w:val="1"/>
      <w:marLeft w:val="0"/>
      <w:marRight w:val="0"/>
      <w:marTop w:val="0"/>
      <w:marBottom w:val="0"/>
      <w:divBdr>
        <w:top w:val="none" w:sz="0" w:space="0" w:color="auto"/>
        <w:left w:val="none" w:sz="0" w:space="0" w:color="auto"/>
        <w:bottom w:val="none" w:sz="0" w:space="0" w:color="auto"/>
        <w:right w:val="none" w:sz="0" w:space="0" w:color="auto"/>
      </w:divBdr>
    </w:div>
    <w:div w:id="792095834">
      <w:bodyDiv w:val="1"/>
      <w:marLeft w:val="0"/>
      <w:marRight w:val="0"/>
      <w:marTop w:val="0"/>
      <w:marBottom w:val="0"/>
      <w:divBdr>
        <w:top w:val="none" w:sz="0" w:space="0" w:color="auto"/>
        <w:left w:val="none" w:sz="0" w:space="0" w:color="auto"/>
        <w:bottom w:val="none" w:sz="0" w:space="0" w:color="auto"/>
        <w:right w:val="none" w:sz="0" w:space="0" w:color="auto"/>
      </w:divBdr>
    </w:div>
    <w:div w:id="792210007">
      <w:bodyDiv w:val="1"/>
      <w:marLeft w:val="0"/>
      <w:marRight w:val="0"/>
      <w:marTop w:val="0"/>
      <w:marBottom w:val="0"/>
      <w:divBdr>
        <w:top w:val="none" w:sz="0" w:space="0" w:color="auto"/>
        <w:left w:val="none" w:sz="0" w:space="0" w:color="auto"/>
        <w:bottom w:val="none" w:sz="0" w:space="0" w:color="auto"/>
        <w:right w:val="none" w:sz="0" w:space="0" w:color="auto"/>
      </w:divBdr>
    </w:div>
    <w:div w:id="797600936">
      <w:bodyDiv w:val="1"/>
      <w:marLeft w:val="0"/>
      <w:marRight w:val="0"/>
      <w:marTop w:val="0"/>
      <w:marBottom w:val="0"/>
      <w:divBdr>
        <w:top w:val="none" w:sz="0" w:space="0" w:color="auto"/>
        <w:left w:val="none" w:sz="0" w:space="0" w:color="auto"/>
        <w:bottom w:val="none" w:sz="0" w:space="0" w:color="auto"/>
        <w:right w:val="none" w:sz="0" w:space="0" w:color="auto"/>
      </w:divBdr>
    </w:div>
    <w:div w:id="807090340">
      <w:bodyDiv w:val="1"/>
      <w:marLeft w:val="0"/>
      <w:marRight w:val="0"/>
      <w:marTop w:val="0"/>
      <w:marBottom w:val="0"/>
      <w:divBdr>
        <w:top w:val="none" w:sz="0" w:space="0" w:color="auto"/>
        <w:left w:val="none" w:sz="0" w:space="0" w:color="auto"/>
        <w:bottom w:val="none" w:sz="0" w:space="0" w:color="auto"/>
        <w:right w:val="none" w:sz="0" w:space="0" w:color="auto"/>
      </w:divBdr>
    </w:div>
    <w:div w:id="811871831">
      <w:bodyDiv w:val="1"/>
      <w:marLeft w:val="0"/>
      <w:marRight w:val="0"/>
      <w:marTop w:val="0"/>
      <w:marBottom w:val="0"/>
      <w:divBdr>
        <w:top w:val="none" w:sz="0" w:space="0" w:color="auto"/>
        <w:left w:val="none" w:sz="0" w:space="0" w:color="auto"/>
        <w:bottom w:val="none" w:sz="0" w:space="0" w:color="auto"/>
        <w:right w:val="none" w:sz="0" w:space="0" w:color="auto"/>
      </w:divBdr>
    </w:div>
    <w:div w:id="813185445">
      <w:bodyDiv w:val="1"/>
      <w:marLeft w:val="0"/>
      <w:marRight w:val="0"/>
      <w:marTop w:val="0"/>
      <w:marBottom w:val="0"/>
      <w:divBdr>
        <w:top w:val="none" w:sz="0" w:space="0" w:color="auto"/>
        <w:left w:val="none" w:sz="0" w:space="0" w:color="auto"/>
        <w:bottom w:val="none" w:sz="0" w:space="0" w:color="auto"/>
        <w:right w:val="none" w:sz="0" w:space="0" w:color="auto"/>
      </w:divBdr>
    </w:div>
    <w:div w:id="824859762">
      <w:bodyDiv w:val="1"/>
      <w:marLeft w:val="0"/>
      <w:marRight w:val="0"/>
      <w:marTop w:val="0"/>
      <w:marBottom w:val="0"/>
      <w:divBdr>
        <w:top w:val="none" w:sz="0" w:space="0" w:color="auto"/>
        <w:left w:val="none" w:sz="0" w:space="0" w:color="auto"/>
        <w:bottom w:val="none" w:sz="0" w:space="0" w:color="auto"/>
        <w:right w:val="none" w:sz="0" w:space="0" w:color="auto"/>
      </w:divBdr>
    </w:div>
    <w:div w:id="834882102">
      <w:bodyDiv w:val="1"/>
      <w:marLeft w:val="0"/>
      <w:marRight w:val="0"/>
      <w:marTop w:val="0"/>
      <w:marBottom w:val="0"/>
      <w:divBdr>
        <w:top w:val="none" w:sz="0" w:space="0" w:color="auto"/>
        <w:left w:val="none" w:sz="0" w:space="0" w:color="auto"/>
        <w:bottom w:val="none" w:sz="0" w:space="0" w:color="auto"/>
        <w:right w:val="none" w:sz="0" w:space="0" w:color="auto"/>
      </w:divBdr>
    </w:div>
    <w:div w:id="838228998">
      <w:bodyDiv w:val="1"/>
      <w:marLeft w:val="0"/>
      <w:marRight w:val="0"/>
      <w:marTop w:val="0"/>
      <w:marBottom w:val="0"/>
      <w:divBdr>
        <w:top w:val="none" w:sz="0" w:space="0" w:color="auto"/>
        <w:left w:val="none" w:sz="0" w:space="0" w:color="auto"/>
        <w:bottom w:val="none" w:sz="0" w:space="0" w:color="auto"/>
        <w:right w:val="none" w:sz="0" w:space="0" w:color="auto"/>
      </w:divBdr>
    </w:div>
    <w:div w:id="843514226">
      <w:bodyDiv w:val="1"/>
      <w:marLeft w:val="0"/>
      <w:marRight w:val="0"/>
      <w:marTop w:val="0"/>
      <w:marBottom w:val="0"/>
      <w:divBdr>
        <w:top w:val="none" w:sz="0" w:space="0" w:color="auto"/>
        <w:left w:val="none" w:sz="0" w:space="0" w:color="auto"/>
        <w:bottom w:val="none" w:sz="0" w:space="0" w:color="auto"/>
        <w:right w:val="none" w:sz="0" w:space="0" w:color="auto"/>
      </w:divBdr>
    </w:div>
    <w:div w:id="851846709">
      <w:bodyDiv w:val="1"/>
      <w:marLeft w:val="0"/>
      <w:marRight w:val="0"/>
      <w:marTop w:val="0"/>
      <w:marBottom w:val="0"/>
      <w:divBdr>
        <w:top w:val="none" w:sz="0" w:space="0" w:color="auto"/>
        <w:left w:val="none" w:sz="0" w:space="0" w:color="auto"/>
        <w:bottom w:val="none" w:sz="0" w:space="0" w:color="auto"/>
        <w:right w:val="none" w:sz="0" w:space="0" w:color="auto"/>
      </w:divBdr>
    </w:div>
    <w:div w:id="868101936">
      <w:bodyDiv w:val="1"/>
      <w:marLeft w:val="0"/>
      <w:marRight w:val="0"/>
      <w:marTop w:val="0"/>
      <w:marBottom w:val="0"/>
      <w:divBdr>
        <w:top w:val="none" w:sz="0" w:space="0" w:color="auto"/>
        <w:left w:val="none" w:sz="0" w:space="0" w:color="auto"/>
        <w:bottom w:val="none" w:sz="0" w:space="0" w:color="auto"/>
        <w:right w:val="none" w:sz="0" w:space="0" w:color="auto"/>
      </w:divBdr>
    </w:div>
    <w:div w:id="871723735">
      <w:bodyDiv w:val="1"/>
      <w:marLeft w:val="0"/>
      <w:marRight w:val="0"/>
      <w:marTop w:val="0"/>
      <w:marBottom w:val="0"/>
      <w:divBdr>
        <w:top w:val="none" w:sz="0" w:space="0" w:color="auto"/>
        <w:left w:val="none" w:sz="0" w:space="0" w:color="auto"/>
        <w:bottom w:val="none" w:sz="0" w:space="0" w:color="auto"/>
        <w:right w:val="none" w:sz="0" w:space="0" w:color="auto"/>
      </w:divBdr>
    </w:div>
    <w:div w:id="872616243">
      <w:bodyDiv w:val="1"/>
      <w:marLeft w:val="0"/>
      <w:marRight w:val="0"/>
      <w:marTop w:val="0"/>
      <w:marBottom w:val="0"/>
      <w:divBdr>
        <w:top w:val="none" w:sz="0" w:space="0" w:color="auto"/>
        <w:left w:val="none" w:sz="0" w:space="0" w:color="auto"/>
        <w:bottom w:val="none" w:sz="0" w:space="0" w:color="auto"/>
        <w:right w:val="none" w:sz="0" w:space="0" w:color="auto"/>
      </w:divBdr>
    </w:div>
    <w:div w:id="879824361">
      <w:bodyDiv w:val="1"/>
      <w:marLeft w:val="0"/>
      <w:marRight w:val="0"/>
      <w:marTop w:val="0"/>
      <w:marBottom w:val="0"/>
      <w:divBdr>
        <w:top w:val="none" w:sz="0" w:space="0" w:color="auto"/>
        <w:left w:val="none" w:sz="0" w:space="0" w:color="auto"/>
        <w:bottom w:val="none" w:sz="0" w:space="0" w:color="auto"/>
        <w:right w:val="none" w:sz="0" w:space="0" w:color="auto"/>
      </w:divBdr>
    </w:div>
    <w:div w:id="885916995">
      <w:bodyDiv w:val="1"/>
      <w:marLeft w:val="0"/>
      <w:marRight w:val="0"/>
      <w:marTop w:val="0"/>
      <w:marBottom w:val="0"/>
      <w:divBdr>
        <w:top w:val="none" w:sz="0" w:space="0" w:color="auto"/>
        <w:left w:val="none" w:sz="0" w:space="0" w:color="auto"/>
        <w:bottom w:val="none" w:sz="0" w:space="0" w:color="auto"/>
        <w:right w:val="none" w:sz="0" w:space="0" w:color="auto"/>
      </w:divBdr>
    </w:div>
    <w:div w:id="886842792">
      <w:bodyDiv w:val="1"/>
      <w:marLeft w:val="0"/>
      <w:marRight w:val="0"/>
      <w:marTop w:val="0"/>
      <w:marBottom w:val="0"/>
      <w:divBdr>
        <w:top w:val="none" w:sz="0" w:space="0" w:color="auto"/>
        <w:left w:val="none" w:sz="0" w:space="0" w:color="auto"/>
        <w:bottom w:val="none" w:sz="0" w:space="0" w:color="auto"/>
        <w:right w:val="none" w:sz="0" w:space="0" w:color="auto"/>
      </w:divBdr>
    </w:div>
    <w:div w:id="888804569">
      <w:bodyDiv w:val="1"/>
      <w:marLeft w:val="0"/>
      <w:marRight w:val="0"/>
      <w:marTop w:val="0"/>
      <w:marBottom w:val="0"/>
      <w:divBdr>
        <w:top w:val="none" w:sz="0" w:space="0" w:color="auto"/>
        <w:left w:val="none" w:sz="0" w:space="0" w:color="auto"/>
        <w:bottom w:val="none" w:sz="0" w:space="0" w:color="auto"/>
        <w:right w:val="none" w:sz="0" w:space="0" w:color="auto"/>
      </w:divBdr>
    </w:div>
    <w:div w:id="901599413">
      <w:bodyDiv w:val="1"/>
      <w:marLeft w:val="0"/>
      <w:marRight w:val="0"/>
      <w:marTop w:val="0"/>
      <w:marBottom w:val="0"/>
      <w:divBdr>
        <w:top w:val="none" w:sz="0" w:space="0" w:color="auto"/>
        <w:left w:val="none" w:sz="0" w:space="0" w:color="auto"/>
        <w:bottom w:val="none" w:sz="0" w:space="0" w:color="auto"/>
        <w:right w:val="none" w:sz="0" w:space="0" w:color="auto"/>
      </w:divBdr>
    </w:div>
    <w:div w:id="919022541">
      <w:bodyDiv w:val="1"/>
      <w:marLeft w:val="0"/>
      <w:marRight w:val="0"/>
      <w:marTop w:val="0"/>
      <w:marBottom w:val="0"/>
      <w:divBdr>
        <w:top w:val="none" w:sz="0" w:space="0" w:color="auto"/>
        <w:left w:val="none" w:sz="0" w:space="0" w:color="auto"/>
        <w:bottom w:val="none" w:sz="0" w:space="0" w:color="auto"/>
        <w:right w:val="none" w:sz="0" w:space="0" w:color="auto"/>
      </w:divBdr>
    </w:div>
    <w:div w:id="942612158">
      <w:bodyDiv w:val="1"/>
      <w:marLeft w:val="0"/>
      <w:marRight w:val="0"/>
      <w:marTop w:val="0"/>
      <w:marBottom w:val="0"/>
      <w:divBdr>
        <w:top w:val="none" w:sz="0" w:space="0" w:color="auto"/>
        <w:left w:val="none" w:sz="0" w:space="0" w:color="auto"/>
        <w:bottom w:val="none" w:sz="0" w:space="0" w:color="auto"/>
        <w:right w:val="none" w:sz="0" w:space="0" w:color="auto"/>
      </w:divBdr>
    </w:div>
    <w:div w:id="962618808">
      <w:bodyDiv w:val="1"/>
      <w:marLeft w:val="0"/>
      <w:marRight w:val="0"/>
      <w:marTop w:val="0"/>
      <w:marBottom w:val="0"/>
      <w:divBdr>
        <w:top w:val="none" w:sz="0" w:space="0" w:color="auto"/>
        <w:left w:val="none" w:sz="0" w:space="0" w:color="auto"/>
        <w:bottom w:val="none" w:sz="0" w:space="0" w:color="auto"/>
        <w:right w:val="none" w:sz="0" w:space="0" w:color="auto"/>
      </w:divBdr>
    </w:div>
    <w:div w:id="967783324">
      <w:bodyDiv w:val="1"/>
      <w:marLeft w:val="0"/>
      <w:marRight w:val="0"/>
      <w:marTop w:val="0"/>
      <w:marBottom w:val="0"/>
      <w:divBdr>
        <w:top w:val="none" w:sz="0" w:space="0" w:color="auto"/>
        <w:left w:val="none" w:sz="0" w:space="0" w:color="auto"/>
        <w:bottom w:val="none" w:sz="0" w:space="0" w:color="auto"/>
        <w:right w:val="none" w:sz="0" w:space="0" w:color="auto"/>
      </w:divBdr>
    </w:div>
    <w:div w:id="977951482">
      <w:bodyDiv w:val="1"/>
      <w:marLeft w:val="0"/>
      <w:marRight w:val="0"/>
      <w:marTop w:val="0"/>
      <w:marBottom w:val="0"/>
      <w:divBdr>
        <w:top w:val="none" w:sz="0" w:space="0" w:color="auto"/>
        <w:left w:val="none" w:sz="0" w:space="0" w:color="auto"/>
        <w:bottom w:val="none" w:sz="0" w:space="0" w:color="auto"/>
        <w:right w:val="none" w:sz="0" w:space="0" w:color="auto"/>
      </w:divBdr>
    </w:div>
    <w:div w:id="980039217">
      <w:bodyDiv w:val="1"/>
      <w:marLeft w:val="0"/>
      <w:marRight w:val="0"/>
      <w:marTop w:val="0"/>
      <w:marBottom w:val="0"/>
      <w:divBdr>
        <w:top w:val="none" w:sz="0" w:space="0" w:color="auto"/>
        <w:left w:val="none" w:sz="0" w:space="0" w:color="auto"/>
        <w:bottom w:val="none" w:sz="0" w:space="0" w:color="auto"/>
        <w:right w:val="none" w:sz="0" w:space="0" w:color="auto"/>
      </w:divBdr>
    </w:div>
    <w:div w:id="983975110">
      <w:bodyDiv w:val="1"/>
      <w:marLeft w:val="0"/>
      <w:marRight w:val="0"/>
      <w:marTop w:val="0"/>
      <w:marBottom w:val="0"/>
      <w:divBdr>
        <w:top w:val="none" w:sz="0" w:space="0" w:color="auto"/>
        <w:left w:val="none" w:sz="0" w:space="0" w:color="auto"/>
        <w:bottom w:val="none" w:sz="0" w:space="0" w:color="auto"/>
        <w:right w:val="none" w:sz="0" w:space="0" w:color="auto"/>
      </w:divBdr>
    </w:div>
    <w:div w:id="985858192">
      <w:bodyDiv w:val="1"/>
      <w:marLeft w:val="0"/>
      <w:marRight w:val="0"/>
      <w:marTop w:val="0"/>
      <w:marBottom w:val="0"/>
      <w:divBdr>
        <w:top w:val="none" w:sz="0" w:space="0" w:color="auto"/>
        <w:left w:val="none" w:sz="0" w:space="0" w:color="auto"/>
        <w:bottom w:val="none" w:sz="0" w:space="0" w:color="auto"/>
        <w:right w:val="none" w:sz="0" w:space="0" w:color="auto"/>
      </w:divBdr>
    </w:div>
    <w:div w:id="987707515">
      <w:bodyDiv w:val="1"/>
      <w:marLeft w:val="0"/>
      <w:marRight w:val="0"/>
      <w:marTop w:val="0"/>
      <w:marBottom w:val="0"/>
      <w:divBdr>
        <w:top w:val="none" w:sz="0" w:space="0" w:color="auto"/>
        <w:left w:val="none" w:sz="0" w:space="0" w:color="auto"/>
        <w:bottom w:val="none" w:sz="0" w:space="0" w:color="auto"/>
        <w:right w:val="none" w:sz="0" w:space="0" w:color="auto"/>
      </w:divBdr>
    </w:div>
    <w:div w:id="1002320790">
      <w:bodyDiv w:val="1"/>
      <w:marLeft w:val="0"/>
      <w:marRight w:val="0"/>
      <w:marTop w:val="0"/>
      <w:marBottom w:val="0"/>
      <w:divBdr>
        <w:top w:val="none" w:sz="0" w:space="0" w:color="auto"/>
        <w:left w:val="none" w:sz="0" w:space="0" w:color="auto"/>
        <w:bottom w:val="none" w:sz="0" w:space="0" w:color="auto"/>
        <w:right w:val="none" w:sz="0" w:space="0" w:color="auto"/>
      </w:divBdr>
    </w:div>
    <w:div w:id="1003816875">
      <w:bodyDiv w:val="1"/>
      <w:marLeft w:val="0"/>
      <w:marRight w:val="0"/>
      <w:marTop w:val="0"/>
      <w:marBottom w:val="0"/>
      <w:divBdr>
        <w:top w:val="none" w:sz="0" w:space="0" w:color="auto"/>
        <w:left w:val="none" w:sz="0" w:space="0" w:color="auto"/>
        <w:bottom w:val="none" w:sz="0" w:space="0" w:color="auto"/>
        <w:right w:val="none" w:sz="0" w:space="0" w:color="auto"/>
      </w:divBdr>
    </w:div>
    <w:div w:id="1008368057">
      <w:bodyDiv w:val="1"/>
      <w:marLeft w:val="0"/>
      <w:marRight w:val="0"/>
      <w:marTop w:val="0"/>
      <w:marBottom w:val="0"/>
      <w:divBdr>
        <w:top w:val="none" w:sz="0" w:space="0" w:color="auto"/>
        <w:left w:val="none" w:sz="0" w:space="0" w:color="auto"/>
        <w:bottom w:val="none" w:sz="0" w:space="0" w:color="auto"/>
        <w:right w:val="none" w:sz="0" w:space="0" w:color="auto"/>
      </w:divBdr>
    </w:div>
    <w:div w:id="1017194400">
      <w:bodyDiv w:val="1"/>
      <w:marLeft w:val="0"/>
      <w:marRight w:val="0"/>
      <w:marTop w:val="0"/>
      <w:marBottom w:val="0"/>
      <w:divBdr>
        <w:top w:val="none" w:sz="0" w:space="0" w:color="auto"/>
        <w:left w:val="none" w:sz="0" w:space="0" w:color="auto"/>
        <w:bottom w:val="none" w:sz="0" w:space="0" w:color="auto"/>
        <w:right w:val="none" w:sz="0" w:space="0" w:color="auto"/>
      </w:divBdr>
    </w:div>
    <w:div w:id="1019351488">
      <w:bodyDiv w:val="1"/>
      <w:marLeft w:val="0"/>
      <w:marRight w:val="0"/>
      <w:marTop w:val="0"/>
      <w:marBottom w:val="0"/>
      <w:divBdr>
        <w:top w:val="none" w:sz="0" w:space="0" w:color="auto"/>
        <w:left w:val="none" w:sz="0" w:space="0" w:color="auto"/>
        <w:bottom w:val="none" w:sz="0" w:space="0" w:color="auto"/>
        <w:right w:val="none" w:sz="0" w:space="0" w:color="auto"/>
      </w:divBdr>
    </w:div>
    <w:div w:id="1024744661">
      <w:bodyDiv w:val="1"/>
      <w:marLeft w:val="0"/>
      <w:marRight w:val="0"/>
      <w:marTop w:val="0"/>
      <w:marBottom w:val="0"/>
      <w:divBdr>
        <w:top w:val="none" w:sz="0" w:space="0" w:color="auto"/>
        <w:left w:val="none" w:sz="0" w:space="0" w:color="auto"/>
        <w:bottom w:val="none" w:sz="0" w:space="0" w:color="auto"/>
        <w:right w:val="none" w:sz="0" w:space="0" w:color="auto"/>
      </w:divBdr>
    </w:div>
    <w:div w:id="1027566080">
      <w:bodyDiv w:val="1"/>
      <w:marLeft w:val="0"/>
      <w:marRight w:val="0"/>
      <w:marTop w:val="0"/>
      <w:marBottom w:val="0"/>
      <w:divBdr>
        <w:top w:val="none" w:sz="0" w:space="0" w:color="auto"/>
        <w:left w:val="none" w:sz="0" w:space="0" w:color="auto"/>
        <w:bottom w:val="none" w:sz="0" w:space="0" w:color="auto"/>
        <w:right w:val="none" w:sz="0" w:space="0" w:color="auto"/>
      </w:divBdr>
    </w:div>
    <w:div w:id="1030034128">
      <w:bodyDiv w:val="1"/>
      <w:marLeft w:val="0"/>
      <w:marRight w:val="0"/>
      <w:marTop w:val="0"/>
      <w:marBottom w:val="0"/>
      <w:divBdr>
        <w:top w:val="none" w:sz="0" w:space="0" w:color="auto"/>
        <w:left w:val="none" w:sz="0" w:space="0" w:color="auto"/>
        <w:bottom w:val="none" w:sz="0" w:space="0" w:color="auto"/>
        <w:right w:val="none" w:sz="0" w:space="0" w:color="auto"/>
      </w:divBdr>
    </w:div>
    <w:div w:id="1041242998">
      <w:bodyDiv w:val="1"/>
      <w:marLeft w:val="0"/>
      <w:marRight w:val="0"/>
      <w:marTop w:val="0"/>
      <w:marBottom w:val="0"/>
      <w:divBdr>
        <w:top w:val="none" w:sz="0" w:space="0" w:color="auto"/>
        <w:left w:val="none" w:sz="0" w:space="0" w:color="auto"/>
        <w:bottom w:val="none" w:sz="0" w:space="0" w:color="auto"/>
        <w:right w:val="none" w:sz="0" w:space="0" w:color="auto"/>
      </w:divBdr>
    </w:div>
    <w:div w:id="1051802390">
      <w:bodyDiv w:val="1"/>
      <w:marLeft w:val="0"/>
      <w:marRight w:val="0"/>
      <w:marTop w:val="0"/>
      <w:marBottom w:val="0"/>
      <w:divBdr>
        <w:top w:val="none" w:sz="0" w:space="0" w:color="auto"/>
        <w:left w:val="none" w:sz="0" w:space="0" w:color="auto"/>
        <w:bottom w:val="none" w:sz="0" w:space="0" w:color="auto"/>
        <w:right w:val="none" w:sz="0" w:space="0" w:color="auto"/>
      </w:divBdr>
    </w:div>
    <w:div w:id="1051880545">
      <w:bodyDiv w:val="1"/>
      <w:marLeft w:val="0"/>
      <w:marRight w:val="0"/>
      <w:marTop w:val="0"/>
      <w:marBottom w:val="0"/>
      <w:divBdr>
        <w:top w:val="none" w:sz="0" w:space="0" w:color="auto"/>
        <w:left w:val="none" w:sz="0" w:space="0" w:color="auto"/>
        <w:bottom w:val="none" w:sz="0" w:space="0" w:color="auto"/>
        <w:right w:val="none" w:sz="0" w:space="0" w:color="auto"/>
      </w:divBdr>
    </w:div>
    <w:div w:id="1055544995">
      <w:bodyDiv w:val="1"/>
      <w:marLeft w:val="0"/>
      <w:marRight w:val="0"/>
      <w:marTop w:val="0"/>
      <w:marBottom w:val="0"/>
      <w:divBdr>
        <w:top w:val="none" w:sz="0" w:space="0" w:color="auto"/>
        <w:left w:val="none" w:sz="0" w:space="0" w:color="auto"/>
        <w:bottom w:val="none" w:sz="0" w:space="0" w:color="auto"/>
        <w:right w:val="none" w:sz="0" w:space="0" w:color="auto"/>
      </w:divBdr>
    </w:div>
    <w:div w:id="1062026056">
      <w:bodyDiv w:val="1"/>
      <w:marLeft w:val="0"/>
      <w:marRight w:val="0"/>
      <w:marTop w:val="0"/>
      <w:marBottom w:val="0"/>
      <w:divBdr>
        <w:top w:val="none" w:sz="0" w:space="0" w:color="auto"/>
        <w:left w:val="none" w:sz="0" w:space="0" w:color="auto"/>
        <w:bottom w:val="none" w:sz="0" w:space="0" w:color="auto"/>
        <w:right w:val="none" w:sz="0" w:space="0" w:color="auto"/>
      </w:divBdr>
    </w:div>
    <w:div w:id="1063481529">
      <w:bodyDiv w:val="1"/>
      <w:marLeft w:val="0"/>
      <w:marRight w:val="0"/>
      <w:marTop w:val="0"/>
      <w:marBottom w:val="0"/>
      <w:divBdr>
        <w:top w:val="none" w:sz="0" w:space="0" w:color="auto"/>
        <w:left w:val="none" w:sz="0" w:space="0" w:color="auto"/>
        <w:bottom w:val="none" w:sz="0" w:space="0" w:color="auto"/>
        <w:right w:val="none" w:sz="0" w:space="0" w:color="auto"/>
      </w:divBdr>
    </w:div>
    <w:div w:id="1067996051">
      <w:bodyDiv w:val="1"/>
      <w:marLeft w:val="0"/>
      <w:marRight w:val="0"/>
      <w:marTop w:val="0"/>
      <w:marBottom w:val="0"/>
      <w:divBdr>
        <w:top w:val="none" w:sz="0" w:space="0" w:color="auto"/>
        <w:left w:val="none" w:sz="0" w:space="0" w:color="auto"/>
        <w:bottom w:val="none" w:sz="0" w:space="0" w:color="auto"/>
        <w:right w:val="none" w:sz="0" w:space="0" w:color="auto"/>
      </w:divBdr>
    </w:div>
    <w:div w:id="1070300627">
      <w:bodyDiv w:val="1"/>
      <w:marLeft w:val="0"/>
      <w:marRight w:val="0"/>
      <w:marTop w:val="0"/>
      <w:marBottom w:val="0"/>
      <w:divBdr>
        <w:top w:val="none" w:sz="0" w:space="0" w:color="auto"/>
        <w:left w:val="none" w:sz="0" w:space="0" w:color="auto"/>
        <w:bottom w:val="none" w:sz="0" w:space="0" w:color="auto"/>
        <w:right w:val="none" w:sz="0" w:space="0" w:color="auto"/>
      </w:divBdr>
    </w:div>
    <w:div w:id="1080248828">
      <w:bodyDiv w:val="1"/>
      <w:marLeft w:val="0"/>
      <w:marRight w:val="0"/>
      <w:marTop w:val="0"/>
      <w:marBottom w:val="0"/>
      <w:divBdr>
        <w:top w:val="none" w:sz="0" w:space="0" w:color="auto"/>
        <w:left w:val="none" w:sz="0" w:space="0" w:color="auto"/>
        <w:bottom w:val="none" w:sz="0" w:space="0" w:color="auto"/>
        <w:right w:val="none" w:sz="0" w:space="0" w:color="auto"/>
      </w:divBdr>
    </w:div>
    <w:div w:id="1089699365">
      <w:bodyDiv w:val="1"/>
      <w:marLeft w:val="0"/>
      <w:marRight w:val="0"/>
      <w:marTop w:val="0"/>
      <w:marBottom w:val="0"/>
      <w:divBdr>
        <w:top w:val="none" w:sz="0" w:space="0" w:color="auto"/>
        <w:left w:val="none" w:sz="0" w:space="0" w:color="auto"/>
        <w:bottom w:val="none" w:sz="0" w:space="0" w:color="auto"/>
        <w:right w:val="none" w:sz="0" w:space="0" w:color="auto"/>
      </w:divBdr>
    </w:div>
    <w:div w:id="1094977794">
      <w:bodyDiv w:val="1"/>
      <w:marLeft w:val="0"/>
      <w:marRight w:val="0"/>
      <w:marTop w:val="0"/>
      <w:marBottom w:val="0"/>
      <w:divBdr>
        <w:top w:val="none" w:sz="0" w:space="0" w:color="auto"/>
        <w:left w:val="none" w:sz="0" w:space="0" w:color="auto"/>
        <w:bottom w:val="none" w:sz="0" w:space="0" w:color="auto"/>
        <w:right w:val="none" w:sz="0" w:space="0" w:color="auto"/>
      </w:divBdr>
    </w:div>
    <w:div w:id="1111777031">
      <w:bodyDiv w:val="1"/>
      <w:marLeft w:val="0"/>
      <w:marRight w:val="0"/>
      <w:marTop w:val="0"/>
      <w:marBottom w:val="0"/>
      <w:divBdr>
        <w:top w:val="none" w:sz="0" w:space="0" w:color="auto"/>
        <w:left w:val="none" w:sz="0" w:space="0" w:color="auto"/>
        <w:bottom w:val="none" w:sz="0" w:space="0" w:color="auto"/>
        <w:right w:val="none" w:sz="0" w:space="0" w:color="auto"/>
      </w:divBdr>
    </w:div>
    <w:div w:id="1112552608">
      <w:bodyDiv w:val="1"/>
      <w:marLeft w:val="0"/>
      <w:marRight w:val="0"/>
      <w:marTop w:val="0"/>
      <w:marBottom w:val="0"/>
      <w:divBdr>
        <w:top w:val="none" w:sz="0" w:space="0" w:color="auto"/>
        <w:left w:val="none" w:sz="0" w:space="0" w:color="auto"/>
        <w:bottom w:val="none" w:sz="0" w:space="0" w:color="auto"/>
        <w:right w:val="none" w:sz="0" w:space="0" w:color="auto"/>
      </w:divBdr>
    </w:div>
    <w:div w:id="1116869388">
      <w:bodyDiv w:val="1"/>
      <w:marLeft w:val="0"/>
      <w:marRight w:val="0"/>
      <w:marTop w:val="0"/>
      <w:marBottom w:val="0"/>
      <w:divBdr>
        <w:top w:val="none" w:sz="0" w:space="0" w:color="auto"/>
        <w:left w:val="none" w:sz="0" w:space="0" w:color="auto"/>
        <w:bottom w:val="none" w:sz="0" w:space="0" w:color="auto"/>
        <w:right w:val="none" w:sz="0" w:space="0" w:color="auto"/>
      </w:divBdr>
    </w:div>
    <w:div w:id="1136218799">
      <w:bodyDiv w:val="1"/>
      <w:marLeft w:val="0"/>
      <w:marRight w:val="0"/>
      <w:marTop w:val="0"/>
      <w:marBottom w:val="0"/>
      <w:divBdr>
        <w:top w:val="none" w:sz="0" w:space="0" w:color="auto"/>
        <w:left w:val="none" w:sz="0" w:space="0" w:color="auto"/>
        <w:bottom w:val="none" w:sz="0" w:space="0" w:color="auto"/>
        <w:right w:val="none" w:sz="0" w:space="0" w:color="auto"/>
      </w:divBdr>
    </w:div>
    <w:div w:id="1142038275">
      <w:bodyDiv w:val="1"/>
      <w:marLeft w:val="0"/>
      <w:marRight w:val="0"/>
      <w:marTop w:val="0"/>
      <w:marBottom w:val="0"/>
      <w:divBdr>
        <w:top w:val="none" w:sz="0" w:space="0" w:color="auto"/>
        <w:left w:val="none" w:sz="0" w:space="0" w:color="auto"/>
        <w:bottom w:val="none" w:sz="0" w:space="0" w:color="auto"/>
        <w:right w:val="none" w:sz="0" w:space="0" w:color="auto"/>
      </w:divBdr>
    </w:div>
    <w:div w:id="1147043414">
      <w:bodyDiv w:val="1"/>
      <w:marLeft w:val="0"/>
      <w:marRight w:val="0"/>
      <w:marTop w:val="0"/>
      <w:marBottom w:val="0"/>
      <w:divBdr>
        <w:top w:val="none" w:sz="0" w:space="0" w:color="auto"/>
        <w:left w:val="none" w:sz="0" w:space="0" w:color="auto"/>
        <w:bottom w:val="none" w:sz="0" w:space="0" w:color="auto"/>
        <w:right w:val="none" w:sz="0" w:space="0" w:color="auto"/>
      </w:divBdr>
    </w:div>
    <w:div w:id="1166021880">
      <w:bodyDiv w:val="1"/>
      <w:marLeft w:val="0"/>
      <w:marRight w:val="0"/>
      <w:marTop w:val="0"/>
      <w:marBottom w:val="0"/>
      <w:divBdr>
        <w:top w:val="none" w:sz="0" w:space="0" w:color="auto"/>
        <w:left w:val="none" w:sz="0" w:space="0" w:color="auto"/>
        <w:bottom w:val="none" w:sz="0" w:space="0" w:color="auto"/>
        <w:right w:val="none" w:sz="0" w:space="0" w:color="auto"/>
      </w:divBdr>
    </w:div>
    <w:div w:id="1168131941">
      <w:bodyDiv w:val="1"/>
      <w:marLeft w:val="0"/>
      <w:marRight w:val="0"/>
      <w:marTop w:val="0"/>
      <w:marBottom w:val="0"/>
      <w:divBdr>
        <w:top w:val="none" w:sz="0" w:space="0" w:color="auto"/>
        <w:left w:val="none" w:sz="0" w:space="0" w:color="auto"/>
        <w:bottom w:val="none" w:sz="0" w:space="0" w:color="auto"/>
        <w:right w:val="none" w:sz="0" w:space="0" w:color="auto"/>
      </w:divBdr>
    </w:div>
    <w:div w:id="1172526938">
      <w:bodyDiv w:val="1"/>
      <w:marLeft w:val="0"/>
      <w:marRight w:val="0"/>
      <w:marTop w:val="0"/>
      <w:marBottom w:val="0"/>
      <w:divBdr>
        <w:top w:val="none" w:sz="0" w:space="0" w:color="auto"/>
        <w:left w:val="none" w:sz="0" w:space="0" w:color="auto"/>
        <w:bottom w:val="none" w:sz="0" w:space="0" w:color="auto"/>
        <w:right w:val="none" w:sz="0" w:space="0" w:color="auto"/>
      </w:divBdr>
    </w:div>
    <w:div w:id="1183200506">
      <w:bodyDiv w:val="1"/>
      <w:marLeft w:val="0"/>
      <w:marRight w:val="0"/>
      <w:marTop w:val="0"/>
      <w:marBottom w:val="0"/>
      <w:divBdr>
        <w:top w:val="none" w:sz="0" w:space="0" w:color="auto"/>
        <w:left w:val="none" w:sz="0" w:space="0" w:color="auto"/>
        <w:bottom w:val="none" w:sz="0" w:space="0" w:color="auto"/>
        <w:right w:val="none" w:sz="0" w:space="0" w:color="auto"/>
      </w:divBdr>
    </w:div>
    <w:div w:id="1188450150">
      <w:bodyDiv w:val="1"/>
      <w:marLeft w:val="0"/>
      <w:marRight w:val="0"/>
      <w:marTop w:val="0"/>
      <w:marBottom w:val="0"/>
      <w:divBdr>
        <w:top w:val="none" w:sz="0" w:space="0" w:color="auto"/>
        <w:left w:val="none" w:sz="0" w:space="0" w:color="auto"/>
        <w:bottom w:val="none" w:sz="0" w:space="0" w:color="auto"/>
        <w:right w:val="none" w:sz="0" w:space="0" w:color="auto"/>
      </w:divBdr>
    </w:div>
    <w:div w:id="1200051562">
      <w:bodyDiv w:val="1"/>
      <w:marLeft w:val="0"/>
      <w:marRight w:val="0"/>
      <w:marTop w:val="0"/>
      <w:marBottom w:val="0"/>
      <w:divBdr>
        <w:top w:val="none" w:sz="0" w:space="0" w:color="auto"/>
        <w:left w:val="none" w:sz="0" w:space="0" w:color="auto"/>
        <w:bottom w:val="none" w:sz="0" w:space="0" w:color="auto"/>
        <w:right w:val="none" w:sz="0" w:space="0" w:color="auto"/>
      </w:divBdr>
    </w:div>
    <w:div w:id="1202670575">
      <w:bodyDiv w:val="1"/>
      <w:marLeft w:val="0"/>
      <w:marRight w:val="0"/>
      <w:marTop w:val="0"/>
      <w:marBottom w:val="0"/>
      <w:divBdr>
        <w:top w:val="none" w:sz="0" w:space="0" w:color="auto"/>
        <w:left w:val="none" w:sz="0" w:space="0" w:color="auto"/>
        <w:bottom w:val="none" w:sz="0" w:space="0" w:color="auto"/>
        <w:right w:val="none" w:sz="0" w:space="0" w:color="auto"/>
      </w:divBdr>
    </w:div>
    <w:div w:id="1209297611">
      <w:bodyDiv w:val="1"/>
      <w:marLeft w:val="0"/>
      <w:marRight w:val="0"/>
      <w:marTop w:val="0"/>
      <w:marBottom w:val="0"/>
      <w:divBdr>
        <w:top w:val="none" w:sz="0" w:space="0" w:color="auto"/>
        <w:left w:val="none" w:sz="0" w:space="0" w:color="auto"/>
        <w:bottom w:val="none" w:sz="0" w:space="0" w:color="auto"/>
        <w:right w:val="none" w:sz="0" w:space="0" w:color="auto"/>
      </w:divBdr>
    </w:div>
    <w:div w:id="1209492696">
      <w:bodyDiv w:val="1"/>
      <w:marLeft w:val="0"/>
      <w:marRight w:val="0"/>
      <w:marTop w:val="0"/>
      <w:marBottom w:val="0"/>
      <w:divBdr>
        <w:top w:val="none" w:sz="0" w:space="0" w:color="auto"/>
        <w:left w:val="none" w:sz="0" w:space="0" w:color="auto"/>
        <w:bottom w:val="none" w:sz="0" w:space="0" w:color="auto"/>
        <w:right w:val="none" w:sz="0" w:space="0" w:color="auto"/>
      </w:divBdr>
    </w:div>
    <w:div w:id="1213686812">
      <w:bodyDiv w:val="1"/>
      <w:marLeft w:val="0"/>
      <w:marRight w:val="0"/>
      <w:marTop w:val="0"/>
      <w:marBottom w:val="0"/>
      <w:divBdr>
        <w:top w:val="none" w:sz="0" w:space="0" w:color="auto"/>
        <w:left w:val="none" w:sz="0" w:space="0" w:color="auto"/>
        <w:bottom w:val="none" w:sz="0" w:space="0" w:color="auto"/>
        <w:right w:val="none" w:sz="0" w:space="0" w:color="auto"/>
      </w:divBdr>
    </w:div>
    <w:div w:id="1219707644">
      <w:bodyDiv w:val="1"/>
      <w:marLeft w:val="0"/>
      <w:marRight w:val="0"/>
      <w:marTop w:val="0"/>
      <w:marBottom w:val="0"/>
      <w:divBdr>
        <w:top w:val="none" w:sz="0" w:space="0" w:color="auto"/>
        <w:left w:val="none" w:sz="0" w:space="0" w:color="auto"/>
        <w:bottom w:val="none" w:sz="0" w:space="0" w:color="auto"/>
        <w:right w:val="none" w:sz="0" w:space="0" w:color="auto"/>
      </w:divBdr>
    </w:div>
    <w:div w:id="1220898802">
      <w:bodyDiv w:val="1"/>
      <w:marLeft w:val="0"/>
      <w:marRight w:val="0"/>
      <w:marTop w:val="0"/>
      <w:marBottom w:val="0"/>
      <w:divBdr>
        <w:top w:val="none" w:sz="0" w:space="0" w:color="auto"/>
        <w:left w:val="none" w:sz="0" w:space="0" w:color="auto"/>
        <w:bottom w:val="none" w:sz="0" w:space="0" w:color="auto"/>
        <w:right w:val="none" w:sz="0" w:space="0" w:color="auto"/>
      </w:divBdr>
    </w:div>
    <w:div w:id="1224368523">
      <w:bodyDiv w:val="1"/>
      <w:marLeft w:val="0"/>
      <w:marRight w:val="0"/>
      <w:marTop w:val="0"/>
      <w:marBottom w:val="0"/>
      <w:divBdr>
        <w:top w:val="none" w:sz="0" w:space="0" w:color="auto"/>
        <w:left w:val="none" w:sz="0" w:space="0" w:color="auto"/>
        <w:bottom w:val="none" w:sz="0" w:space="0" w:color="auto"/>
        <w:right w:val="none" w:sz="0" w:space="0" w:color="auto"/>
      </w:divBdr>
    </w:div>
    <w:div w:id="1227955923">
      <w:bodyDiv w:val="1"/>
      <w:marLeft w:val="0"/>
      <w:marRight w:val="0"/>
      <w:marTop w:val="0"/>
      <w:marBottom w:val="0"/>
      <w:divBdr>
        <w:top w:val="none" w:sz="0" w:space="0" w:color="auto"/>
        <w:left w:val="none" w:sz="0" w:space="0" w:color="auto"/>
        <w:bottom w:val="none" w:sz="0" w:space="0" w:color="auto"/>
        <w:right w:val="none" w:sz="0" w:space="0" w:color="auto"/>
      </w:divBdr>
    </w:div>
    <w:div w:id="1230726564">
      <w:bodyDiv w:val="1"/>
      <w:marLeft w:val="0"/>
      <w:marRight w:val="0"/>
      <w:marTop w:val="0"/>
      <w:marBottom w:val="0"/>
      <w:divBdr>
        <w:top w:val="none" w:sz="0" w:space="0" w:color="auto"/>
        <w:left w:val="none" w:sz="0" w:space="0" w:color="auto"/>
        <w:bottom w:val="none" w:sz="0" w:space="0" w:color="auto"/>
        <w:right w:val="none" w:sz="0" w:space="0" w:color="auto"/>
      </w:divBdr>
    </w:div>
    <w:div w:id="1232036005">
      <w:bodyDiv w:val="1"/>
      <w:marLeft w:val="0"/>
      <w:marRight w:val="0"/>
      <w:marTop w:val="0"/>
      <w:marBottom w:val="0"/>
      <w:divBdr>
        <w:top w:val="none" w:sz="0" w:space="0" w:color="auto"/>
        <w:left w:val="none" w:sz="0" w:space="0" w:color="auto"/>
        <w:bottom w:val="none" w:sz="0" w:space="0" w:color="auto"/>
        <w:right w:val="none" w:sz="0" w:space="0" w:color="auto"/>
      </w:divBdr>
    </w:div>
    <w:div w:id="1240022466">
      <w:bodyDiv w:val="1"/>
      <w:marLeft w:val="0"/>
      <w:marRight w:val="0"/>
      <w:marTop w:val="0"/>
      <w:marBottom w:val="0"/>
      <w:divBdr>
        <w:top w:val="none" w:sz="0" w:space="0" w:color="auto"/>
        <w:left w:val="none" w:sz="0" w:space="0" w:color="auto"/>
        <w:bottom w:val="none" w:sz="0" w:space="0" w:color="auto"/>
        <w:right w:val="none" w:sz="0" w:space="0" w:color="auto"/>
      </w:divBdr>
    </w:div>
    <w:div w:id="1244144349">
      <w:bodyDiv w:val="1"/>
      <w:marLeft w:val="0"/>
      <w:marRight w:val="0"/>
      <w:marTop w:val="0"/>
      <w:marBottom w:val="0"/>
      <w:divBdr>
        <w:top w:val="none" w:sz="0" w:space="0" w:color="auto"/>
        <w:left w:val="none" w:sz="0" w:space="0" w:color="auto"/>
        <w:bottom w:val="none" w:sz="0" w:space="0" w:color="auto"/>
        <w:right w:val="none" w:sz="0" w:space="0" w:color="auto"/>
      </w:divBdr>
    </w:div>
    <w:div w:id="1246374870">
      <w:bodyDiv w:val="1"/>
      <w:marLeft w:val="0"/>
      <w:marRight w:val="0"/>
      <w:marTop w:val="0"/>
      <w:marBottom w:val="0"/>
      <w:divBdr>
        <w:top w:val="none" w:sz="0" w:space="0" w:color="auto"/>
        <w:left w:val="none" w:sz="0" w:space="0" w:color="auto"/>
        <w:bottom w:val="none" w:sz="0" w:space="0" w:color="auto"/>
        <w:right w:val="none" w:sz="0" w:space="0" w:color="auto"/>
      </w:divBdr>
    </w:div>
    <w:div w:id="1249273354">
      <w:bodyDiv w:val="1"/>
      <w:marLeft w:val="0"/>
      <w:marRight w:val="0"/>
      <w:marTop w:val="0"/>
      <w:marBottom w:val="0"/>
      <w:divBdr>
        <w:top w:val="none" w:sz="0" w:space="0" w:color="auto"/>
        <w:left w:val="none" w:sz="0" w:space="0" w:color="auto"/>
        <w:bottom w:val="none" w:sz="0" w:space="0" w:color="auto"/>
        <w:right w:val="none" w:sz="0" w:space="0" w:color="auto"/>
      </w:divBdr>
    </w:div>
    <w:div w:id="1260530703">
      <w:bodyDiv w:val="1"/>
      <w:marLeft w:val="0"/>
      <w:marRight w:val="0"/>
      <w:marTop w:val="0"/>
      <w:marBottom w:val="0"/>
      <w:divBdr>
        <w:top w:val="none" w:sz="0" w:space="0" w:color="auto"/>
        <w:left w:val="none" w:sz="0" w:space="0" w:color="auto"/>
        <w:bottom w:val="none" w:sz="0" w:space="0" w:color="auto"/>
        <w:right w:val="none" w:sz="0" w:space="0" w:color="auto"/>
      </w:divBdr>
    </w:div>
    <w:div w:id="1264991453">
      <w:bodyDiv w:val="1"/>
      <w:marLeft w:val="0"/>
      <w:marRight w:val="0"/>
      <w:marTop w:val="0"/>
      <w:marBottom w:val="0"/>
      <w:divBdr>
        <w:top w:val="none" w:sz="0" w:space="0" w:color="auto"/>
        <w:left w:val="none" w:sz="0" w:space="0" w:color="auto"/>
        <w:bottom w:val="none" w:sz="0" w:space="0" w:color="auto"/>
        <w:right w:val="none" w:sz="0" w:space="0" w:color="auto"/>
      </w:divBdr>
    </w:div>
    <w:div w:id="1266620492">
      <w:bodyDiv w:val="1"/>
      <w:marLeft w:val="0"/>
      <w:marRight w:val="0"/>
      <w:marTop w:val="0"/>
      <w:marBottom w:val="0"/>
      <w:divBdr>
        <w:top w:val="none" w:sz="0" w:space="0" w:color="auto"/>
        <w:left w:val="none" w:sz="0" w:space="0" w:color="auto"/>
        <w:bottom w:val="none" w:sz="0" w:space="0" w:color="auto"/>
        <w:right w:val="none" w:sz="0" w:space="0" w:color="auto"/>
      </w:divBdr>
    </w:div>
    <w:div w:id="1270355914">
      <w:bodyDiv w:val="1"/>
      <w:marLeft w:val="0"/>
      <w:marRight w:val="0"/>
      <w:marTop w:val="0"/>
      <w:marBottom w:val="0"/>
      <w:divBdr>
        <w:top w:val="none" w:sz="0" w:space="0" w:color="auto"/>
        <w:left w:val="none" w:sz="0" w:space="0" w:color="auto"/>
        <w:bottom w:val="none" w:sz="0" w:space="0" w:color="auto"/>
        <w:right w:val="none" w:sz="0" w:space="0" w:color="auto"/>
      </w:divBdr>
    </w:div>
    <w:div w:id="1272666803">
      <w:bodyDiv w:val="1"/>
      <w:marLeft w:val="0"/>
      <w:marRight w:val="0"/>
      <w:marTop w:val="0"/>
      <w:marBottom w:val="0"/>
      <w:divBdr>
        <w:top w:val="none" w:sz="0" w:space="0" w:color="auto"/>
        <w:left w:val="none" w:sz="0" w:space="0" w:color="auto"/>
        <w:bottom w:val="none" w:sz="0" w:space="0" w:color="auto"/>
        <w:right w:val="none" w:sz="0" w:space="0" w:color="auto"/>
      </w:divBdr>
    </w:div>
    <w:div w:id="1287080210">
      <w:bodyDiv w:val="1"/>
      <w:marLeft w:val="0"/>
      <w:marRight w:val="0"/>
      <w:marTop w:val="0"/>
      <w:marBottom w:val="0"/>
      <w:divBdr>
        <w:top w:val="none" w:sz="0" w:space="0" w:color="auto"/>
        <w:left w:val="none" w:sz="0" w:space="0" w:color="auto"/>
        <w:bottom w:val="none" w:sz="0" w:space="0" w:color="auto"/>
        <w:right w:val="none" w:sz="0" w:space="0" w:color="auto"/>
      </w:divBdr>
    </w:div>
    <w:div w:id="1288704102">
      <w:bodyDiv w:val="1"/>
      <w:marLeft w:val="0"/>
      <w:marRight w:val="0"/>
      <w:marTop w:val="0"/>
      <w:marBottom w:val="0"/>
      <w:divBdr>
        <w:top w:val="none" w:sz="0" w:space="0" w:color="auto"/>
        <w:left w:val="none" w:sz="0" w:space="0" w:color="auto"/>
        <w:bottom w:val="none" w:sz="0" w:space="0" w:color="auto"/>
        <w:right w:val="none" w:sz="0" w:space="0" w:color="auto"/>
      </w:divBdr>
    </w:div>
    <w:div w:id="1289579863">
      <w:bodyDiv w:val="1"/>
      <w:marLeft w:val="0"/>
      <w:marRight w:val="0"/>
      <w:marTop w:val="0"/>
      <w:marBottom w:val="0"/>
      <w:divBdr>
        <w:top w:val="none" w:sz="0" w:space="0" w:color="auto"/>
        <w:left w:val="none" w:sz="0" w:space="0" w:color="auto"/>
        <w:bottom w:val="none" w:sz="0" w:space="0" w:color="auto"/>
        <w:right w:val="none" w:sz="0" w:space="0" w:color="auto"/>
      </w:divBdr>
    </w:div>
    <w:div w:id="1289894134">
      <w:bodyDiv w:val="1"/>
      <w:marLeft w:val="0"/>
      <w:marRight w:val="0"/>
      <w:marTop w:val="0"/>
      <w:marBottom w:val="0"/>
      <w:divBdr>
        <w:top w:val="none" w:sz="0" w:space="0" w:color="auto"/>
        <w:left w:val="none" w:sz="0" w:space="0" w:color="auto"/>
        <w:bottom w:val="none" w:sz="0" w:space="0" w:color="auto"/>
        <w:right w:val="none" w:sz="0" w:space="0" w:color="auto"/>
      </w:divBdr>
    </w:div>
    <w:div w:id="1291865726">
      <w:bodyDiv w:val="1"/>
      <w:marLeft w:val="0"/>
      <w:marRight w:val="0"/>
      <w:marTop w:val="0"/>
      <w:marBottom w:val="0"/>
      <w:divBdr>
        <w:top w:val="none" w:sz="0" w:space="0" w:color="auto"/>
        <w:left w:val="none" w:sz="0" w:space="0" w:color="auto"/>
        <w:bottom w:val="none" w:sz="0" w:space="0" w:color="auto"/>
        <w:right w:val="none" w:sz="0" w:space="0" w:color="auto"/>
      </w:divBdr>
    </w:div>
    <w:div w:id="1294095845">
      <w:bodyDiv w:val="1"/>
      <w:marLeft w:val="0"/>
      <w:marRight w:val="0"/>
      <w:marTop w:val="0"/>
      <w:marBottom w:val="0"/>
      <w:divBdr>
        <w:top w:val="none" w:sz="0" w:space="0" w:color="auto"/>
        <w:left w:val="none" w:sz="0" w:space="0" w:color="auto"/>
        <w:bottom w:val="none" w:sz="0" w:space="0" w:color="auto"/>
        <w:right w:val="none" w:sz="0" w:space="0" w:color="auto"/>
      </w:divBdr>
    </w:div>
    <w:div w:id="1295023959">
      <w:bodyDiv w:val="1"/>
      <w:marLeft w:val="0"/>
      <w:marRight w:val="0"/>
      <w:marTop w:val="0"/>
      <w:marBottom w:val="0"/>
      <w:divBdr>
        <w:top w:val="none" w:sz="0" w:space="0" w:color="auto"/>
        <w:left w:val="none" w:sz="0" w:space="0" w:color="auto"/>
        <w:bottom w:val="none" w:sz="0" w:space="0" w:color="auto"/>
        <w:right w:val="none" w:sz="0" w:space="0" w:color="auto"/>
      </w:divBdr>
    </w:div>
    <w:div w:id="1297297248">
      <w:bodyDiv w:val="1"/>
      <w:marLeft w:val="0"/>
      <w:marRight w:val="0"/>
      <w:marTop w:val="0"/>
      <w:marBottom w:val="0"/>
      <w:divBdr>
        <w:top w:val="none" w:sz="0" w:space="0" w:color="auto"/>
        <w:left w:val="none" w:sz="0" w:space="0" w:color="auto"/>
        <w:bottom w:val="none" w:sz="0" w:space="0" w:color="auto"/>
        <w:right w:val="none" w:sz="0" w:space="0" w:color="auto"/>
      </w:divBdr>
    </w:div>
    <w:div w:id="1299996590">
      <w:bodyDiv w:val="1"/>
      <w:marLeft w:val="0"/>
      <w:marRight w:val="0"/>
      <w:marTop w:val="0"/>
      <w:marBottom w:val="0"/>
      <w:divBdr>
        <w:top w:val="none" w:sz="0" w:space="0" w:color="auto"/>
        <w:left w:val="none" w:sz="0" w:space="0" w:color="auto"/>
        <w:bottom w:val="none" w:sz="0" w:space="0" w:color="auto"/>
        <w:right w:val="none" w:sz="0" w:space="0" w:color="auto"/>
      </w:divBdr>
    </w:div>
    <w:div w:id="1302074786">
      <w:bodyDiv w:val="1"/>
      <w:marLeft w:val="0"/>
      <w:marRight w:val="0"/>
      <w:marTop w:val="0"/>
      <w:marBottom w:val="0"/>
      <w:divBdr>
        <w:top w:val="none" w:sz="0" w:space="0" w:color="auto"/>
        <w:left w:val="none" w:sz="0" w:space="0" w:color="auto"/>
        <w:bottom w:val="none" w:sz="0" w:space="0" w:color="auto"/>
        <w:right w:val="none" w:sz="0" w:space="0" w:color="auto"/>
      </w:divBdr>
    </w:div>
    <w:div w:id="1305768193">
      <w:bodyDiv w:val="1"/>
      <w:marLeft w:val="0"/>
      <w:marRight w:val="0"/>
      <w:marTop w:val="0"/>
      <w:marBottom w:val="0"/>
      <w:divBdr>
        <w:top w:val="none" w:sz="0" w:space="0" w:color="auto"/>
        <w:left w:val="none" w:sz="0" w:space="0" w:color="auto"/>
        <w:bottom w:val="none" w:sz="0" w:space="0" w:color="auto"/>
        <w:right w:val="none" w:sz="0" w:space="0" w:color="auto"/>
      </w:divBdr>
    </w:div>
    <w:div w:id="1309089592">
      <w:bodyDiv w:val="1"/>
      <w:marLeft w:val="0"/>
      <w:marRight w:val="0"/>
      <w:marTop w:val="0"/>
      <w:marBottom w:val="0"/>
      <w:divBdr>
        <w:top w:val="none" w:sz="0" w:space="0" w:color="auto"/>
        <w:left w:val="none" w:sz="0" w:space="0" w:color="auto"/>
        <w:bottom w:val="none" w:sz="0" w:space="0" w:color="auto"/>
        <w:right w:val="none" w:sz="0" w:space="0" w:color="auto"/>
      </w:divBdr>
    </w:div>
    <w:div w:id="1314141562">
      <w:bodyDiv w:val="1"/>
      <w:marLeft w:val="0"/>
      <w:marRight w:val="0"/>
      <w:marTop w:val="0"/>
      <w:marBottom w:val="0"/>
      <w:divBdr>
        <w:top w:val="none" w:sz="0" w:space="0" w:color="auto"/>
        <w:left w:val="none" w:sz="0" w:space="0" w:color="auto"/>
        <w:bottom w:val="none" w:sz="0" w:space="0" w:color="auto"/>
        <w:right w:val="none" w:sz="0" w:space="0" w:color="auto"/>
      </w:divBdr>
    </w:div>
    <w:div w:id="1316035310">
      <w:bodyDiv w:val="1"/>
      <w:marLeft w:val="0"/>
      <w:marRight w:val="0"/>
      <w:marTop w:val="0"/>
      <w:marBottom w:val="0"/>
      <w:divBdr>
        <w:top w:val="none" w:sz="0" w:space="0" w:color="auto"/>
        <w:left w:val="none" w:sz="0" w:space="0" w:color="auto"/>
        <w:bottom w:val="none" w:sz="0" w:space="0" w:color="auto"/>
        <w:right w:val="none" w:sz="0" w:space="0" w:color="auto"/>
      </w:divBdr>
    </w:div>
    <w:div w:id="1316252482">
      <w:bodyDiv w:val="1"/>
      <w:marLeft w:val="0"/>
      <w:marRight w:val="0"/>
      <w:marTop w:val="0"/>
      <w:marBottom w:val="0"/>
      <w:divBdr>
        <w:top w:val="none" w:sz="0" w:space="0" w:color="auto"/>
        <w:left w:val="none" w:sz="0" w:space="0" w:color="auto"/>
        <w:bottom w:val="none" w:sz="0" w:space="0" w:color="auto"/>
        <w:right w:val="none" w:sz="0" w:space="0" w:color="auto"/>
      </w:divBdr>
    </w:div>
    <w:div w:id="1326591922">
      <w:bodyDiv w:val="1"/>
      <w:marLeft w:val="0"/>
      <w:marRight w:val="0"/>
      <w:marTop w:val="0"/>
      <w:marBottom w:val="0"/>
      <w:divBdr>
        <w:top w:val="none" w:sz="0" w:space="0" w:color="auto"/>
        <w:left w:val="none" w:sz="0" w:space="0" w:color="auto"/>
        <w:bottom w:val="none" w:sz="0" w:space="0" w:color="auto"/>
        <w:right w:val="none" w:sz="0" w:space="0" w:color="auto"/>
      </w:divBdr>
    </w:div>
    <w:div w:id="1329334401">
      <w:bodyDiv w:val="1"/>
      <w:marLeft w:val="0"/>
      <w:marRight w:val="0"/>
      <w:marTop w:val="0"/>
      <w:marBottom w:val="0"/>
      <w:divBdr>
        <w:top w:val="none" w:sz="0" w:space="0" w:color="auto"/>
        <w:left w:val="none" w:sz="0" w:space="0" w:color="auto"/>
        <w:bottom w:val="none" w:sz="0" w:space="0" w:color="auto"/>
        <w:right w:val="none" w:sz="0" w:space="0" w:color="auto"/>
      </w:divBdr>
    </w:div>
    <w:div w:id="1331104675">
      <w:bodyDiv w:val="1"/>
      <w:marLeft w:val="0"/>
      <w:marRight w:val="0"/>
      <w:marTop w:val="0"/>
      <w:marBottom w:val="0"/>
      <w:divBdr>
        <w:top w:val="none" w:sz="0" w:space="0" w:color="auto"/>
        <w:left w:val="none" w:sz="0" w:space="0" w:color="auto"/>
        <w:bottom w:val="none" w:sz="0" w:space="0" w:color="auto"/>
        <w:right w:val="none" w:sz="0" w:space="0" w:color="auto"/>
      </w:divBdr>
    </w:div>
    <w:div w:id="1337267290">
      <w:bodyDiv w:val="1"/>
      <w:marLeft w:val="0"/>
      <w:marRight w:val="0"/>
      <w:marTop w:val="0"/>
      <w:marBottom w:val="0"/>
      <w:divBdr>
        <w:top w:val="none" w:sz="0" w:space="0" w:color="auto"/>
        <w:left w:val="none" w:sz="0" w:space="0" w:color="auto"/>
        <w:bottom w:val="none" w:sz="0" w:space="0" w:color="auto"/>
        <w:right w:val="none" w:sz="0" w:space="0" w:color="auto"/>
      </w:divBdr>
    </w:div>
    <w:div w:id="1337339336">
      <w:bodyDiv w:val="1"/>
      <w:marLeft w:val="0"/>
      <w:marRight w:val="0"/>
      <w:marTop w:val="0"/>
      <w:marBottom w:val="0"/>
      <w:divBdr>
        <w:top w:val="none" w:sz="0" w:space="0" w:color="auto"/>
        <w:left w:val="none" w:sz="0" w:space="0" w:color="auto"/>
        <w:bottom w:val="none" w:sz="0" w:space="0" w:color="auto"/>
        <w:right w:val="none" w:sz="0" w:space="0" w:color="auto"/>
      </w:divBdr>
    </w:div>
    <w:div w:id="1342243048">
      <w:bodyDiv w:val="1"/>
      <w:marLeft w:val="0"/>
      <w:marRight w:val="0"/>
      <w:marTop w:val="0"/>
      <w:marBottom w:val="0"/>
      <w:divBdr>
        <w:top w:val="none" w:sz="0" w:space="0" w:color="auto"/>
        <w:left w:val="none" w:sz="0" w:space="0" w:color="auto"/>
        <w:bottom w:val="none" w:sz="0" w:space="0" w:color="auto"/>
        <w:right w:val="none" w:sz="0" w:space="0" w:color="auto"/>
      </w:divBdr>
    </w:div>
    <w:div w:id="1344018176">
      <w:bodyDiv w:val="1"/>
      <w:marLeft w:val="0"/>
      <w:marRight w:val="0"/>
      <w:marTop w:val="0"/>
      <w:marBottom w:val="0"/>
      <w:divBdr>
        <w:top w:val="none" w:sz="0" w:space="0" w:color="auto"/>
        <w:left w:val="none" w:sz="0" w:space="0" w:color="auto"/>
        <w:bottom w:val="none" w:sz="0" w:space="0" w:color="auto"/>
        <w:right w:val="none" w:sz="0" w:space="0" w:color="auto"/>
      </w:divBdr>
    </w:div>
    <w:div w:id="1346128564">
      <w:bodyDiv w:val="1"/>
      <w:marLeft w:val="0"/>
      <w:marRight w:val="0"/>
      <w:marTop w:val="0"/>
      <w:marBottom w:val="0"/>
      <w:divBdr>
        <w:top w:val="none" w:sz="0" w:space="0" w:color="auto"/>
        <w:left w:val="none" w:sz="0" w:space="0" w:color="auto"/>
        <w:bottom w:val="none" w:sz="0" w:space="0" w:color="auto"/>
        <w:right w:val="none" w:sz="0" w:space="0" w:color="auto"/>
      </w:divBdr>
    </w:div>
    <w:div w:id="1347905490">
      <w:bodyDiv w:val="1"/>
      <w:marLeft w:val="0"/>
      <w:marRight w:val="0"/>
      <w:marTop w:val="0"/>
      <w:marBottom w:val="0"/>
      <w:divBdr>
        <w:top w:val="none" w:sz="0" w:space="0" w:color="auto"/>
        <w:left w:val="none" w:sz="0" w:space="0" w:color="auto"/>
        <w:bottom w:val="none" w:sz="0" w:space="0" w:color="auto"/>
        <w:right w:val="none" w:sz="0" w:space="0" w:color="auto"/>
      </w:divBdr>
    </w:div>
    <w:div w:id="1349940463">
      <w:bodyDiv w:val="1"/>
      <w:marLeft w:val="0"/>
      <w:marRight w:val="0"/>
      <w:marTop w:val="0"/>
      <w:marBottom w:val="0"/>
      <w:divBdr>
        <w:top w:val="none" w:sz="0" w:space="0" w:color="auto"/>
        <w:left w:val="none" w:sz="0" w:space="0" w:color="auto"/>
        <w:bottom w:val="none" w:sz="0" w:space="0" w:color="auto"/>
        <w:right w:val="none" w:sz="0" w:space="0" w:color="auto"/>
      </w:divBdr>
    </w:div>
    <w:div w:id="1352104745">
      <w:bodyDiv w:val="1"/>
      <w:marLeft w:val="0"/>
      <w:marRight w:val="0"/>
      <w:marTop w:val="0"/>
      <w:marBottom w:val="0"/>
      <w:divBdr>
        <w:top w:val="none" w:sz="0" w:space="0" w:color="auto"/>
        <w:left w:val="none" w:sz="0" w:space="0" w:color="auto"/>
        <w:bottom w:val="none" w:sz="0" w:space="0" w:color="auto"/>
        <w:right w:val="none" w:sz="0" w:space="0" w:color="auto"/>
      </w:divBdr>
    </w:div>
    <w:div w:id="1352223816">
      <w:bodyDiv w:val="1"/>
      <w:marLeft w:val="0"/>
      <w:marRight w:val="0"/>
      <w:marTop w:val="0"/>
      <w:marBottom w:val="0"/>
      <w:divBdr>
        <w:top w:val="none" w:sz="0" w:space="0" w:color="auto"/>
        <w:left w:val="none" w:sz="0" w:space="0" w:color="auto"/>
        <w:bottom w:val="none" w:sz="0" w:space="0" w:color="auto"/>
        <w:right w:val="none" w:sz="0" w:space="0" w:color="auto"/>
      </w:divBdr>
    </w:div>
    <w:div w:id="1354265955">
      <w:bodyDiv w:val="1"/>
      <w:marLeft w:val="0"/>
      <w:marRight w:val="0"/>
      <w:marTop w:val="0"/>
      <w:marBottom w:val="0"/>
      <w:divBdr>
        <w:top w:val="none" w:sz="0" w:space="0" w:color="auto"/>
        <w:left w:val="none" w:sz="0" w:space="0" w:color="auto"/>
        <w:bottom w:val="none" w:sz="0" w:space="0" w:color="auto"/>
        <w:right w:val="none" w:sz="0" w:space="0" w:color="auto"/>
      </w:divBdr>
    </w:div>
    <w:div w:id="1354456832">
      <w:bodyDiv w:val="1"/>
      <w:marLeft w:val="0"/>
      <w:marRight w:val="0"/>
      <w:marTop w:val="0"/>
      <w:marBottom w:val="0"/>
      <w:divBdr>
        <w:top w:val="none" w:sz="0" w:space="0" w:color="auto"/>
        <w:left w:val="none" w:sz="0" w:space="0" w:color="auto"/>
        <w:bottom w:val="none" w:sz="0" w:space="0" w:color="auto"/>
        <w:right w:val="none" w:sz="0" w:space="0" w:color="auto"/>
      </w:divBdr>
    </w:div>
    <w:div w:id="1355422552">
      <w:bodyDiv w:val="1"/>
      <w:marLeft w:val="0"/>
      <w:marRight w:val="0"/>
      <w:marTop w:val="0"/>
      <w:marBottom w:val="0"/>
      <w:divBdr>
        <w:top w:val="none" w:sz="0" w:space="0" w:color="auto"/>
        <w:left w:val="none" w:sz="0" w:space="0" w:color="auto"/>
        <w:bottom w:val="none" w:sz="0" w:space="0" w:color="auto"/>
        <w:right w:val="none" w:sz="0" w:space="0" w:color="auto"/>
      </w:divBdr>
    </w:div>
    <w:div w:id="1358198302">
      <w:bodyDiv w:val="1"/>
      <w:marLeft w:val="0"/>
      <w:marRight w:val="0"/>
      <w:marTop w:val="0"/>
      <w:marBottom w:val="0"/>
      <w:divBdr>
        <w:top w:val="none" w:sz="0" w:space="0" w:color="auto"/>
        <w:left w:val="none" w:sz="0" w:space="0" w:color="auto"/>
        <w:bottom w:val="none" w:sz="0" w:space="0" w:color="auto"/>
        <w:right w:val="none" w:sz="0" w:space="0" w:color="auto"/>
      </w:divBdr>
    </w:div>
    <w:div w:id="1368409789">
      <w:bodyDiv w:val="1"/>
      <w:marLeft w:val="0"/>
      <w:marRight w:val="0"/>
      <w:marTop w:val="0"/>
      <w:marBottom w:val="0"/>
      <w:divBdr>
        <w:top w:val="none" w:sz="0" w:space="0" w:color="auto"/>
        <w:left w:val="none" w:sz="0" w:space="0" w:color="auto"/>
        <w:bottom w:val="none" w:sz="0" w:space="0" w:color="auto"/>
        <w:right w:val="none" w:sz="0" w:space="0" w:color="auto"/>
      </w:divBdr>
    </w:div>
    <w:div w:id="1371497170">
      <w:bodyDiv w:val="1"/>
      <w:marLeft w:val="0"/>
      <w:marRight w:val="0"/>
      <w:marTop w:val="0"/>
      <w:marBottom w:val="0"/>
      <w:divBdr>
        <w:top w:val="none" w:sz="0" w:space="0" w:color="auto"/>
        <w:left w:val="none" w:sz="0" w:space="0" w:color="auto"/>
        <w:bottom w:val="none" w:sz="0" w:space="0" w:color="auto"/>
        <w:right w:val="none" w:sz="0" w:space="0" w:color="auto"/>
      </w:divBdr>
    </w:div>
    <w:div w:id="1374385656">
      <w:bodyDiv w:val="1"/>
      <w:marLeft w:val="0"/>
      <w:marRight w:val="0"/>
      <w:marTop w:val="0"/>
      <w:marBottom w:val="0"/>
      <w:divBdr>
        <w:top w:val="none" w:sz="0" w:space="0" w:color="auto"/>
        <w:left w:val="none" w:sz="0" w:space="0" w:color="auto"/>
        <w:bottom w:val="none" w:sz="0" w:space="0" w:color="auto"/>
        <w:right w:val="none" w:sz="0" w:space="0" w:color="auto"/>
      </w:divBdr>
    </w:div>
    <w:div w:id="1377318269">
      <w:bodyDiv w:val="1"/>
      <w:marLeft w:val="0"/>
      <w:marRight w:val="0"/>
      <w:marTop w:val="0"/>
      <w:marBottom w:val="0"/>
      <w:divBdr>
        <w:top w:val="none" w:sz="0" w:space="0" w:color="auto"/>
        <w:left w:val="none" w:sz="0" w:space="0" w:color="auto"/>
        <w:bottom w:val="none" w:sz="0" w:space="0" w:color="auto"/>
        <w:right w:val="none" w:sz="0" w:space="0" w:color="auto"/>
      </w:divBdr>
    </w:div>
    <w:div w:id="1378159465">
      <w:bodyDiv w:val="1"/>
      <w:marLeft w:val="0"/>
      <w:marRight w:val="0"/>
      <w:marTop w:val="0"/>
      <w:marBottom w:val="0"/>
      <w:divBdr>
        <w:top w:val="none" w:sz="0" w:space="0" w:color="auto"/>
        <w:left w:val="none" w:sz="0" w:space="0" w:color="auto"/>
        <w:bottom w:val="none" w:sz="0" w:space="0" w:color="auto"/>
        <w:right w:val="none" w:sz="0" w:space="0" w:color="auto"/>
      </w:divBdr>
    </w:div>
    <w:div w:id="1380281565">
      <w:bodyDiv w:val="1"/>
      <w:marLeft w:val="0"/>
      <w:marRight w:val="0"/>
      <w:marTop w:val="0"/>
      <w:marBottom w:val="0"/>
      <w:divBdr>
        <w:top w:val="none" w:sz="0" w:space="0" w:color="auto"/>
        <w:left w:val="none" w:sz="0" w:space="0" w:color="auto"/>
        <w:bottom w:val="none" w:sz="0" w:space="0" w:color="auto"/>
        <w:right w:val="none" w:sz="0" w:space="0" w:color="auto"/>
      </w:divBdr>
    </w:div>
    <w:div w:id="1383212975">
      <w:bodyDiv w:val="1"/>
      <w:marLeft w:val="0"/>
      <w:marRight w:val="0"/>
      <w:marTop w:val="0"/>
      <w:marBottom w:val="0"/>
      <w:divBdr>
        <w:top w:val="none" w:sz="0" w:space="0" w:color="auto"/>
        <w:left w:val="none" w:sz="0" w:space="0" w:color="auto"/>
        <w:bottom w:val="none" w:sz="0" w:space="0" w:color="auto"/>
        <w:right w:val="none" w:sz="0" w:space="0" w:color="auto"/>
      </w:divBdr>
    </w:div>
    <w:div w:id="1389376680">
      <w:bodyDiv w:val="1"/>
      <w:marLeft w:val="0"/>
      <w:marRight w:val="0"/>
      <w:marTop w:val="0"/>
      <w:marBottom w:val="0"/>
      <w:divBdr>
        <w:top w:val="none" w:sz="0" w:space="0" w:color="auto"/>
        <w:left w:val="none" w:sz="0" w:space="0" w:color="auto"/>
        <w:bottom w:val="none" w:sz="0" w:space="0" w:color="auto"/>
        <w:right w:val="none" w:sz="0" w:space="0" w:color="auto"/>
      </w:divBdr>
    </w:div>
    <w:div w:id="1401752874">
      <w:bodyDiv w:val="1"/>
      <w:marLeft w:val="0"/>
      <w:marRight w:val="0"/>
      <w:marTop w:val="0"/>
      <w:marBottom w:val="0"/>
      <w:divBdr>
        <w:top w:val="none" w:sz="0" w:space="0" w:color="auto"/>
        <w:left w:val="none" w:sz="0" w:space="0" w:color="auto"/>
        <w:bottom w:val="none" w:sz="0" w:space="0" w:color="auto"/>
        <w:right w:val="none" w:sz="0" w:space="0" w:color="auto"/>
      </w:divBdr>
    </w:div>
    <w:div w:id="1412779635">
      <w:bodyDiv w:val="1"/>
      <w:marLeft w:val="0"/>
      <w:marRight w:val="0"/>
      <w:marTop w:val="0"/>
      <w:marBottom w:val="0"/>
      <w:divBdr>
        <w:top w:val="none" w:sz="0" w:space="0" w:color="auto"/>
        <w:left w:val="none" w:sz="0" w:space="0" w:color="auto"/>
        <w:bottom w:val="none" w:sz="0" w:space="0" w:color="auto"/>
        <w:right w:val="none" w:sz="0" w:space="0" w:color="auto"/>
      </w:divBdr>
    </w:div>
    <w:div w:id="1415199564">
      <w:bodyDiv w:val="1"/>
      <w:marLeft w:val="0"/>
      <w:marRight w:val="0"/>
      <w:marTop w:val="0"/>
      <w:marBottom w:val="0"/>
      <w:divBdr>
        <w:top w:val="none" w:sz="0" w:space="0" w:color="auto"/>
        <w:left w:val="none" w:sz="0" w:space="0" w:color="auto"/>
        <w:bottom w:val="none" w:sz="0" w:space="0" w:color="auto"/>
        <w:right w:val="none" w:sz="0" w:space="0" w:color="auto"/>
      </w:divBdr>
    </w:div>
    <w:div w:id="1415972968">
      <w:bodyDiv w:val="1"/>
      <w:marLeft w:val="0"/>
      <w:marRight w:val="0"/>
      <w:marTop w:val="0"/>
      <w:marBottom w:val="0"/>
      <w:divBdr>
        <w:top w:val="none" w:sz="0" w:space="0" w:color="auto"/>
        <w:left w:val="none" w:sz="0" w:space="0" w:color="auto"/>
        <w:bottom w:val="none" w:sz="0" w:space="0" w:color="auto"/>
        <w:right w:val="none" w:sz="0" w:space="0" w:color="auto"/>
      </w:divBdr>
    </w:div>
    <w:div w:id="1424376696">
      <w:bodyDiv w:val="1"/>
      <w:marLeft w:val="0"/>
      <w:marRight w:val="0"/>
      <w:marTop w:val="0"/>
      <w:marBottom w:val="0"/>
      <w:divBdr>
        <w:top w:val="none" w:sz="0" w:space="0" w:color="auto"/>
        <w:left w:val="none" w:sz="0" w:space="0" w:color="auto"/>
        <w:bottom w:val="none" w:sz="0" w:space="0" w:color="auto"/>
        <w:right w:val="none" w:sz="0" w:space="0" w:color="auto"/>
      </w:divBdr>
    </w:div>
    <w:div w:id="1429960359">
      <w:bodyDiv w:val="1"/>
      <w:marLeft w:val="0"/>
      <w:marRight w:val="0"/>
      <w:marTop w:val="0"/>
      <w:marBottom w:val="0"/>
      <w:divBdr>
        <w:top w:val="none" w:sz="0" w:space="0" w:color="auto"/>
        <w:left w:val="none" w:sz="0" w:space="0" w:color="auto"/>
        <w:bottom w:val="none" w:sz="0" w:space="0" w:color="auto"/>
        <w:right w:val="none" w:sz="0" w:space="0" w:color="auto"/>
      </w:divBdr>
    </w:div>
    <w:div w:id="1439329047">
      <w:bodyDiv w:val="1"/>
      <w:marLeft w:val="0"/>
      <w:marRight w:val="0"/>
      <w:marTop w:val="0"/>
      <w:marBottom w:val="0"/>
      <w:divBdr>
        <w:top w:val="none" w:sz="0" w:space="0" w:color="auto"/>
        <w:left w:val="none" w:sz="0" w:space="0" w:color="auto"/>
        <w:bottom w:val="none" w:sz="0" w:space="0" w:color="auto"/>
        <w:right w:val="none" w:sz="0" w:space="0" w:color="auto"/>
      </w:divBdr>
    </w:div>
    <w:div w:id="1442721195">
      <w:bodyDiv w:val="1"/>
      <w:marLeft w:val="0"/>
      <w:marRight w:val="0"/>
      <w:marTop w:val="0"/>
      <w:marBottom w:val="0"/>
      <w:divBdr>
        <w:top w:val="none" w:sz="0" w:space="0" w:color="auto"/>
        <w:left w:val="none" w:sz="0" w:space="0" w:color="auto"/>
        <w:bottom w:val="none" w:sz="0" w:space="0" w:color="auto"/>
        <w:right w:val="none" w:sz="0" w:space="0" w:color="auto"/>
      </w:divBdr>
    </w:div>
    <w:div w:id="1457986268">
      <w:bodyDiv w:val="1"/>
      <w:marLeft w:val="0"/>
      <w:marRight w:val="0"/>
      <w:marTop w:val="0"/>
      <w:marBottom w:val="0"/>
      <w:divBdr>
        <w:top w:val="none" w:sz="0" w:space="0" w:color="auto"/>
        <w:left w:val="none" w:sz="0" w:space="0" w:color="auto"/>
        <w:bottom w:val="none" w:sz="0" w:space="0" w:color="auto"/>
        <w:right w:val="none" w:sz="0" w:space="0" w:color="auto"/>
      </w:divBdr>
    </w:div>
    <w:div w:id="1474133270">
      <w:bodyDiv w:val="1"/>
      <w:marLeft w:val="0"/>
      <w:marRight w:val="0"/>
      <w:marTop w:val="0"/>
      <w:marBottom w:val="0"/>
      <w:divBdr>
        <w:top w:val="none" w:sz="0" w:space="0" w:color="auto"/>
        <w:left w:val="none" w:sz="0" w:space="0" w:color="auto"/>
        <w:bottom w:val="none" w:sz="0" w:space="0" w:color="auto"/>
        <w:right w:val="none" w:sz="0" w:space="0" w:color="auto"/>
      </w:divBdr>
    </w:div>
    <w:div w:id="1481069031">
      <w:bodyDiv w:val="1"/>
      <w:marLeft w:val="0"/>
      <w:marRight w:val="0"/>
      <w:marTop w:val="0"/>
      <w:marBottom w:val="0"/>
      <w:divBdr>
        <w:top w:val="none" w:sz="0" w:space="0" w:color="auto"/>
        <w:left w:val="none" w:sz="0" w:space="0" w:color="auto"/>
        <w:bottom w:val="none" w:sz="0" w:space="0" w:color="auto"/>
        <w:right w:val="none" w:sz="0" w:space="0" w:color="auto"/>
      </w:divBdr>
    </w:div>
    <w:div w:id="1482769809">
      <w:bodyDiv w:val="1"/>
      <w:marLeft w:val="0"/>
      <w:marRight w:val="0"/>
      <w:marTop w:val="0"/>
      <w:marBottom w:val="0"/>
      <w:divBdr>
        <w:top w:val="none" w:sz="0" w:space="0" w:color="auto"/>
        <w:left w:val="none" w:sz="0" w:space="0" w:color="auto"/>
        <w:bottom w:val="none" w:sz="0" w:space="0" w:color="auto"/>
        <w:right w:val="none" w:sz="0" w:space="0" w:color="auto"/>
      </w:divBdr>
    </w:div>
    <w:div w:id="1486968757">
      <w:bodyDiv w:val="1"/>
      <w:marLeft w:val="0"/>
      <w:marRight w:val="0"/>
      <w:marTop w:val="0"/>
      <w:marBottom w:val="0"/>
      <w:divBdr>
        <w:top w:val="none" w:sz="0" w:space="0" w:color="auto"/>
        <w:left w:val="none" w:sz="0" w:space="0" w:color="auto"/>
        <w:bottom w:val="none" w:sz="0" w:space="0" w:color="auto"/>
        <w:right w:val="none" w:sz="0" w:space="0" w:color="auto"/>
      </w:divBdr>
    </w:div>
    <w:div w:id="1491167043">
      <w:bodyDiv w:val="1"/>
      <w:marLeft w:val="0"/>
      <w:marRight w:val="0"/>
      <w:marTop w:val="0"/>
      <w:marBottom w:val="0"/>
      <w:divBdr>
        <w:top w:val="none" w:sz="0" w:space="0" w:color="auto"/>
        <w:left w:val="none" w:sz="0" w:space="0" w:color="auto"/>
        <w:bottom w:val="none" w:sz="0" w:space="0" w:color="auto"/>
        <w:right w:val="none" w:sz="0" w:space="0" w:color="auto"/>
      </w:divBdr>
    </w:div>
    <w:div w:id="1491680186">
      <w:bodyDiv w:val="1"/>
      <w:marLeft w:val="0"/>
      <w:marRight w:val="0"/>
      <w:marTop w:val="0"/>
      <w:marBottom w:val="0"/>
      <w:divBdr>
        <w:top w:val="none" w:sz="0" w:space="0" w:color="auto"/>
        <w:left w:val="none" w:sz="0" w:space="0" w:color="auto"/>
        <w:bottom w:val="none" w:sz="0" w:space="0" w:color="auto"/>
        <w:right w:val="none" w:sz="0" w:space="0" w:color="auto"/>
      </w:divBdr>
    </w:div>
    <w:div w:id="1511413179">
      <w:bodyDiv w:val="1"/>
      <w:marLeft w:val="0"/>
      <w:marRight w:val="0"/>
      <w:marTop w:val="0"/>
      <w:marBottom w:val="0"/>
      <w:divBdr>
        <w:top w:val="none" w:sz="0" w:space="0" w:color="auto"/>
        <w:left w:val="none" w:sz="0" w:space="0" w:color="auto"/>
        <w:bottom w:val="none" w:sz="0" w:space="0" w:color="auto"/>
        <w:right w:val="none" w:sz="0" w:space="0" w:color="auto"/>
      </w:divBdr>
    </w:div>
    <w:div w:id="1513568309">
      <w:bodyDiv w:val="1"/>
      <w:marLeft w:val="0"/>
      <w:marRight w:val="0"/>
      <w:marTop w:val="0"/>
      <w:marBottom w:val="0"/>
      <w:divBdr>
        <w:top w:val="none" w:sz="0" w:space="0" w:color="auto"/>
        <w:left w:val="none" w:sz="0" w:space="0" w:color="auto"/>
        <w:bottom w:val="none" w:sz="0" w:space="0" w:color="auto"/>
        <w:right w:val="none" w:sz="0" w:space="0" w:color="auto"/>
      </w:divBdr>
    </w:div>
    <w:div w:id="1515418937">
      <w:bodyDiv w:val="1"/>
      <w:marLeft w:val="0"/>
      <w:marRight w:val="0"/>
      <w:marTop w:val="0"/>
      <w:marBottom w:val="0"/>
      <w:divBdr>
        <w:top w:val="none" w:sz="0" w:space="0" w:color="auto"/>
        <w:left w:val="none" w:sz="0" w:space="0" w:color="auto"/>
        <w:bottom w:val="none" w:sz="0" w:space="0" w:color="auto"/>
        <w:right w:val="none" w:sz="0" w:space="0" w:color="auto"/>
      </w:divBdr>
    </w:div>
    <w:div w:id="1551696237">
      <w:bodyDiv w:val="1"/>
      <w:marLeft w:val="0"/>
      <w:marRight w:val="0"/>
      <w:marTop w:val="0"/>
      <w:marBottom w:val="0"/>
      <w:divBdr>
        <w:top w:val="none" w:sz="0" w:space="0" w:color="auto"/>
        <w:left w:val="none" w:sz="0" w:space="0" w:color="auto"/>
        <w:bottom w:val="none" w:sz="0" w:space="0" w:color="auto"/>
        <w:right w:val="none" w:sz="0" w:space="0" w:color="auto"/>
      </w:divBdr>
    </w:div>
    <w:div w:id="1554996587">
      <w:bodyDiv w:val="1"/>
      <w:marLeft w:val="0"/>
      <w:marRight w:val="0"/>
      <w:marTop w:val="0"/>
      <w:marBottom w:val="0"/>
      <w:divBdr>
        <w:top w:val="none" w:sz="0" w:space="0" w:color="auto"/>
        <w:left w:val="none" w:sz="0" w:space="0" w:color="auto"/>
        <w:bottom w:val="none" w:sz="0" w:space="0" w:color="auto"/>
        <w:right w:val="none" w:sz="0" w:space="0" w:color="auto"/>
      </w:divBdr>
    </w:div>
    <w:div w:id="1556165844">
      <w:bodyDiv w:val="1"/>
      <w:marLeft w:val="0"/>
      <w:marRight w:val="0"/>
      <w:marTop w:val="0"/>
      <w:marBottom w:val="0"/>
      <w:divBdr>
        <w:top w:val="none" w:sz="0" w:space="0" w:color="auto"/>
        <w:left w:val="none" w:sz="0" w:space="0" w:color="auto"/>
        <w:bottom w:val="none" w:sz="0" w:space="0" w:color="auto"/>
        <w:right w:val="none" w:sz="0" w:space="0" w:color="auto"/>
      </w:divBdr>
    </w:div>
    <w:div w:id="1558079510">
      <w:bodyDiv w:val="1"/>
      <w:marLeft w:val="0"/>
      <w:marRight w:val="0"/>
      <w:marTop w:val="0"/>
      <w:marBottom w:val="0"/>
      <w:divBdr>
        <w:top w:val="none" w:sz="0" w:space="0" w:color="auto"/>
        <w:left w:val="none" w:sz="0" w:space="0" w:color="auto"/>
        <w:bottom w:val="none" w:sz="0" w:space="0" w:color="auto"/>
        <w:right w:val="none" w:sz="0" w:space="0" w:color="auto"/>
      </w:divBdr>
    </w:div>
    <w:div w:id="1559976129">
      <w:bodyDiv w:val="1"/>
      <w:marLeft w:val="0"/>
      <w:marRight w:val="0"/>
      <w:marTop w:val="0"/>
      <w:marBottom w:val="0"/>
      <w:divBdr>
        <w:top w:val="none" w:sz="0" w:space="0" w:color="auto"/>
        <w:left w:val="none" w:sz="0" w:space="0" w:color="auto"/>
        <w:bottom w:val="none" w:sz="0" w:space="0" w:color="auto"/>
        <w:right w:val="none" w:sz="0" w:space="0" w:color="auto"/>
      </w:divBdr>
    </w:div>
    <w:div w:id="1569421093">
      <w:bodyDiv w:val="1"/>
      <w:marLeft w:val="0"/>
      <w:marRight w:val="0"/>
      <w:marTop w:val="0"/>
      <w:marBottom w:val="0"/>
      <w:divBdr>
        <w:top w:val="none" w:sz="0" w:space="0" w:color="auto"/>
        <w:left w:val="none" w:sz="0" w:space="0" w:color="auto"/>
        <w:bottom w:val="none" w:sz="0" w:space="0" w:color="auto"/>
        <w:right w:val="none" w:sz="0" w:space="0" w:color="auto"/>
      </w:divBdr>
    </w:div>
    <w:div w:id="1573811594">
      <w:bodyDiv w:val="1"/>
      <w:marLeft w:val="0"/>
      <w:marRight w:val="0"/>
      <w:marTop w:val="0"/>
      <w:marBottom w:val="0"/>
      <w:divBdr>
        <w:top w:val="none" w:sz="0" w:space="0" w:color="auto"/>
        <w:left w:val="none" w:sz="0" w:space="0" w:color="auto"/>
        <w:bottom w:val="none" w:sz="0" w:space="0" w:color="auto"/>
        <w:right w:val="none" w:sz="0" w:space="0" w:color="auto"/>
      </w:divBdr>
    </w:div>
    <w:div w:id="1576042334">
      <w:bodyDiv w:val="1"/>
      <w:marLeft w:val="0"/>
      <w:marRight w:val="0"/>
      <w:marTop w:val="0"/>
      <w:marBottom w:val="0"/>
      <w:divBdr>
        <w:top w:val="none" w:sz="0" w:space="0" w:color="auto"/>
        <w:left w:val="none" w:sz="0" w:space="0" w:color="auto"/>
        <w:bottom w:val="none" w:sz="0" w:space="0" w:color="auto"/>
        <w:right w:val="none" w:sz="0" w:space="0" w:color="auto"/>
      </w:divBdr>
    </w:div>
    <w:div w:id="1585332570">
      <w:bodyDiv w:val="1"/>
      <w:marLeft w:val="0"/>
      <w:marRight w:val="0"/>
      <w:marTop w:val="0"/>
      <w:marBottom w:val="0"/>
      <w:divBdr>
        <w:top w:val="none" w:sz="0" w:space="0" w:color="auto"/>
        <w:left w:val="none" w:sz="0" w:space="0" w:color="auto"/>
        <w:bottom w:val="none" w:sz="0" w:space="0" w:color="auto"/>
        <w:right w:val="none" w:sz="0" w:space="0" w:color="auto"/>
      </w:divBdr>
    </w:div>
    <w:div w:id="1586113275">
      <w:bodyDiv w:val="1"/>
      <w:marLeft w:val="0"/>
      <w:marRight w:val="0"/>
      <w:marTop w:val="0"/>
      <w:marBottom w:val="0"/>
      <w:divBdr>
        <w:top w:val="none" w:sz="0" w:space="0" w:color="auto"/>
        <w:left w:val="none" w:sz="0" w:space="0" w:color="auto"/>
        <w:bottom w:val="none" w:sz="0" w:space="0" w:color="auto"/>
        <w:right w:val="none" w:sz="0" w:space="0" w:color="auto"/>
      </w:divBdr>
    </w:div>
    <w:div w:id="1588884427">
      <w:bodyDiv w:val="1"/>
      <w:marLeft w:val="0"/>
      <w:marRight w:val="0"/>
      <w:marTop w:val="0"/>
      <w:marBottom w:val="0"/>
      <w:divBdr>
        <w:top w:val="none" w:sz="0" w:space="0" w:color="auto"/>
        <w:left w:val="none" w:sz="0" w:space="0" w:color="auto"/>
        <w:bottom w:val="none" w:sz="0" w:space="0" w:color="auto"/>
        <w:right w:val="none" w:sz="0" w:space="0" w:color="auto"/>
      </w:divBdr>
    </w:div>
    <w:div w:id="1597250483">
      <w:bodyDiv w:val="1"/>
      <w:marLeft w:val="0"/>
      <w:marRight w:val="0"/>
      <w:marTop w:val="0"/>
      <w:marBottom w:val="0"/>
      <w:divBdr>
        <w:top w:val="none" w:sz="0" w:space="0" w:color="auto"/>
        <w:left w:val="none" w:sz="0" w:space="0" w:color="auto"/>
        <w:bottom w:val="none" w:sz="0" w:space="0" w:color="auto"/>
        <w:right w:val="none" w:sz="0" w:space="0" w:color="auto"/>
      </w:divBdr>
    </w:div>
    <w:div w:id="1597857785">
      <w:bodyDiv w:val="1"/>
      <w:marLeft w:val="0"/>
      <w:marRight w:val="0"/>
      <w:marTop w:val="0"/>
      <w:marBottom w:val="0"/>
      <w:divBdr>
        <w:top w:val="none" w:sz="0" w:space="0" w:color="auto"/>
        <w:left w:val="none" w:sz="0" w:space="0" w:color="auto"/>
        <w:bottom w:val="none" w:sz="0" w:space="0" w:color="auto"/>
        <w:right w:val="none" w:sz="0" w:space="0" w:color="auto"/>
      </w:divBdr>
    </w:div>
    <w:div w:id="1600866508">
      <w:bodyDiv w:val="1"/>
      <w:marLeft w:val="0"/>
      <w:marRight w:val="0"/>
      <w:marTop w:val="0"/>
      <w:marBottom w:val="0"/>
      <w:divBdr>
        <w:top w:val="none" w:sz="0" w:space="0" w:color="auto"/>
        <w:left w:val="none" w:sz="0" w:space="0" w:color="auto"/>
        <w:bottom w:val="none" w:sz="0" w:space="0" w:color="auto"/>
        <w:right w:val="none" w:sz="0" w:space="0" w:color="auto"/>
      </w:divBdr>
    </w:div>
    <w:div w:id="1615861473">
      <w:bodyDiv w:val="1"/>
      <w:marLeft w:val="0"/>
      <w:marRight w:val="0"/>
      <w:marTop w:val="0"/>
      <w:marBottom w:val="0"/>
      <w:divBdr>
        <w:top w:val="none" w:sz="0" w:space="0" w:color="auto"/>
        <w:left w:val="none" w:sz="0" w:space="0" w:color="auto"/>
        <w:bottom w:val="none" w:sz="0" w:space="0" w:color="auto"/>
        <w:right w:val="none" w:sz="0" w:space="0" w:color="auto"/>
      </w:divBdr>
    </w:div>
    <w:div w:id="1617982234">
      <w:bodyDiv w:val="1"/>
      <w:marLeft w:val="0"/>
      <w:marRight w:val="0"/>
      <w:marTop w:val="0"/>
      <w:marBottom w:val="0"/>
      <w:divBdr>
        <w:top w:val="none" w:sz="0" w:space="0" w:color="auto"/>
        <w:left w:val="none" w:sz="0" w:space="0" w:color="auto"/>
        <w:bottom w:val="none" w:sz="0" w:space="0" w:color="auto"/>
        <w:right w:val="none" w:sz="0" w:space="0" w:color="auto"/>
      </w:divBdr>
    </w:div>
    <w:div w:id="1618297420">
      <w:bodyDiv w:val="1"/>
      <w:marLeft w:val="0"/>
      <w:marRight w:val="0"/>
      <w:marTop w:val="0"/>
      <w:marBottom w:val="0"/>
      <w:divBdr>
        <w:top w:val="none" w:sz="0" w:space="0" w:color="auto"/>
        <w:left w:val="none" w:sz="0" w:space="0" w:color="auto"/>
        <w:bottom w:val="none" w:sz="0" w:space="0" w:color="auto"/>
        <w:right w:val="none" w:sz="0" w:space="0" w:color="auto"/>
      </w:divBdr>
    </w:div>
    <w:div w:id="1620255368">
      <w:bodyDiv w:val="1"/>
      <w:marLeft w:val="0"/>
      <w:marRight w:val="0"/>
      <w:marTop w:val="0"/>
      <w:marBottom w:val="0"/>
      <w:divBdr>
        <w:top w:val="none" w:sz="0" w:space="0" w:color="auto"/>
        <w:left w:val="none" w:sz="0" w:space="0" w:color="auto"/>
        <w:bottom w:val="none" w:sz="0" w:space="0" w:color="auto"/>
        <w:right w:val="none" w:sz="0" w:space="0" w:color="auto"/>
      </w:divBdr>
    </w:div>
    <w:div w:id="1628125823">
      <w:bodyDiv w:val="1"/>
      <w:marLeft w:val="0"/>
      <w:marRight w:val="0"/>
      <w:marTop w:val="0"/>
      <w:marBottom w:val="0"/>
      <w:divBdr>
        <w:top w:val="none" w:sz="0" w:space="0" w:color="auto"/>
        <w:left w:val="none" w:sz="0" w:space="0" w:color="auto"/>
        <w:bottom w:val="none" w:sz="0" w:space="0" w:color="auto"/>
        <w:right w:val="none" w:sz="0" w:space="0" w:color="auto"/>
      </w:divBdr>
    </w:div>
    <w:div w:id="1628781643">
      <w:bodyDiv w:val="1"/>
      <w:marLeft w:val="0"/>
      <w:marRight w:val="0"/>
      <w:marTop w:val="0"/>
      <w:marBottom w:val="0"/>
      <w:divBdr>
        <w:top w:val="none" w:sz="0" w:space="0" w:color="auto"/>
        <w:left w:val="none" w:sz="0" w:space="0" w:color="auto"/>
        <w:bottom w:val="none" w:sz="0" w:space="0" w:color="auto"/>
        <w:right w:val="none" w:sz="0" w:space="0" w:color="auto"/>
      </w:divBdr>
    </w:div>
    <w:div w:id="1633756264">
      <w:bodyDiv w:val="1"/>
      <w:marLeft w:val="0"/>
      <w:marRight w:val="0"/>
      <w:marTop w:val="0"/>
      <w:marBottom w:val="0"/>
      <w:divBdr>
        <w:top w:val="none" w:sz="0" w:space="0" w:color="auto"/>
        <w:left w:val="none" w:sz="0" w:space="0" w:color="auto"/>
        <w:bottom w:val="none" w:sz="0" w:space="0" w:color="auto"/>
        <w:right w:val="none" w:sz="0" w:space="0" w:color="auto"/>
      </w:divBdr>
    </w:div>
    <w:div w:id="1636791304">
      <w:bodyDiv w:val="1"/>
      <w:marLeft w:val="0"/>
      <w:marRight w:val="0"/>
      <w:marTop w:val="0"/>
      <w:marBottom w:val="0"/>
      <w:divBdr>
        <w:top w:val="none" w:sz="0" w:space="0" w:color="auto"/>
        <w:left w:val="none" w:sz="0" w:space="0" w:color="auto"/>
        <w:bottom w:val="none" w:sz="0" w:space="0" w:color="auto"/>
        <w:right w:val="none" w:sz="0" w:space="0" w:color="auto"/>
      </w:divBdr>
    </w:div>
    <w:div w:id="1644386091">
      <w:bodyDiv w:val="1"/>
      <w:marLeft w:val="0"/>
      <w:marRight w:val="0"/>
      <w:marTop w:val="0"/>
      <w:marBottom w:val="0"/>
      <w:divBdr>
        <w:top w:val="none" w:sz="0" w:space="0" w:color="auto"/>
        <w:left w:val="none" w:sz="0" w:space="0" w:color="auto"/>
        <w:bottom w:val="none" w:sz="0" w:space="0" w:color="auto"/>
        <w:right w:val="none" w:sz="0" w:space="0" w:color="auto"/>
      </w:divBdr>
    </w:div>
    <w:div w:id="1645743651">
      <w:bodyDiv w:val="1"/>
      <w:marLeft w:val="0"/>
      <w:marRight w:val="0"/>
      <w:marTop w:val="0"/>
      <w:marBottom w:val="0"/>
      <w:divBdr>
        <w:top w:val="none" w:sz="0" w:space="0" w:color="auto"/>
        <w:left w:val="none" w:sz="0" w:space="0" w:color="auto"/>
        <w:bottom w:val="none" w:sz="0" w:space="0" w:color="auto"/>
        <w:right w:val="none" w:sz="0" w:space="0" w:color="auto"/>
      </w:divBdr>
    </w:div>
    <w:div w:id="1648589538">
      <w:bodyDiv w:val="1"/>
      <w:marLeft w:val="0"/>
      <w:marRight w:val="0"/>
      <w:marTop w:val="0"/>
      <w:marBottom w:val="0"/>
      <w:divBdr>
        <w:top w:val="none" w:sz="0" w:space="0" w:color="auto"/>
        <w:left w:val="none" w:sz="0" w:space="0" w:color="auto"/>
        <w:bottom w:val="none" w:sz="0" w:space="0" w:color="auto"/>
        <w:right w:val="none" w:sz="0" w:space="0" w:color="auto"/>
      </w:divBdr>
    </w:div>
    <w:div w:id="1649095012">
      <w:bodyDiv w:val="1"/>
      <w:marLeft w:val="0"/>
      <w:marRight w:val="0"/>
      <w:marTop w:val="0"/>
      <w:marBottom w:val="0"/>
      <w:divBdr>
        <w:top w:val="none" w:sz="0" w:space="0" w:color="auto"/>
        <w:left w:val="none" w:sz="0" w:space="0" w:color="auto"/>
        <w:bottom w:val="none" w:sz="0" w:space="0" w:color="auto"/>
        <w:right w:val="none" w:sz="0" w:space="0" w:color="auto"/>
      </w:divBdr>
    </w:div>
    <w:div w:id="1656105312">
      <w:bodyDiv w:val="1"/>
      <w:marLeft w:val="0"/>
      <w:marRight w:val="0"/>
      <w:marTop w:val="0"/>
      <w:marBottom w:val="0"/>
      <w:divBdr>
        <w:top w:val="none" w:sz="0" w:space="0" w:color="auto"/>
        <w:left w:val="none" w:sz="0" w:space="0" w:color="auto"/>
        <w:bottom w:val="none" w:sz="0" w:space="0" w:color="auto"/>
        <w:right w:val="none" w:sz="0" w:space="0" w:color="auto"/>
      </w:divBdr>
    </w:div>
    <w:div w:id="1656714884">
      <w:bodyDiv w:val="1"/>
      <w:marLeft w:val="0"/>
      <w:marRight w:val="0"/>
      <w:marTop w:val="0"/>
      <w:marBottom w:val="0"/>
      <w:divBdr>
        <w:top w:val="none" w:sz="0" w:space="0" w:color="auto"/>
        <w:left w:val="none" w:sz="0" w:space="0" w:color="auto"/>
        <w:bottom w:val="none" w:sz="0" w:space="0" w:color="auto"/>
        <w:right w:val="none" w:sz="0" w:space="0" w:color="auto"/>
      </w:divBdr>
    </w:div>
    <w:div w:id="1661620161">
      <w:bodyDiv w:val="1"/>
      <w:marLeft w:val="0"/>
      <w:marRight w:val="0"/>
      <w:marTop w:val="0"/>
      <w:marBottom w:val="0"/>
      <w:divBdr>
        <w:top w:val="none" w:sz="0" w:space="0" w:color="auto"/>
        <w:left w:val="none" w:sz="0" w:space="0" w:color="auto"/>
        <w:bottom w:val="none" w:sz="0" w:space="0" w:color="auto"/>
        <w:right w:val="none" w:sz="0" w:space="0" w:color="auto"/>
      </w:divBdr>
    </w:div>
    <w:div w:id="1666006846">
      <w:bodyDiv w:val="1"/>
      <w:marLeft w:val="0"/>
      <w:marRight w:val="0"/>
      <w:marTop w:val="0"/>
      <w:marBottom w:val="0"/>
      <w:divBdr>
        <w:top w:val="none" w:sz="0" w:space="0" w:color="auto"/>
        <w:left w:val="none" w:sz="0" w:space="0" w:color="auto"/>
        <w:bottom w:val="none" w:sz="0" w:space="0" w:color="auto"/>
        <w:right w:val="none" w:sz="0" w:space="0" w:color="auto"/>
      </w:divBdr>
    </w:div>
    <w:div w:id="1667241184">
      <w:bodyDiv w:val="1"/>
      <w:marLeft w:val="0"/>
      <w:marRight w:val="0"/>
      <w:marTop w:val="0"/>
      <w:marBottom w:val="0"/>
      <w:divBdr>
        <w:top w:val="none" w:sz="0" w:space="0" w:color="auto"/>
        <w:left w:val="none" w:sz="0" w:space="0" w:color="auto"/>
        <w:bottom w:val="none" w:sz="0" w:space="0" w:color="auto"/>
        <w:right w:val="none" w:sz="0" w:space="0" w:color="auto"/>
      </w:divBdr>
    </w:div>
    <w:div w:id="1668315725">
      <w:bodyDiv w:val="1"/>
      <w:marLeft w:val="0"/>
      <w:marRight w:val="0"/>
      <w:marTop w:val="0"/>
      <w:marBottom w:val="0"/>
      <w:divBdr>
        <w:top w:val="none" w:sz="0" w:space="0" w:color="auto"/>
        <w:left w:val="none" w:sz="0" w:space="0" w:color="auto"/>
        <w:bottom w:val="none" w:sz="0" w:space="0" w:color="auto"/>
        <w:right w:val="none" w:sz="0" w:space="0" w:color="auto"/>
      </w:divBdr>
      <w:divsChild>
        <w:div w:id="1515268748">
          <w:marLeft w:val="0"/>
          <w:marRight w:val="0"/>
          <w:marTop w:val="0"/>
          <w:marBottom w:val="0"/>
          <w:divBdr>
            <w:top w:val="none" w:sz="0" w:space="0" w:color="auto"/>
            <w:left w:val="none" w:sz="0" w:space="0" w:color="auto"/>
            <w:bottom w:val="none" w:sz="0" w:space="0" w:color="auto"/>
            <w:right w:val="none" w:sz="0" w:space="0" w:color="auto"/>
          </w:divBdr>
        </w:div>
      </w:divsChild>
    </w:div>
    <w:div w:id="1669988587">
      <w:bodyDiv w:val="1"/>
      <w:marLeft w:val="0"/>
      <w:marRight w:val="0"/>
      <w:marTop w:val="0"/>
      <w:marBottom w:val="0"/>
      <w:divBdr>
        <w:top w:val="none" w:sz="0" w:space="0" w:color="auto"/>
        <w:left w:val="none" w:sz="0" w:space="0" w:color="auto"/>
        <w:bottom w:val="none" w:sz="0" w:space="0" w:color="auto"/>
        <w:right w:val="none" w:sz="0" w:space="0" w:color="auto"/>
      </w:divBdr>
    </w:div>
    <w:div w:id="1670327814">
      <w:bodyDiv w:val="1"/>
      <w:marLeft w:val="0"/>
      <w:marRight w:val="0"/>
      <w:marTop w:val="0"/>
      <w:marBottom w:val="0"/>
      <w:divBdr>
        <w:top w:val="none" w:sz="0" w:space="0" w:color="auto"/>
        <w:left w:val="none" w:sz="0" w:space="0" w:color="auto"/>
        <w:bottom w:val="none" w:sz="0" w:space="0" w:color="auto"/>
        <w:right w:val="none" w:sz="0" w:space="0" w:color="auto"/>
      </w:divBdr>
    </w:div>
    <w:div w:id="1670405527">
      <w:bodyDiv w:val="1"/>
      <w:marLeft w:val="0"/>
      <w:marRight w:val="0"/>
      <w:marTop w:val="0"/>
      <w:marBottom w:val="0"/>
      <w:divBdr>
        <w:top w:val="none" w:sz="0" w:space="0" w:color="auto"/>
        <w:left w:val="none" w:sz="0" w:space="0" w:color="auto"/>
        <w:bottom w:val="none" w:sz="0" w:space="0" w:color="auto"/>
        <w:right w:val="none" w:sz="0" w:space="0" w:color="auto"/>
      </w:divBdr>
    </w:div>
    <w:div w:id="1680738208">
      <w:bodyDiv w:val="1"/>
      <w:marLeft w:val="0"/>
      <w:marRight w:val="0"/>
      <w:marTop w:val="0"/>
      <w:marBottom w:val="0"/>
      <w:divBdr>
        <w:top w:val="none" w:sz="0" w:space="0" w:color="auto"/>
        <w:left w:val="none" w:sz="0" w:space="0" w:color="auto"/>
        <w:bottom w:val="none" w:sz="0" w:space="0" w:color="auto"/>
        <w:right w:val="none" w:sz="0" w:space="0" w:color="auto"/>
      </w:divBdr>
    </w:div>
    <w:div w:id="1692947535">
      <w:bodyDiv w:val="1"/>
      <w:marLeft w:val="0"/>
      <w:marRight w:val="0"/>
      <w:marTop w:val="0"/>
      <w:marBottom w:val="0"/>
      <w:divBdr>
        <w:top w:val="none" w:sz="0" w:space="0" w:color="auto"/>
        <w:left w:val="none" w:sz="0" w:space="0" w:color="auto"/>
        <w:bottom w:val="none" w:sz="0" w:space="0" w:color="auto"/>
        <w:right w:val="none" w:sz="0" w:space="0" w:color="auto"/>
      </w:divBdr>
    </w:div>
    <w:div w:id="1704330099">
      <w:bodyDiv w:val="1"/>
      <w:marLeft w:val="0"/>
      <w:marRight w:val="0"/>
      <w:marTop w:val="0"/>
      <w:marBottom w:val="0"/>
      <w:divBdr>
        <w:top w:val="none" w:sz="0" w:space="0" w:color="auto"/>
        <w:left w:val="none" w:sz="0" w:space="0" w:color="auto"/>
        <w:bottom w:val="none" w:sz="0" w:space="0" w:color="auto"/>
        <w:right w:val="none" w:sz="0" w:space="0" w:color="auto"/>
      </w:divBdr>
    </w:div>
    <w:div w:id="1715039899">
      <w:bodyDiv w:val="1"/>
      <w:marLeft w:val="0"/>
      <w:marRight w:val="0"/>
      <w:marTop w:val="0"/>
      <w:marBottom w:val="0"/>
      <w:divBdr>
        <w:top w:val="none" w:sz="0" w:space="0" w:color="auto"/>
        <w:left w:val="none" w:sz="0" w:space="0" w:color="auto"/>
        <w:bottom w:val="none" w:sz="0" w:space="0" w:color="auto"/>
        <w:right w:val="none" w:sz="0" w:space="0" w:color="auto"/>
      </w:divBdr>
    </w:div>
    <w:div w:id="1717048294">
      <w:bodyDiv w:val="1"/>
      <w:marLeft w:val="0"/>
      <w:marRight w:val="0"/>
      <w:marTop w:val="0"/>
      <w:marBottom w:val="0"/>
      <w:divBdr>
        <w:top w:val="none" w:sz="0" w:space="0" w:color="auto"/>
        <w:left w:val="none" w:sz="0" w:space="0" w:color="auto"/>
        <w:bottom w:val="none" w:sz="0" w:space="0" w:color="auto"/>
        <w:right w:val="none" w:sz="0" w:space="0" w:color="auto"/>
      </w:divBdr>
    </w:div>
    <w:div w:id="1724326564">
      <w:bodyDiv w:val="1"/>
      <w:marLeft w:val="0"/>
      <w:marRight w:val="0"/>
      <w:marTop w:val="0"/>
      <w:marBottom w:val="0"/>
      <w:divBdr>
        <w:top w:val="none" w:sz="0" w:space="0" w:color="auto"/>
        <w:left w:val="none" w:sz="0" w:space="0" w:color="auto"/>
        <w:bottom w:val="none" w:sz="0" w:space="0" w:color="auto"/>
        <w:right w:val="none" w:sz="0" w:space="0" w:color="auto"/>
      </w:divBdr>
    </w:div>
    <w:div w:id="1725375386">
      <w:bodyDiv w:val="1"/>
      <w:marLeft w:val="0"/>
      <w:marRight w:val="0"/>
      <w:marTop w:val="0"/>
      <w:marBottom w:val="0"/>
      <w:divBdr>
        <w:top w:val="none" w:sz="0" w:space="0" w:color="auto"/>
        <w:left w:val="none" w:sz="0" w:space="0" w:color="auto"/>
        <w:bottom w:val="none" w:sz="0" w:space="0" w:color="auto"/>
        <w:right w:val="none" w:sz="0" w:space="0" w:color="auto"/>
      </w:divBdr>
    </w:div>
    <w:div w:id="1726297601">
      <w:bodyDiv w:val="1"/>
      <w:marLeft w:val="0"/>
      <w:marRight w:val="0"/>
      <w:marTop w:val="0"/>
      <w:marBottom w:val="0"/>
      <w:divBdr>
        <w:top w:val="none" w:sz="0" w:space="0" w:color="auto"/>
        <w:left w:val="none" w:sz="0" w:space="0" w:color="auto"/>
        <w:bottom w:val="none" w:sz="0" w:space="0" w:color="auto"/>
        <w:right w:val="none" w:sz="0" w:space="0" w:color="auto"/>
      </w:divBdr>
    </w:div>
    <w:div w:id="1732607003">
      <w:bodyDiv w:val="1"/>
      <w:marLeft w:val="0"/>
      <w:marRight w:val="0"/>
      <w:marTop w:val="0"/>
      <w:marBottom w:val="0"/>
      <w:divBdr>
        <w:top w:val="none" w:sz="0" w:space="0" w:color="auto"/>
        <w:left w:val="none" w:sz="0" w:space="0" w:color="auto"/>
        <w:bottom w:val="none" w:sz="0" w:space="0" w:color="auto"/>
        <w:right w:val="none" w:sz="0" w:space="0" w:color="auto"/>
      </w:divBdr>
    </w:div>
    <w:div w:id="1735547651">
      <w:bodyDiv w:val="1"/>
      <w:marLeft w:val="0"/>
      <w:marRight w:val="0"/>
      <w:marTop w:val="0"/>
      <w:marBottom w:val="0"/>
      <w:divBdr>
        <w:top w:val="none" w:sz="0" w:space="0" w:color="auto"/>
        <w:left w:val="none" w:sz="0" w:space="0" w:color="auto"/>
        <w:bottom w:val="none" w:sz="0" w:space="0" w:color="auto"/>
        <w:right w:val="none" w:sz="0" w:space="0" w:color="auto"/>
      </w:divBdr>
    </w:div>
    <w:div w:id="1736968519">
      <w:bodyDiv w:val="1"/>
      <w:marLeft w:val="0"/>
      <w:marRight w:val="0"/>
      <w:marTop w:val="0"/>
      <w:marBottom w:val="0"/>
      <w:divBdr>
        <w:top w:val="none" w:sz="0" w:space="0" w:color="auto"/>
        <w:left w:val="none" w:sz="0" w:space="0" w:color="auto"/>
        <w:bottom w:val="none" w:sz="0" w:space="0" w:color="auto"/>
        <w:right w:val="none" w:sz="0" w:space="0" w:color="auto"/>
      </w:divBdr>
    </w:div>
    <w:div w:id="1746411017">
      <w:bodyDiv w:val="1"/>
      <w:marLeft w:val="0"/>
      <w:marRight w:val="0"/>
      <w:marTop w:val="0"/>
      <w:marBottom w:val="0"/>
      <w:divBdr>
        <w:top w:val="none" w:sz="0" w:space="0" w:color="auto"/>
        <w:left w:val="none" w:sz="0" w:space="0" w:color="auto"/>
        <w:bottom w:val="none" w:sz="0" w:space="0" w:color="auto"/>
        <w:right w:val="none" w:sz="0" w:space="0" w:color="auto"/>
      </w:divBdr>
    </w:div>
    <w:div w:id="1758936710">
      <w:bodyDiv w:val="1"/>
      <w:marLeft w:val="0"/>
      <w:marRight w:val="0"/>
      <w:marTop w:val="0"/>
      <w:marBottom w:val="0"/>
      <w:divBdr>
        <w:top w:val="none" w:sz="0" w:space="0" w:color="auto"/>
        <w:left w:val="none" w:sz="0" w:space="0" w:color="auto"/>
        <w:bottom w:val="none" w:sz="0" w:space="0" w:color="auto"/>
        <w:right w:val="none" w:sz="0" w:space="0" w:color="auto"/>
      </w:divBdr>
    </w:div>
    <w:div w:id="1759204657">
      <w:bodyDiv w:val="1"/>
      <w:marLeft w:val="0"/>
      <w:marRight w:val="0"/>
      <w:marTop w:val="0"/>
      <w:marBottom w:val="0"/>
      <w:divBdr>
        <w:top w:val="none" w:sz="0" w:space="0" w:color="auto"/>
        <w:left w:val="none" w:sz="0" w:space="0" w:color="auto"/>
        <w:bottom w:val="none" w:sz="0" w:space="0" w:color="auto"/>
        <w:right w:val="none" w:sz="0" w:space="0" w:color="auto"/>
      </w:divBdr>
    </w:div>
    <w:div w:id="1778209820">
      <w:bodyDiv w:val="1"/>
      <w:marLeft w:val="0"/>
      <w:marRight w:val="0"/>
      <w:marTop w:val="0"/>
      <w:marBottom w:val="0"/>
      <w:divBdr>
        <w:top w:val="none" w:sz="0" w:space="0" w:color="auto"/>
        <w:left w:val="none" w:sz="0" w:space="0" w:color="auto"/>
        <w:bottom w:val="none" w:sz="0" w:space="0" w:color="auto"/>
        <w:right w:val="none" w:sz="0" w:space="0" w:color="auto"/>
      </w:divBdr>
    </w:div>
    <w:div w:id="1779835573">
      <w:bodyDiv w:val="1"/>
      <w:marLeft w:val="0"/>
      <w:marRight w:val="0"/>
      <w:marTop w:val="0"/>
      <w:marBottom w:val="0"/>
      <w:divBdr>
        <w:top w:val="none" w:sz="0" w:space="0" w:color="auto"/>
        <w:left w:val="none" w:sz="0" w:space="0" w:color="auto"/>
        <w:bottom w:val="none" w:sz="0" w:space="0" w:color="auto"/>
        <w:right w:val="none" w:sz="0" w:space="0" w:color="auto"/>
      </w:divBdr>
    </w:div>
    <w:div w:id="1781949441">
      <w:bodyDiv w:val="1"/>
      <w:marLeft w:val="0"/>
      <w:marRight w:val="0"/>
      <w:marTop w:val="0"/>
      <w:marBottom w:val="0"/>
      <w:divBdr>
        <w:top w:val="none" w:sz="0" w:space="0" w:color="auto"/>
        <w:left w:val="none" w:sz="0" w:space="0" w:color="auto"/>
        <w:bottom w:val="none" w:sz="0" w:space="0" w:color="auto"/>
        <w:right w:val="none" w:sz="0" w:space="0" w:color="auto"/>
      </w:divBdr>
    </w:div>
    <w:div w:id="1787893724">
      <w:bodyDiv w:val="1"/>
      <w:marLeft w:val="0"/>
      <w:marRight w:val="0"/>
      <w:marTop w:val="0"/>
      <w:marBottom w:val="0"/>
      <w:divBdr>
        <w:top w:val="none" w:sz="0" w:space="0" w:color="auto"/>
        <w:left w:val="none" w:sz="0" w:space="0" w:color="auto"/>
        <w:bottom w:val="none" w:sz="0" w:space="0" w:color="auto"/>
        <w:right w:val="none" w:sz="0" w:space="0" w:color="auto"/>
      </w:divBdr>
    </w:div>
    <w:div w:id="1799957367">
      <w:bodyDiv w:val="1"/>
      <w:marLeft w:val="0"/>
      <w:marRight w:val="0"/>
      <w:marTop w:val="0"/>
      <w:marBottom w:val="0"/>
      <w:divBdr>
        <w:top w:val="none" w:sz="0" w:space="0" w:color="auto"/>
        <w:left w:val="none" w:sz="0" w:space="0" w:color="auto"/>
        <w:bottom w:val="none" w:sz="0" w:space="0" w:color="auto"/>
        <w:right w:val="none" w:sz="0" w:space="0" w:color="auto"/>
      </w:divBdr>
    </w:div>
    <w:div w:id="1807118123">
      <w:bodyDiv w:val="1"/>
      <w:marLeft w:val="0"/>
      <w:marRight w:val="0"/>
      <w:marTop w:val="0"/>
      <w:marBottom w:val="0"/>
      <w:divBdr>
        <w:top w:val="none" w:sz="0" w:space="0" w:color="auto"/>
        <w:left w:val="none" w:sz="0" w:space="0" w:color="auto"/>
        <w:bottom w:val="none" w:sz="0" w:space="0" w:color="auto"/>
        <w:right w:val="none" w:sz="0" w:space="0" w:color="auto"/>
      </w:divBdr>
    </w:div>
    <w:div w:id="1807502643">
      <w:bodyDiv w:val="1"/>
      <w:marLeft w:val="0"/>
      <w:marRight w:val="0"/>
      <w:marTop w:val="0"/>
      <w:marBottom w:val="0"/>
      <w:divBdr>
        <w:top w:val="none" w:sz="0" w:space="0" w:color="auto"/>
        <w:left w:val="none" w:sz="0" w:space="0" w:color="auto"/>
        <w:bottom w:val="none" w:sz="0" w:space="0" w:color="auto"/>
        <w:right w:val="none" w:sz="0" w:space="0" w:color="auto"/>
      </w:divBdr>
    </w:div>
    <w:div w:id="1810777468">
      <w:bodyDiv w:val="1"/>
      <w:marLeft w:val="0"/>
      <w:marRight w:val="0"/>
      <w:marTop w:val="0"/>
      <w:marBottom w:val="0"/>
      <w:divBdr>
        <w:top w:val="none" w:sz="0" w:space="0" w:color="auto"/>
        <w:left w:val="none" w:sz="0" w:space="0" w:color="auto"/>
        <w:bottom w:val="none" w:sz="0" w:space="0" w:color="auto"/>
        <w:right w:val="none" w:sz="0" w:space="0" w:color="auto"/>
      </w:divBdr>
    </w:div>
    <w:div w:id="1816802190">
      <w:bodyDiv w:val="1"/>
      <w:marLeft w:val="0"/>
      <w:marRight w:val="0"/>
      <w:marTop w:val="0"/>
      <w:marBottom w:val="0"/>
      <w:divBdr>
        <w:top w:val="none" w:sz="0" w:space="0" w:color="auto"/>
        <w:left w:val="none" w:sz="0" w:space="0" w:color="auto"/>
        <w:bottom w:val="none" w:sz="0" w:space="0" w:color="auto"/>
        <w:right w:val="none" w:sz="0" w:space="0" w:color="auto"/>
      </w:divBdr>
    </w:div>
    <w:div w:id="1816994799">
      <w:bodyDiv w:val="1"/>
      <w:marLeft w:val="0"/>
      <w:marRight w:val="0"/>
      <w:marTop w:val="0"/>
      <w:marBottom w:val="0"/>
      <w:divBdr>
        <w:top w:val="none" w:sz="0" w:space="0" w:color="auto"/>
        <w:left w:val="none" w:sz="0" w:space="0" w:color="auto"/>
        <w:bottom w:val="none" w:sz="0" w:space="0" w:color="auto"/>
        <w:right w:val="none" w:sz="0" w:space="0" w:color="auto"/>
      </w:divBdr>
    </w:div>
    <w:div w:id="1820607482">
      <w:bodyDiv w:val="1"/>
      <w:marLeft w:val="0"/>
      <w:marRight w:val="0"/>
      <w:marTop w:val="0"/>
      <w:marBottom w:val="0"/>
      <w:divBdr>
        <w:top w:val="none" w:sz="0" w:space="0" w:color="auto"/>
        <w:left w:val="none" w:sz="0" w:space="0" w:color="auto"/>
        <w:bottom w:val="none" w:sz="0" w:space="0" w:color="auto"/>
        <w:right w:val="none" w:sz="0" w:space="0" w:color="auto"/>
      </w:divBdr>
    </w:div>
    <w:div w:id="1821116302">
      <w:bodyDiv w:val="1"/>
      <w:marLeft w:val="0"/>
      <w:marRight w:val="0"/>
      <w:marTop w:val="0"/>
      <w:marBottom w:val="0"/>
      <w:divBdr>
        <w:top w:val="none" w:sz="0" w:space="0" w:color="auto"/>
        <w:left w:val="none" w:sz="0" w:space="0" w:color="auto"/>
        <w:bottom w:val="none" w:sz="0" w:space="0" w:color="auto"/>
        <w:right w:val="none" w:sz="0" w:space="0" w:color="auto"/>
      </w:divBdr>
    </w:div>
    <w:div w:id="1828089062">
      <w:bodyDiv w:val="1"/>
      <w:marLeft w:val="0"/>
      <w:marRight w:val="0"/>
      <w:marTop w:val="0"/>
      <w:marBottom w:val="0"/>
      <w:divBdr>
        <w:top w:val="none" w:sz="0" w:space="0" w:color="auto"/>
        <w:left w:val="none" w:sz="0" w:space="0" w:color="auto"/>
        <w:bottom w:val="none" w:sz="0" w:space="0" w:color="auto"/>
        <w:right w:val="none" w:sz="0" w:space="0" w:color="auto"/>
      </w:divBdr>
    </w:div>
    <w:div w:id="1828128213">
      <w:bodyDiv w:val="1"/>
      <w:marLeft w:val="0"/>
      <w:marRight w:val="0"/>
      <w:marTop w:val="0"/>
      <w:marBottom w:val="0"/>
      <w:divBdr>
        <w:top w:val="none" w:sz="0" w:space="0" w:color="auto"/>
        <w:left w:val="none" w:sz="0" w:space="0" w:color="auto"/>
        <w:bottom w:val="none" w:sz="0" w:space="0" w:color="auto"/>
        <w:right w:val="none" w:sz="0" w:space="0" w:color="auto"/>
      </w:divBdr>
    </w:div>
    <w:div w:id="1847405011">
      <w:bodyDiv w:val="1"/>
      <w:marLeft w:val="0"/>
      <w:marRight w:val="0"/>
      <w:marTop w:val="0"/>
      <w:marBottom w:val="0"/>
      <w:divBdr>
        <w:top w:val="none" w:sz="0" w:space="0" w:color="auto"/>
        <w:left w:val="none" w:sz="0" w:space="0" w:color="auto"/>
        <w:bottom w:val="none" w:sz="0" w:space="0" w:color="auto"/>
        <w:right w:val="none" w:sz="0" w:space="0" w:color="auto"/>
      </w:divBdr>
    </w:div>
    <w:div w:id="1853951941">
      <w:bodyDiv w:val="1"/>
      <w:marLeft w:val="0"/>
      <w:marRight w:val="0"/>
      <w:marTop w:val="0"/>
      <w:marBottom w:val="0"/>
      <w:divBdr>
        <w:top w:val="none" w:sz="0" w:space="0" w:color="auto"/>
        <w:left w:val="none" w:sz="0" w:space="0" w:color="auto"/>
        <w:bottom w:val="none" w:sz="0" w:space="0" w:color="auto"/>
        <w:right w:val="none" w:sz="0" w:space="0" w:color="auto"/>
      </w:divBdr>
    </w:div>
    <w:div w:id="1867325372">
      <w:bodyDiv w:val="1"/>
      <w:marLeft w:val="0"/>
      <w:marRight w:val="0"/>
      <w:marTop w:val="0"/>
      <w:marBottom w:val="0"/>
      <w:divBdr>
        <w:top w:val="none" w:sz="0" w:space="0" w:color="auto"/>
        <w:left w:val="none" w:sz="0" w:space="0" w:color="auto"/>
        <w:bottom w:val="none" w:sz="0" w:space="0" w:color="auto"/>
        <w:right w:val="none" w:sz="0" w:space="0" w:color="auto"/>
      </w:divBdr>
    </w:div>
    <w:div w:id="1873348747">
      <w:bodyDiv w:val="1"/>
      <w:marLeft w:val="0"/>
      <w:marRight w:val="0"/>
      <w:marTop w:val="0"/>
      <w:marBottom w:val="0"/>
      <w:divBdr>
        <w:top w:val="none" w:sz="0" w:space="0" w:color="auto"/>
        <w:left w:val="none" w:sz="0" w:space="0" w:color="auto"/>
        <w:bottom w:val="none" w:sz="0" w:space="0" w:color="auto"/>
        <w:right w:val="none" w:sz="0" w:space="0" w:color="auto"/>
      </w:divBdr>
    </w:div>
    <w:div w:id="1873613923">
      <w:bodyDiv w:val="1"/>
      <w:marLeft w:val="0"/>
      <w:marRight w:val="0"/>
      <w:marTop w:val="0"/>
      <w:marBottom w:val="0"/>
      <w:divBdr>
        <w:top w:val="none" w:sz="0" w:space="0" w:color="auto"/>
        <w:left w:val="none" w:sz="0" w:space="0" w:color="auto"/>
        <w:bottom w:val="none" w:sz="0" w:space="0" w:color="auto"/>
        <w:right w:val="none" w:sz="0" w:space="0" w:color="auto"/>
      </w:divBdr>
    </w:div>
    <w:div w:id="1900742887">
      <w:bodyDiv w:val="1"/>
      <w:marLeft w:val="0"/>
      <w:marRight w:val="0"/>
      <w:marTop w:val="0"/>
      <w:marBottom w:val="0"/>
      <w:divBdr>
        <w:top w:val="none" w:sz="0" w:space="0" w:color="auto"/>
        <w:left w:val="none" w:sz="0" w:space="0" w:color="auto"/>
        <w:bottom w:val="none" w:sz="0" w:space="0" w:color="auto"/>
        <w:right w:val="none" w:sz="0" w:space="0" w:color="auto"/>
      </w:divBdr>
    </w:div>
    <w:div w:id="1910769334">
      <w:bodyDiv w:val="1"/>
      <w:marLeft w:val="0"/>
      <w:marRight w:val="0"/>
      <w:marTop w:val="0"/>
      <w:marBottom w:val="0"/>
      <w:divBdr>
        <w:top w:val="none" w:sz="0" w:space="0" w:color="auto"/>
        <w:left w:val="none" w:sz="0" w:space="0" w:color="auto"/>
        <w:bottom w:val="none" w:sz="0" w:space="0" w:color="auto"/>
        <w:right w:val="none" w:sz="0" w:space="0" w:color="auto"/>
      </w:divBdr>
    </w:div>
    <w:div w:id="1917477871">
      <w:bodyDiv w:val="1"/>
      <w:marLeft w:val="0"/>
      <w:marRight w:val="0"/>
      <w:marTop w:val="0"/>
      <w:marBottom w:val="0"/>
      <w:divBdr>
        <w:top w:val="none" w:sz="0" w:space="0" w:color="auto"/>
        <w:left w:val="none" w:sz="0" w:space="0" w:color="auto"/>
        <w:bottom w:val="none" w:sz="0" w:space="0" w:color="auto"/>
        <w:right w:val="none" w:sz="0" w:space="0" w:color="auto"/>
      </w:divBdr>
    </w:div>
    <w:div w:id="1922517116">
      <w:bodyDiv w:val="1"/>
      <w:marLeft w:val="0"/>
      <w:marRight w:val="0"/>
      <w:marTop w:val="0"/>
      <w:marBottom w:val="0"/>
      <w:divBdr>
        <w:top w:val="none" w:sz="0" w:space="0" w:color="auto"/>
        <w:left w:val="none" w:sz="0" w:space="0" w:color="auto"/>
        <w:bottom w:val="none" w:sz="0" w:space="0" w:color="auto"/>
        <w:right w:val="none" w:sz="0" w:space="0" w:color="auto"/>
      </w:divBdr>
    </w:div>
    <w:div w:id="1923103347">
      <w:bodyDiv w:val="1"/>
      <w:marLeft w:val="0"/>
      <w:marRight w:val="0"/>
      <w:marTop w:val="0"/>
      <w:marBottom w:val="0"/>
      <w:divBdr>
        <w:top w:val="none" w:sz="0" w:space="0" w:color="auto"/>
        <w:left w:val="none" w:sz="0" w:space="0" w:color="auto"/>
        <w:bottom w:val="none" w:sz="0" w:space="0" w:color="auto"/>
        <w:right w:val="none" w:sz="0" w:space="0" w:color="auto"/>
      </w:divBdr>
    </w:div>
    <w:div w:id="1930849569">
      <w:bodyDiv w:val="1"/>
      <w:marLeft w:val="0"/>
      <w:marRight w:val="0"/>
      <w:marTop w:val="0"/>
      <w:marBottom w:val="0"/>
      <w:divBdr>
        <w:top w:val="none" w:sz="0" w:space="0" w:color="auto"/>
        <w:left w:val="none" w:sz="0" w:space="0" w:color="auto"/>
        <w:bottom w:val="none" w:sz="0" w:space="0" w:color="auto"/>
        <w:right w:val="none" w:sz="0" w:space="0" w:color="auto"/>
      </w:divBdr>
    </w:div>
    <w:div w:id="1937784420">
      <w:bodyDiv w:val="1"/>
      <w:marLeft w:val="0"/>
      <w:marRight w:val="0"/>
      <w:marTop w:val="0"/>
      <w:marBottom w:val="0"/>
      <w:divBdr>
        <w:top w:val="none" w:sz="0" w:space="0" w:color="auto"/>
        <w:left w:val="none" w:sz="0" w:space="0" w:color="auto"/>
        <w:bottom w:val="none" w:sz="0" w:space="0" w:color="auto"/>
        <w:right w:val="none" w:sz="0" w:space="0" w:color="auto"/>
      </w:divBdr>
    </w:div>
    <w:div w:id="1943296098">
      <w:bodyDiv w:val="1"/>
      <w:marLeft w:val="0"/>
      <w:marRight w:val="0"/>
      <w:marTop w:val="0"/>
      <w:marBottom w:val="0"/>
      <w:divBdr>
        <w:top w:val="none" w:sz="0" w:space="0" w:color="auto"/>
        <w:left w:val="none" w:sz="0" w:space="0" w:color="auto"/>
        <w:bottom w:val="none" w:sz="0" w:space="0" w:color="auto"/>
        <w:right w:val="none" w:sz="0" w:space="0" w:color="auto"/>
      </w:divBdr>
    </w:div>
    <w:div w:id="1949386519">
      <w:bodyDiv w:val="1"/>
      <w:marLeft w:val="0"/>
      <w:marRight w:val="0"/>
      <w:marTop w:val="0"/>
      <w:marBottom w:val="0"/>
      <w:divBdr>
        <w:top w:val="none" w:sz="0" w:space="0" w:color="auto"/>
        <w:left w:val="none" w:sz="0" w:space="0" w:color="auto"/>
        <w:bottom w:val="none" w:sz="0" w:space="0" w:color="auto"/>
        <w:right w:val="none" w:sz="0" w:space="0" w:color="auto"/>
      </w:divBdr>
    </w:div>
    <w:div w:id="1950964387">
      <w:bodyDiv w:val="1"/>
      <w:marLeft w:val="0"/>
      <w:marRight w:val="0"/>
      <w:marTop w:val="0"/>
      <w:marBottom w:val="0"/>
      <w:divBdr>
        <w:top w:val="none" w:sz="0" w:space="0" w:color="auto"/>
        <w:left w:val="none" w:sz="0" w:space="0" w:color="auto"/>
        <w:bottom w:val="none" w:sz="0" w:space="0" w:color="auto"/>
        <w:right w:val="none" w:sz="0" w:space="0" w:color="auto"/>
      </w:divBdr>
    </w:div>
    <w:div w:id="1955282293">
      <w:bodyDiv w:val="1"/>
      <w:marLeft w:val="0"/>
      <w:marRight w:val="0"/>
      <w:marTop w:val="0"/>
      <w:marBottom w:val="0"/>
      <w:divBdr>
        <w:top w:val="none" w:sz="0" w:space="0" w:color="auto"/>
        <w:left w:val="none" w:sz="0" w:space="0" w:color="auto"/>
        <w:bottom w:val="none" w:sz="0" w:space="0" w:color="auto"/>
        <w:right w:val="none" w:sz="0" w:space="0" w:color="auto"/>
      </w:divBdr>
    </w:div>
    <w:div w:id="1960258909">
      <w:bodyDiv w:val="1"/>
      <w:marLeft w:val="0"/>
      <w:marRight w:val="0"/>
      <w:marTop w:val="0"/>
      <w:marBottom w:val="0"/>
      <w:divBdr>
        <w:top w:val="none" w:sz="0" w:space="0" w:color="auto"/>
        <w:left w:val="none" w:sz="0" w:space="0" w:color="auto"/>
        <w:bottom w:val="none" w:sz="0" w:space="0" w:color="auto"/>
        <w:right w:val="none" w:sz="0" w:space="0" w:color="auto"/>
      </w:divBdr>
    </w:div>
    <w:div w:id="1961262097">
      <w:bodyDiv w:val="1"/>
      <w:marLeft w:val="0"/>
      <w:marRight w:val="0"/>
      <w:marTop w:val="0"/>
      <w:marBottom w:val="0"/>
      <w:divBdr>
        <w:top w:val="none" w:sz="0" w:space="0" w:color="auto"/>
        <w:left w:val="none" w:sz="0" w:space="0" w:color="auto"/>
        <w:bottom w:val="none" w:sz="0" w:space="0" w:color="auto"/>
        <w:right w:val="none" w:sz="0" w:space="0" w:color="auto"/>
      </w:divBdr>
    </w:div>
    <w:div w:id="1962219847">
      <w:bodyDiv w:val="1"/>
      <w:marLeft w:val="0"/>
      <w:marRight w:val="0"/>
      <w:marTop w:val="0"/>
      <w:marBottom w:val="0"/>
      <w:divBdr>
        <w:top w:val="none" w:sz="0" w:space="0" w:color="auto"/>
        <w:left w:val="none" w:sz="0" w:space="0" w:color="auto"/>
        <w:bottom w:val="none" w:sz="0" w:space="0" w:color="auto"/>
        <w:right w:val="none" w:sz="0" w:space="0" w:color="auto"/>
      </w:divBdr>
    </w:div>
    <w:div w:id="1969821963">
      <w:bodyDiv w:val="1"/>
      <w:marLeft w:val="0"/>
      <w:marRight w:val="0"/>
      <w:marTop w:val="0"/>
      <w:marBottom w:val="0"/>
      <w:divBdr>
        <w:top w:val="none" w:sz="0" w:space="0" w:color="auto"/>
        <w:left w:val="none" w:sz="0" w:space="0" w:color="auto"/>
        <w:bottom w:val="none" w:sz="0" w:space="0" w:color="auto"/>
        <w:right w:val="none" w:sz="0" w:space="0" w:color="auto"/>
      </w:divBdr>
    </w:div>
    <w:div w:id="1974556376">
      <w:bodyDiv w:val="1"/>
      <w:marLeft w:val="0"/>
      <w:marRight w:val="0"/>
      <w:marTop w:val="0"/>
      <w:marBottom w:val="0"/>
      <w:divBdr>
        <w:top w:val="none" w:sz="0" w:space="0" w:color="auto"/>
        <w:left w:val="none" w:sz="0" w:space="0" w:color="auto"/>
        <w:bottom w:val="none" w:sz="0" w:space="0" w:color="auto"/>
        <w:right w:val="none" w:sz="0" w:space="0" w:color="auto"/>
      </w:divBdr>
    </w:div>
    <w:div w:id="1977754165">
      <w:bodyDiv w:val="1"/>
      <w:marLeft w:val="0"/>
      <w:marRight w:val="0"/>
      <w:marTop w:val="0"/>
      <w:marBottom w:val="0"/>
      <w:divBdr>
        <w:top w:val="none" w:sz="0" w:space="0" w:color="auto"/>
        <w:left w:val="none" w:sz="0" w:space="0" w:color="auto"/>
        <w:bottom w:val="none" w:sz="0" w:space="0" w:color="auto"/>
        <w:right w:val="none" w:sz="0" w:space="0" w:color="auto"/>
      </w:divBdr>
    </w:div>
    <w:div w:id="1997562458">
      <w:bodyDiv w:val="1"/>
      <w:marLeft w:val="0"/>
      <w:marRight w:val="0"/>
      <w:marTop w:val="0"/>
      <w:marBottom w:val="0"/>
      <w:divBdr>
        <w:top w:val="none" w:sz="0" w:space="0" w:color="auto"/>
        <w:left w:val="none" w:sz="0" w:space="0" w:color="auto"/>
        <w:bottom w:val="none" w:sz="0" w:space="0" w:color="auto"/>
        <w:right w:val="none" w:sz="0" w:space="0" w:color="auto"/>
      </w:divBdr>
    </w:div>
    <w:div w:id="1999453779">
      <w:bodyDiv w:val="1"/>
      <w:marLeft w:val="0"/>
      <w:marRight w:val="0"/>
      <w:marTop w:val="0"/>
      <w:marBottom w:val="0"/>
      <w:divBdr>
        <w:top w:val="none" w:sz="0" w:space="0" w:color="auto"/>
        <w:left w:val="none" w:sz="0" w:space="0" w:color="auto"/>
        <w:bottom w:val="none" w:sz="0" w:space="0" w:color="auto"/>
        <w:right w:val="none" w:sz="0" w:space="0" w:color="auto"/>
      </w:divBdr>
    </w:div>
    <w:div w:id="2011443371">
      <w:bodyDiv w:val="1"/>
      <w:marLeft w:val="0"/>
      <w:marRight w:val="0"/>
      <w:marTop w:val="0"/>
      <w:marBottom w:val="0"/>
      <w:divBdr>
        <w:top w:val="none" w:sz="0" w:space="0" w:color="auto"/>
        <w:left w:val="none" w:sz="0" w:space="0" w:color="auto"/>
        <w:bottom w:val="none" w:sz="0" w:space="0" w:color="auto"/>
        <w:right w:val="none" w:sz="0" w:space="0" w:color="auto"/>
      </w:divBdr>
    </w:div>
    <w:div w:id="2061661965">
      <w:bodyDiv w:val="1"/>
      <w:marLeft w:val="0"/>
      <w:marRight w:val="0"/>
      <w:marTop w:val="0"/>
      <w:marBottom w:val="0"/>
      <w:divBdr>
        <w:top w:val="none" w:sz="0" w:space="0" w:color="auto"/>
        <w:left w:val="none" w:sz="0" w:space="0" w:color="auto"/>
        <w:bottom w:val="none" w:sz="0" w:space="0" w:color="auto"/>
        <w:right w:val="none" w:sz="0" w:space="0" w:color="auto"/>
      </w:divBdr>
    </w:div>
    <w:div w:id="2066635425">
      <w:bodyDiv w:val="1"/>
      <w:marLeft w:val="0"/>
      <w:marRight w:val="0"/>
      <w:marTop w:val="0"/>
      <w:marBottom w:val="0"/>
      <w:divBdr>
        <w:top w:val="none" w:sz="0" w:space="0" w:color="auto"/>
        <w:left w:val="none" w:sz="0" w:space="0" w:color="auto"/>
        <w:bottom w:val="none" w:sz="0" w:space="0" w:color="auto"/>
        <w:right w:val="none" w:sz="0" w:space="0" w:color="auto"/>
      </w:divBdr>
    </w:div>
    <w:div w:id="2078747477">
      <w:bodyDiv w:val="1"/>
      <w:marLeft w:val="0"/>
      <w:marRight w:val="0"/>
      <w:marTop w:val="0"/>
      <w:marBottom w:val="0"/>
      <w:divBdr>
        <w:top w:val="none" w:sz="0" w:space="0" w:color="auto"/>
        <w:left w:val="none" w:sz="0" w:space="0" w:color="auto"/>
        <w:bottom w:val="none" w:sz="0" w:space="0" w:color="auto"/>
        <w:right w:val="none" w:sz="0" w:space="0" w:color="auto"/>
      </w:divBdr>
    </w:div>
    <w:div w:id="2086798616">
      <w:bodyDiv w:val="1"/>
      <w:marLeft w:val="0"/>
      <w:marRight w:val="0"/>
      <w:marTop w:val="0"/>
      <w:marBottom w:val="0"/>
      <w:divBdr>
        <w:top w:val="none" w:sz="0" w:space="0" w:color="auto"/>
        <w:left w:val="none" w:sz="0" w:space="0" w:color="auto"/>
        <w:bottom w:val="none" w:sz="0" w:space="0" w:color="auto"/>
        <w:right w:val="none" w:sz="0" w:space="0" w:color="auto"/>
      </w:divBdr>
    </w:div>
    <w:div w:id="2087070922">
      <w:bodyDiv w:val="1"/>
      <w:marLeft w:val="0"/>
      <w:marRight w:val="0"/>
      <w:marTop w:val="0"/>
      <w:marBottom w:val="0"/>
      <w:divBdr>
        <w:top w:val="none" w:sz="0" w:space="0" w:color="auto"/>
        <w:left w:val="none" w:sz="0" w:space="0" w:color="auto"/>
        <w:bottom w:val="none" w:sz="0" w:space="0" w:color="auto"/>
        <w:right w:val="none" w:sz="0" w:space="0" w:color="auto"/>
      </w:divBdr>
      <w:divsChild>
        <w:div w:id="159660201">
          <w:marLeft w:val="1267"/>
          <w:marRight w:val="0"/>
          <w:marTop w:val="0"/>
          <w:marBottom w:val="0"/>
          <w:divBdr>
            <w:top w:val="none" w:sz="0" w:space="0" w:color="auto"/>
            <w:left w:val="none" w:sz="0" w:space="0" w:color="auto"/>
            <w:bottom w:val="none" w:sz="0" w:space="0" w:color="auto"/>
            <w:right w:val="none" w:sz="0" w:space="0" w:color="auto"/>
          </w:divBdr>
        </w:div>
        <w:div w:id="182911223">
          <w:marLeft w:val="1267"/>
          <w:marRight w:val="0"/>
          <w:marTop w:val="0"/>
          <w:marBottom w:val="0"/>
          <w:divBdr>
            <w:top w:val="none" w:sz="0" w:space="0" w:color="auto"/>
            <w:left w:val="none" w:sz="0" w:space="0" w:color="auto"/>
            <w:bottom w:val="none" w:sz="0" w:space="0" w:color="auto"/>
            <w:right w:val="none" w:sz="0" w:space="0" w:color="auto"/>
          </w:divBdr>
        </w:div>
        <w:div w:id="372922817">
          <w:marLeft w:val="1267"/>
          <w:marRight w:val="0"/>
          <w:marTop w:val="0"/>
          <w:marBottom w:val="0"/>
          <w:divBdr>
            <w:top w:val="none" w:sz="0" w:space="0" w:color="auto"/>
            <w:left w:val="none" w:sz="0" w:space="0" w:color="auto"/>
            <w:bottom w:val="none" w:sz="0" w:space="0" w:color="auto"/>
            <w:right w:val="none" w:sz="0" w:space="0" w:color="auto"/>
          </w:divBdr>
        </w:div>
        <w:div w:id="475605973">
          <w:marLeft w:val="1267"/>
          <w:marRight w:val="0"/>
          <w:marTop w:val="0"/>
          <w:marBottom w:val="0"/>
          <w:divBdr>
            <w:top w:val="none" w:sz="0" w:space="0" w:color="auto"/>
            <w:left w:val="none" w:sz="0" w:space="0" w:color="auto"/>
            <w:bottom w:val="none" w:sz="0" w:space="0" w:color="auto"/>
            <w:right w:val="none" w:sz="0" w:space="0" w:color="auto"/>
          </w:divBdr>
        </w:div>
        <w:div w:id="707871756">
          <w:marLeft w:val="1267"/>
          <w:marRight w:val="0"/>
          <w:marTop w:val="0"/>
          <w:marBottom w:val="0"/>
          <w:divBdr>
            <w:top w:val="none" w:sz="0" w:space="0" w:color="auto"/>
            <w:left w:val="none" w:sz="0" w:space="0" w:color="auto"/>
            <w:bottom w:val="none" w:sz="0" w:space="0" w:color="auto"/>
            <w:right w:val="none" w:sz="0" w:space="0" w:color="auto"/>
          </w:divBdr>
        </w:div>
        <w:div w:id="1374307498">
          <w:marLeft w:val="1267"/>
          <w:marRight w:val="0"/>
          <w:marTop w:val="0"/>
          <w:marBottom w:val="0"/>
          <w:divBdr>
            <w:top w:val="none" w:sz="0" w:space="0" w:color="auto"/>
            <w:left w:val="none" w:sz="0" w:space="0" w:color="auto"/>
            <w:bottom w:val="none" w:sz="0" w:space="0" w:color="auto"/>
            <w:right w:val="none" w:sz="0" w:space="0" w:color="auto"/>
          </w:divBdr>
        </w:div>
        <w:div w:id="1638341574">
          <w:marLeft w:val="1267"/>
          <w:marRight w:val="0"/>
          <w:marTop w:val="0"/>
          <w:marBottom w:val="0"/>
          <w:divBdr>
            <w:top w:val="none" w:sz="0" w:space="0" w:color="auto"/>
            <w:left w:val="none" w:sz="0" w:space="0" w:color="auto"/>
            <w:bottom w:val="none" w:sz="0" w:space="0" w:color="auto"/>
            <w:right w:val="none" w:sz="0" w:space="0" w:color="auto"/>
          </w:divBdr>
        </w:div>
        <w:div w:id="2006931824">
          <w:marLeft w:val="1267"/>
          <w:marRight w:val="0"/>
          <w:marTop w:val="0"/>
          <w:marBottom w:val="0"/>
          <w:divBdr>
            <w:top w:val="none" w:sz="0" w:space="0" w:color="auto"/>
            <w:left w:val="none" w:sz="0" w:space="0" w:color="auto"/>
            <w:bottom w:val="none" w:sz="0" w:space="0" w:color="auto"/>
            <w:right w:val="none" w:sz="0" w:space="0" w:color="auto"/>
          </w:divBdr>
        </w:div>
        <w:div w:id="2085372927">
          <w:marLeft w:val="1267"/>
          <w:marRight w:val="0"/>
          <w:marTop w:val="0"/>
          <w:marBottom w:val="0"/>
          <w:divBdr>
            <w:top w:val="none" w:sz="0" w:space="0" w:color="auto"/>
            <w:left w:val="none" w:sz="0" w:space="0" w:color="auto"/>
            <w:bottom w:val="none" w:sz="0" w:space="0" w:color="auto"/>
            <w:right w:val="none" w:sz="0" w:space="0" w:color="auto"/>
          </w:divBdr>
        </w:div>
        <w:div w:id="2131126736">
          <w:marLeft w:val="1267"/>
          <w:marRight w:val="0"/>
          <w:marTop w:val="0"/>
          <w:marBottom w:val="0"/>
          <w:divBdr>
            <w:top w:val="none" w:sz="0" w:space="0" w:color="auto"/>
            <w:left w:val="none" w:sz="0" w:space="0" w:color="auto"/>
            <w:bottom w:val="none" w:sz="0" w:space="0" w:color="auto"/>
            <w:right w:val="none" w:sz="0" w:space="0" w:color="auto"/>
          </w:divBdr>
        </w:div>
      </w:divsChild>
    </w:div>
    <w:div w:id="2089838999">
      <w:bodyDiv w:val="1"/>
      <w:marLeft w:val="0"/>
      <w:marRight w:val="0"/>
      <w:marTop w:val="0"/>
      <w:marBottom w:val="0"/>
      <w:divBdr>
        <w:top w:val="none" w:sz="0" w:space="0" w:color="auto"/>
        <w:left w:val="none" w:sz="0" w:space="0" w:color="auto"/>
        <w:bottom w:val="none" w:sz="0" w:space="0" w:color="auto"/>
        <w:right w:val="none" w:sz="0" w:space="0" w:color="auto"/>
      </w:divBdr>
    </w:div>
    <w:div w:id="2103868638">
      <w:bodyDiv w:val="1"/>
      <w:marLeft w:val="0"/>
      <w:marRight w:val="0"/>
      <w:marTop w:val="0"/>
      <w:marBottom w:val="0"/>
      <w:divBdr>
        <w:top w:val="none" w:sz="0" w:space="0" w:color="auto"/>
        <w:left w:val="none" w:sz="0" w:space="0" w:color="auto"/>
        <w:bottom w:val="none" w:sz="0" w:space="0" w:color="auto"/>
        <w:right w:val="none" w:sz="0" w:space="0" w:color="auto"/>
      </w:divBdr>
    </w:div>
    <w:div w:id="2106994586">
      <w:bodyDiv w:val="1"/>
      <w:marLeft w:val="0"/>
      <w:marRight w:val="0"/>
      <w:marTop w:val="0"/>
      <w:marBottom w:val="0"/>
      <w:divBdr>
        <w:top w:val="none" w:sz="0" w:space="0" w:color="auto"/>
        <w:left w:val="none" w:sz="0" w:space="0" w:color="auto"/>
        <w:bottom w:val="none" w:sz="0" w:space="0" w:color="auto"/>
        <w:right w:val="none" w:sz="0" w:space="0" w:color="auto"/>
      </w:divBdr>
    </w:div>
    <w:div w:id="2116898824">
      <w:bodyDiv w:val="1"/>
      <w:marLeft w:val="0"/>
      <w:marRight w:val="0"/>
      <w:marTop w:val="0"/>
      <w:marBottom w:val="0"/>
      <w:divBdr>
        <w:top w:val="none" w:sz="0" w:space="0" w:color="auto"/>
        <w:left w:val="none" w:sz="0" w:space="0" w:color="auto"/>
        <w:bottom w:val="none" w:sz="0" w:space="0" w:color="auto"/>
        <w:right w:val="none" w:sz="0" w:space="0" w:color="auto"/>
      </w:divBdr>
    </w:div>
    <w:div w:id="2119719871">
      <w:bodyDiv w:val="1"/>
      <w:marLeft w:val="0"/>
      <w:marRight w:val="0"/>
      <w:marTop w:val="0"/>
      <w:marBottom w:val="0"/>
      <w:divBdr>
        <w:top w:val="none" w:sz="0" w:space="0" w:color="auto"/>
        <w:left w:val="none" w:sz="0" w:space="0" w:color="auto"/>
        <w:bottom w:val="none" w:sz="0" w:space="0" w:color="auto"/>
        <w:right w:val="none" w:sz="0" w:space="0" w:color="auto"/>
      </w:divBdr>
    </w:div>
    <w:div w:id="2127044443">
      <w:bodyDiv w:val="1"/>
      <w:marLeft w:val="0"/>
      <w:marRight w:val="0"/>
      <w:marTop w:val="0"/>
      <w:marBottom w:val="0"/>
      <w:divBdr>
        <w:top w:val="none" w:sz="0" w:space="0" w:color="auto"/>
        <w:left w:val="none" w:sz="0" w:space="0" w:color="auto"/>
        <w:bottom w:val="none" w:sz="0" w:space="0" w:color="auto"/>
        <w:right w:val="none" w:sz="0" w:space="0" w:color="auto"/>
      </w:divBdr>
    </w:div>
    <w:div w:id="2127499594">
      <w:bodyDiv w:val="1"/>
      <w:marLeft w:val="0"/>
      <w:marRight w:val="0"/>
      <w:marTop w:val="0"/>
      <w:marBottom w:val="0"/>
      <w:divBdr>
        <w:top w:val="none" w:sz="0" w:space="0" w:color="auto"/>
        <w:left w:val="none" w:sz="0" w:space="0" w:color="auto"/>
        <w:bottom w:val="none" w:sz="0" w:space="0" w:color="auto"/>
        <w:right w:val="none" w:sz="0" w:space="0" w:color="auto"/>
      </w:divBdr>
    </w:div>
    <w:div w:id="2130204244">
      <w:bodyDiv w:val="1"/>
      <w:marLeft w:val="0"/>
      <w:marRight w:val="0"/>
      <w:marTop w:val="0"/>
      <w:marBottom w:val="0"/>
      <w:divBdr>
        <w:top w:val="none" w:sz="0" w:space="0" w:color="auto"/>
        <w:left w:val="none" w:sz="0" w:space="0" w:color="auto"/>
        <w:bottom w:val="none" w:sz="0" w:space="0" w:color="auto"/>
        <w:right w:val="none" w:sz="0" w:space="0" w:color="auto"/>
      </w:divBdr>
    </w:div>
    <w:div w:id="2130276624">
      <w:bodyDiv w:val="1"/>
      <w:marLeft w:val="0"/>
      <w:marRight w:val="0"/>
      <w:marTop w:val="0"/>
      <w:marBottom w:val="0"/>
      <w:divBdr>
        <w:top w:val="none" w:sz="0" w:space="0" w:color="auto"/>
        <w:left w:val="none" w:sz="0" w:space="0" w:color="auto"/>
        <w:bottom w:val="none" w:sz="0" w:space="0" w:color="auto"/>
        <w:right w:val="none" w:sz="0" w:space="0" w:color="auto"/>
      </w:divBdr>
    </w:div>
    <w:div w:id="2133555413">
      <w:bodyDiv w:val="1"/>
      <w:marLeft w:val="0"/>
      <w:marRight w:val="0"/>
      <w:marTop w:val="0"/>
      <w:marBottom w:val="0"/>
      <w:divBdr>
        <w:top w:val="none" w:sz="0" w:space="0" w:color="auto"/>
        <w:left w:val="none" w:sz="0" w:space="0" w:color="auto"/>
        <w:bottom w:val="none" w:sz="0" w:space="0" w:color="auto"/>
        <w:right w:val="none" w:sz="0" w:space="0" w:color="auto"/>
      </w:divBdr>
    </w:div>
    <w:div w:id="2134396414">
      <w:bodyDiv w:val="1"/>
      <w:marLeft w:val="0"/>
      <w:marRight w:val="0"/>
      <w:marTop w:val="0"/>
      <w:marBottom w:val="0"/>
      <w:divBdr>
        <w:top w:val="none" w:sz="0" w:space="0" w:color="auto"/>
        <w:left w:val="none" w:sz="0" w:space="0" w:color="auto"/>
        <w:bottom w:val="none" w:sz="0" w:space="0" w:color="auto"/>
        <w:right w:val="none" w:sz="0" w:space="0" w:color="auto"/>
      </w:divBdr>
    </w:div>
    <w:div w:id="213682437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7.png"/><Relationship Id="rId21" Type="http://schemas.openxmlformats.org/officeDocument/2006/relationships/footer" Target="footer5.xml"/><Relationship Id="rId42" Type="http://schemas.openxmlformats.org/officeDocument/2006/relationships/image" Target="media/image19.png"/><Relationship Id="rId47" Type="http://schemas.openxmlformats.org/officeDocument/2006/relationships/image" Target="media/image22.png"/><Relationship Id="rId63" Type="http://schemas.openxmlformats.org/officeDocument/2006/relationships/image" Target="media/image34.png"/><Relationship Id="rId68" Type="http://schemas.openxmlformats.org/officeDocument/2006/relationships/header" Target="header7.xml"/><Relationship Id="rId84" Type="http://schemas.openxmlformats.org/officeDocument/2006/relationships/header" Target="header9.xml"/><Relationship Id="rId89" Type="http://schemas.openxmlformats.org/officeDocument/2006/relationships/image" Target="media/image42.png"/><Relationship Id="rId16" Type="http://schemas.openxmlformats.org/officeDocument/2006/relationships/footer" Target="footer2.xml"/><Relationship Id="rId11" Type="http://schemas.openxmlformats.org/officeDocument/2006/relationships/image" Target="media/image1.png"/><Relationship Id="rId32" Type="http://schemas.openxmlformats.org/officeDocument/2006/relationships/image" Target="media/image12.png"/><Relationship Id="rId37" Type="http://schemas.openxmlformats.org/officeDocument/2006/relationships/image" Target="media/image17.png"/><Relationship Id="rId53" Type="http://schemas.openxmlformats.org/officeDocument/2006/relationships/hyperlink" Target="http://www.vsdrive.com/single-phase-vfd.html" TargetMode="External"/><Relationship Id="rId58" Type="http://schemas.openxmlformats.org/officeDocument/2006/relationships/image" Target="media/image29.jpeg"/><Relationship Id="rId74" Type="http://schemas.openxmlformats.org/officeDocument/2006/relationships/image" Target="media/image40.png"/><Relationship Id="rId79" Type="http://schemas.openxmlformats.org/officeDocument/2006/relationships/chart" Target="charts/chart6.xml"/><Relationship Id="rId5" Type="http://schemas.openxmlformats.org/officeDocument/2006/relationships/numbering" Target="numbering.xml"/><Relationship Id="rId90" Type="http://schemas.openxmlformats.org/officeDocument/2006/relationships/image" Target="media/image43.jpeg"/><Relationship Id="rId95" Type="http://schemas.openxmlformats.org/officeDocument/2006/relationships/image" Target="media/image48.jpeg"/><Relationship Id="rId22" Type="http://schemas.openxmlformats.org/officeDocument/2006/relationships/image" Target="media/image3.png"/><Relationship Id="rId27" Type="http://schemas.openxmlformats.org/officeDocument/2006/relationships/image" Target="media/image8.png"/><Relationship Id="rId43" Type="http://schemas.openxmlformats.org/officeDocument/2006/relationships/header" Target="header6.xml"/><Relationship Id="rId48" Type="http://schemas.openxmlformats.org/officeDocument/2006/relationships/image" Target="media/image23.png"/><Relationship Id="rId64" Type="http://schemas.openxmlformats.org/officeDocument/2006/relationships/image" Target="media/image35.png"/><Relationship Id="rId69" Type="http://schemas.openxmlformats.org/officeDocument/2006/relationships/footer" Target="footer8.xml"/><Relationship Id="rId80" Type="http://schemas.openxmlformats.org/officeDocument/2006/relationships/chart" Target="charts/chart7.xml"/><Relationship Id="rId85" Type="http://schemas.openxmlformats.org/officeDocument/2006/relationships/footer" Target="footer9.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6.png"/><Relationship Id="rId33" Type="http://schemas.openxmlformats.org/officeDocument/2006/relationships/image" Target="media/image13.png"/><Relationship Id="rId38" Type="http://schemas.microsoft.com/office/2007/relationships/hdphoto" Target="media/hdphoto2.wdp"/><Relationship Id="rId46" Type="http://schemas.openxmlformats.org/officeDocument/2006/relationships/image" Target="media/image21.png"/><Relationship Id="rId59" Type="http://schemas.openxmlformats.org/officeDocument/2006/relationships/image" Target="media/image30.jpeg"/><Relationship Id="rId67" Type="http://schemas.openxmlformats.org/officeDocument/2006/relationships/image" Target="media/image38.jpeg"/><Relationship Id="rId20" Type="http://schemas.openxmlformats.org/officeDocument/2006/relationships/header" Target="header4.xml"/><Relationship Id="rId41" Type="http://schemas.openxmlformats.org/officeDocument/2006/relationships/footer" Target="footer6.xml"/><Relationship Id="rId54" Type="http://schemas.openxmlformats.org/officeDocument/2006/relationships/image" Target="media/image26.jpeg"/><Relationship Id="rId62" Type="http://schemas.openxmlformats.org/officeDocument/2006/relationships/image" Target="media/image33.png"/><Relationship Id="rId70" Type="http://schemas.openxmlformats.org/officeDocument/2006/relationships/chart" Target="charts/chart1.xml"/><Relationship Id="rId75" Type="http://schemas.openxmlformats.org/officeDocument/2006/relationships/chart" Target="charts/chart3.xml"/><Relationship Id="rId83" Type="http://schemas.openxmlformats.org/officeDocument/2006/relationships/chart" Target="charts/chart10.xml"/><Relationship Id="rId88" Type="http://schemas.openxmlformats.org/officeDocument/2006/relationships/footer" Target="footer10.xml"/><Relationship Id="rId91" Type="http://schemas.openxmlformats.org/officeDocument/2006/relationships/image" Target="media/image44.jpeg"/><Relationship Id="rId96" Type="http://schemas.openxmlformats.org/officeDocument/2006/relationships/image" Target="media/image49.jpe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2.xml"/><Relationship Id="rId23" Type="http://schemas.openxmlformats.org/officeDocument/2006/relationships/image" Target="media/image4.png"/><Relationship Id="rId28" Type="http://schemas.openxmlformats.org/officeDocument/2006/relationships/image" Target="media/image9.png"/><Relationship Id="rId36" Type="http://schemas.openxmlformats.org/officeDocument/2006/relationships/image" Target="media/image16.jpeg"/><Relationship Id="rId49" Type="http://schemas.openxmlformats.org/officeDocument/2006/relationships/hyperlink" Target="https://www.skf.com" TargetMode="External"/><Relationship Id="rId57" Type="http://schemas.openxmlformats.org/officeDocument/2006/relationships/image" Target="media/image28.jpeg"/><Relationship Id="rId10" Type="http://schemas.openxmlformats.org/officeDocument/2006/relationships/endnotes" Target="endnotes.xml"/><Relationship Id="rId31" Type="http://schemas.microsoft.com/office/2007/relationships/hdphoto" Target="media/hdphoto1.wdp"/><Relationship Id="rId44" Type="http://schemas.openxmlformats.org/officeDocument/2006/relationships/footer" Target="footer7.xml"/><Relationship Id="rId52" Type="http://schemas.openxmlformats.org/officeDocument/2006/relationships/image" Target="media/image25.jpeg"/><Relationship Id="rId60" Type="http://schemas.openxmlformats.org/officeDocument/2006/relationships/image" Target="media/image31.jpeg"/><Relationship Id="rId65" Type="http://schemas.openxmlformats.org/officeDocument/2006/relationships/image" Target="media/image36.png"/><Relationship Id="rId73" Type="http://schemas.openxmlformats.org/officeDocument/2006/relationships/chart" Target="charts/chart2.xml"/><Relationship Id="rId78" Type="http://schemas.openxmlformats.org/officeDocument/2006/relationships/chart" Target="charts/chart5.xml"/><Relationship Id="rId81" Type="http://schemas.openxmlformats.org/officeDocument/2006/relationships/chart" Target="charts/chart8.xml"/><Relationship Id="rId86" Type="http://schemas.openxmlformats.org/officeDocument/2006/relationships/header" Target="header10.xml"/><Relationship Id="rId94" Type="http://schemas.openxmlformats.org/officeDocument/2006/relationships/image" Target="media/image47.jpeg"/><Relationship Id="rId99" Type="http://schemas.openxmlformats.org/officeDocument/2006/relationships/header" Target="header12.xml"/><Relationship Id="rId10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eader" Target="header3.xml"/><Relationship Id="rId39" Type="http://schemas.openxmlformats.org/officeDocument/2006/relationships/image" Target="media/image18.png"/><Relationship Id="rId34" Type="http://schemas.openxmlformats.org/officeDocument/2006/relationships/image" Target="media/image14.png"/><Relationship Id="rId50" Type="http://schemas.openxmlformats.org/officeDocument/2006/relationships/image" Target="media/image24.jpeg"/><Relationship Id="rId55" Type="http://schemas.openxmlformats.org/officeDocument/2006/relationships/hyperlink" Target="https://testingindonesia.co.id/" TargetMode="External"/><Relationship Id="rId76" Type="http://schemas.openxmlformats.org/officeDocument/2006/relationships/image" Target="media/image41.png"/><Relationship Id="rId97" Type="http://schemas.openxmlformats.org/officeDocument/2006/relationships/image" Target="media/image50.jpeg"/><Relationship Id="rId7" Type="http://schemas.openxmlformats.org/officeDocument/2006/relationships/settings" Target="settings.xml"/><Relationship Id="rId71" Type="http://schemas.openxmlformats.org/officeDocument/2006/relationships/header" Target="header8.xml"/><Relationship Id="rId92" Type="http://schemas.openxmlformats.org/officeDocument/2006/relationships/image" Target="media/image45.jpeg"/><Relationship Id="rId2" Type="http://schemas.openxmlformats.org/officeDocument/2006/relationships/customXml" Target="../customXml/item2.xml"/><Relationship Id="rId29" Type="http://schemas.openxmlformats.org/officeDocument/2006/relationships/image" Target="media/image10.png"/><Relationship Id="rId24" Type="http://schemas.openxmlformats.org/officeDocument/2006/relationships/image" Target="media/image5.png"/><Relationship Id="rId40" Type="http://schemas.openxmlformats.org/officeDocument/2006/relationships/header" Target="header5.xml"/><Relationship Id="rId45" Type="http://schemas.openxmlformats.org/officeDocument/2006/relationships/image" Target="media/image20.png"/><Relationship Id="rId66" Type="http://schemas.openxmlformats.org/officeDocument/2006/relationships/image" Target="media/image37.png"/><Relationship Id="rId87" Type="http://schemas.openxmlformats.org/officeDocument/2006/relationships/header" Target="header11.xml"/><Relationship Id="rId61" Type="http://schemas.openxmlformats.org/officeDocument/2006/relationships/image" Target="media/image32.jpeg"/><Relationship Id="rId82" Type="http://schemas.openxmlformats.org/officeDocument/2006/relationships/chart" Target="charts/chart9.xml"/><Relationship Id="rId19" Type="http://schemas.openxmlformats.org/officeDocument/2006/relationships/footer" Target="footer4.xml"/><Relationship Id="rId14" Type="http://schemas.openxmlformats.org/officeDocument/2006/relationships/image" Target="media/image2.jpg"/><Relationship Id="rId30" Type="http://schemas.openxmlformats.org/officeDocument/2006/relationships/image" Target="media/image11.png"/><Relationship Id="rId35" Type="http://schemas.openxmlformats.org/officeDocument/2006/relationships/image" Target="media/image15.jpeg"/><Relationship Id="rId56" Type="http://schemas.openxmlformats.org/officeDocument/2006/relationships/image" Target="media/image27.jpeg"/><Relationship Id="rId77" Type="http://schemas.openxmlformats.org/officeDocument/2006/relationships/chart" Target="charts/chart4.xml"/><Relationship Id="rId100"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hyperlink" Target="https://www.insinyoer.com/" TargetMode="External"/><Relationship Id="rId72" Type="http://schemas.openxmlformats.org/officeDocument/2006/relationships/image" Target="media/image39.png"/><Relationship Id="rId93" Type="http://schemas.openxmlformats.org/officeDocument/2006/relationships/image" Target="media/image46.jpeg"/><Relationship Id="rId98" Type="http://schemas.openxmlformats.org/officeDocument/2006/relationships/image" Target="media/image51.jpeg"/><Relationship Id="rId3"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Users\Lenovo\Desktop\TUGAS%20AKHIR%20BISMILLAH\RAB.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C:\Users\Lenovo\Desktop\TUGAS%20AKHIR%20BISMILLAH\dataaaaa.xlsx" TargetMode="External"/><Relationship Id="rId2" Type="http://schemas.microsoft.com/office/2011/relationships/chartColorStyle" Target="colors10.xml"/><Relationship Id="rId1" Type="http://schemas.microsoft.com/office/2011/relationships/chartStyle" Target="style10.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D" sz="1200" b="1"/>
              <a:t>Kondisi Awal</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5185877791548139"/>
          <c:y val="0.13393124299885437"/>
          <c:w val="0.767236493123715"/>
          <c:h val="0.67309682624506262"/>
        </c:manualLayout>
      </c:layout>
      <c:scatterChart>
        <c:scatterStyle val="lineMarker"/>
        <c:varyColors val="0"/>
        <c:ser>
          <c:idx val="0"/>
          <c:order val="0"/>
          <c:tx>
            <c:v>Kiri</c:v>
          </c:tx>
          <c:spPr>
            <a:ln w="19050"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'Imron 1480 rpm (2)'!$B$51:$B$54</c:f>
              <c:numCache>
                <c:formatCode>General</c:formatCode>
                <c:ptCount val="4"/>
                <c:pt idx="0">
                  <c:v>1000</c:v>
                </c:pt>
                <c:pt idx="1">
                  <c:v>1200</c:v>
                </c:pt>
                <c:pt idx="2">
                  <c:v>1400</c:v>
                </c:pt>
                <c:pt idx="3">
                  <c:v>1485</c:v>
                </c:pt>
              </c:numCache>
            </c:numRef>
          </c:xVal>
          <c:yVal>
            <c:numRef>
              <c:f>'Imron 1480 rpm (2)'!$C$51:$C$54</c:f>
              <c:numCache>
                <c:formatCode>General</c:formatCode>
                <c:ptCount val="4"/>
                <c:pt idx="0">
                  <c:v>0.61699999999999999</c:v>
                </c:pt>
                <c:pt idx="1">
                  <c:v>1.597</c:v>
                </c:pt>
                <c:pt idx="2">
                  <c:v>2.0219999999999998</c:v>
                </c:pt>
                <c:pt idx="3">
                  <c:v>2.3730000000000002</c:v>
                </c:pt>
              </c:numCache>
            </c:numRef>
          </c:yVal>
          <c:smooth val="0"/>
          <c:extLst>
            <c:ext xmlns:c16="http://schemas.microsoft.com/office/drawing/2014/chart" uri="{C3380CC4-5D6E-409C-BE32-E72D297353CC}">
              <c16:uniqueId val="{00000000-D97F-4CB0-A2D4-DD711B52CF78}"/>
            </c:ext>
          </c:extLst>
        </c:ser>
        <c:ser>
          <c:idx val="1"/>
          <c:order val="1"/>
          <c:tx>
            <c:v>Kanan</c:v>
          </c:tx>
          <c:spPr>
            <a:ln w="19050"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'Imron 1480 rpm (2)'!$B$51:$B$54</c:f>
              <c:numCache>
                <c:formatCode>General</c:formatCode>
                <c:ptCount val="4"/>
                <c:pt idx="0">
                  <c:v>1000</c:v>
                </c:pt>
                <c:pt idx="1">
                  <c:v>1200</c:v>
                </c:pt>
                <c:pt idx="2">
                  <c:v>1400</c:v>
                </c:pt>
                <c:pt idx="3">
                  <c:v>1485</c:v>
                </c:pt>
              </c:numCache>
            </c:numRef>
          </c:xVal>
          <c:yVal>
            <c:numRef>
              <c:f>'Imron 1480 rpm (2)'!$D$51:$D$54</c:f>
              <c:numCache>
                <c:formatCode>General</c:formatCode>
                <c:ptCount val="4"/>
                <c:pt idx="0">
                  <c:v>0.61699999999999999</c:v>
                </c:pt>
                <c:pt idx="1">
                  <c:v>0.76</c:v>
                </c:pt>
                <c:pt idx="2">
                  <c:v>1.069</c:v>
                </c:pt>
                <c:pt idx="3">
                  <c:v>1.129</c:v>
                </c:pt>
              </c:numCache>
            </c:numRef>
          </c:yVal>
          <c:smooth val="0"/>
          <c:extLst>
            <c:ext xmlns:c16="http://schemas.microsoft.com/office/drawing/2014/chart" uri="{C3380CC4-5D6E-409C-BE32-E72D297353CC}">
              <c16:uniqueId val="{00000001-D97F-4CB0-A2D4-DD711B52CF78}"/>
            </c:ext>
          </c:extLst>
        </c:ser>
        <c:dLbls>
          <c:dLblPos val="r"/>
          <c:showLegendKey val="0"/>
          <c:showVal val="1"/>
          <c:showCatName val="0"/>
          <c:showSerName val="0"/>
          <c:showPercent val="0"/>
          <c:showBubbleSize val="0"/>
        </c:dLbls>
        <c:axId val="238439264"/>
        <c:axId val="241858960"/>
      </c:scatterChart>
      <c:valAx>
        <c:axId val="238439264"/>
        <c:scaling>
          <c:orientation val="minMax"/>
          <c:max val="1600"/>
          <c:min val="8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ID" b="1"/>
                  <a:t>Kecepatan Putar (rpm)</a:t>
                </a:r>
              </a:p>
            </c:rich>
          </c:tx>
          <c:layout>
            <c:manualLayout>
              <c:xMode val="edge"/>
              <c:yMode val="edge"/>
              <c:x val="0.35200663656467607"/>
              <c:y val="0.8800660734132884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1858960"/>
        <c:crosses val="autoZero"/>
        <c:crossBetween val="midCat"/>
        <c:majorUnit val="200"/>
      </c:valAx>
      <c:valAx>
        <c:axId val="241858960"/>
        <c:scaling>
          <c:orientation val="minMax"/>
          <c:max val="2.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ID"/>
                  <a:t>Kecepatan Getaran (mm/s)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38439264"/>
        <c:crosses val="autoZero"/>
        <c:crossBetween val="midCat"/>
        <c:majorUnit val="0.5"/>
      </c:valAx>
      <c:spPr>
        <a:noFill/>
        <a:ln>
          <a:noFill/>
        </a:ln>
        <a:effectLst/>
      </c:spPr>
    </c:plotArea>
    <c:legend>
      <c:legendPos val="b"/>
      <c:layout>
        <c:manualLayout>
          <c:xMode val="edge"/>
          <c:yMode val="edge"/>
          <c:x val="0.34648999217769039"/>
          <c:y val="0.93227253924096476"/>
          <c:w val="0.28504722780347519"/>
          <c:h val="6.696126030169030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D" sz="1200" b="1"/>
              <a:t>Kondisi</a:t>
            </a:r>
            <a:r>
              <a:rPr lang="en-ID" sz="1200" b="1" baseline="0"/>
              <a:t> Penambahan Massa </a:t>
            </a:r>
            <a:r>
              <a:rPr lang="en-ID" sz="1200" b="1" i="0" u="none" strike="noStrike" kern="1200" spc="0" baseline="0">
                <a:solidFill>
                  <a:sysClr val="windowText" lastClr="000000">
                    <a:lumMod val="65000"/>
                    <a:lumOff val="35000"/>
                  </a:sysClr>
                </a:solidFill>
                <a:latin typeface="+mn-lt"/>
                <a:ea typeface="+mn-ea"/>
                <a:cs typeface="+mn-cs"/>
              </a:rPr>
              <a:t>Unbalance</a:t>
            </a:r>
            <a:r>
              <a:rPr lang="en-ID" sz="1200" b="1" baseline="0"/>
              <a:t> 10 gr</a:t>
            </a:r>
            <a:endParaRPr lang="en-ID" sz="1200" b="1"/>
          </a:p>
        </c:rich>
      </c:tx>
      <c:layout>
        <c:manualLayout>
          <c:xMode val="edge"/>
          <c:yMode val="edge"/>
          <c:x val="0.18894697986758979"/>
          <c:y val="1.597258572066738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691230382879831"/>
          <c:y val="0.11384991587762304"/>
          <c:w val="0.75956723600765286"/>
          <c:h val="0.68413933683579919"/>
        </c:manualLayout>
      </c:layout>
      <c:scatterChart>
        <c:scatterStyle val="lineMarker"/>
        <c:varyColors val="0"/>
        <c:ser>
          <c:idx val="0"/>
          <c:order val="0"/>
          <c:tx>
            <c:v>Kiri</c:v>
          </c:tx>
          <c:spPr>
            <a:ln w="19050"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'Imron 1480 rpm (2)'!$B$51:$B$54</c:f>
              <c:numCache>
                <c:formatCode>General</c:formatCode>
                <c:ptCount val="4"/>
                <c:pt idx="0">
                  <c:v>1000</c:v>
                </c:pt>
                <c:pt idx="1">
                  <c:v>1200</c:v>
                </c:pt>
                <c:pt idx="2">
                  <c:v>1400</c:v>
                </c:pt>
                <c:pt idx="3">
                  <c:v>1485</c:v>
                </c:pt>
              </c:numCache>
            </c:numRef>
          </c:xVal>
          <c:yVal>
            <c:numRef>
              <c:f>'Imron 1480 rpm (2)'!$E$51:$E$54</c:f>
              <c:numCache>
                <c:formatCode>General</c:formatCode>
                <c:ptCount val="4"/>
                <c:pt idx="0">
                  <c:v>0.94399999999999995</c:v>
                </c:pt>
                <c:pt idx="1">
                  <c:v>2.0430000000000001</c:v>
                </c:pt>
                <c:pt idx="2">
                  <c:v>2.6019999999999999</c:v>
                </c:pt>
                <c:pt idx="3">
                  <c:v>3.2269999999999999</c:v>
                </c:pt>
              </c:numCache>
            </c:numRef>
          </c:yVal>
          <c:smooth val="0"/>
          <c:extLst>
            <c:ext xmlns:c16="http://schemas.microsoft.com/office/drawing/2014/chart" uri="{C3380CC4-5D6E-409C-BE32-E72D297353CC}">
              <c16:uniqueId val="{00000000-1536-479F-8D7F-E19B75EEE83D}"/>
            </c:ext>
          </c:extLst>
        </c:ser>
        <c:ser>
          <c:idx val="1"/>
          <c:order val="1"/>
          <c:tx>
            <c:v>Kanan</c:v>
          </c:tx>
          <c:spPr>
            <a:ln w="19050"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'Imron 1480 rpm (2)'!$B$51:$B$54</c:f>
              <c:numCache>
                <c:formatCode>General</c:formatCode>
                <c:ptCount val="4"/>
                <c:pt idx="0">
                  <c:v>1000</c:v>
                </c:pt>
                <c:pt idx="1">
                  <c:v>1200</c:v>
                </c:pt>
                <c:pt idx="2">
                  <c:v>1400</c:v>
                </c:pt>
                <c:pt idx="3">
                  <c:v>1485</c:v>
                </c:pt>
              </c:numCache>
            </c:numRef>
          </c:xVal>
          <c:yVal>
            <c:numRef>
              <c:f>'Imron 1480 rpm (2)'!$F$51:$F$54</c:f>
              <c:numCache>
                <c:formatCode>General</c:formatCode>
                <c:ptCount val="4"/>
                <c:pt idx="0">
                  <c:v>0.86199999999999999</c:v>
                </c:pt>
                <c:pt idx="1">
                  <c:v>1.3320000000000001</c:v>
                </c:pt>
                <c:pt idx="2">
                  <c:v>2.129</c:v>
                </c:pt>
                <c:pt idx="3">
                  <c:v>2.4950000000000001</c:v>
                </c:pt>
              </c:numCache>
            </c:numRef>
          </c:yVal>
          <c:smooth val="0"/>
          <c:extLst>
            <c:ext xmlns:c16="http://schemas.microsoft.com/office/drawing/2014/chart" uri="{C3380CC4-5D6E-409C-BE32-E72D297353CC}">
              <c16:uniqueId val="{00000001-1536-479F-8D7F-E19B75EEE83D}"/>
            </c:ext>
          </c:extLst>
        </c:ser>
        <c:dLbls>
          <c:dLblPos val="t"/>
          <c:showLegendKey val="0"/>
          <c:showVal val="1"/>
          <c:showCatName val="0"/>
          <c:showSerName val="0"/>
          <c:showPercent val="0"/>
          <c:showBubbleSize val="0"/>
        </c:dLbls>
        <c:axId val="238439264"/>
        <c:axId val="241858960"/>
      </c:scatterChart>
      <c:valAx>
        <c:axId val="238439264"/>
        <c:scaling>
          <c:orientation val="minMax"/>
          <c:max val="1600"/>
          <c:min val="8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ID"/>
                  <a:t>Kecepatan Putar (rpm)</a:t>
                </a:r>
              </a:p>
            </c:rich>
          </c:tx>
          <c:layout>
            <c:manualLayout>
              <c:xMode val="edge"/>
              <c:yMode val="edge"/>
              <c:x val="0.37598118417016052"/>
              <c:y val="0.8587273333504321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1858960"/>
        <c:crosses val="autoZero"/>
        <c:crossBetween val="midCat"/>
        <c:majorUnit val="200"/>
      </c:valAx>
      <c:valAx>
        <c:axId val="24185896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ID"/>
                  <a:t>Kecepatan Getaran (mm/s)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38439264"/>
        <c:crosses val="autoZero"/>
        <c:crossBetween val="midCat"/>
      </c:valAx>
      <c:spPr>
        <a:noFill/>
        <a:ln>
          <a:noFill/>
        </a:ln>
        <a:effectLst/>
      </c:spPr>
    </c:plotArea>
    <c:legend>
      <c:legendPos val="b"/>
      <c:layout>
        <c:manualLayout>
          <c:xMode val="edge"/>
          <c:yMode val="edge"/>
          <c:x val="0.35679630955221509"/>
          <c:y val="0.92670958475467435"/>
          <c:w val="0.28640738089556989"/>
          <c:h val="7.329041524532560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ID" sz="1200"/>
              <a:t>Kenaikan</a:t>
            </a:r>
            <a:r>
              <a:rPr lang="en-ID" sz="1200" baseline="0"/>
              <a:t> Nilai Getaran Akibat Massa Tak Seimbang</a:t>
            </a:r>
            <a:endParaRPr lang="en-ID" sz="1200"/>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manualLayout>
          <c:layoutTarget val="inner"/>
          <c:xMode val="edge"/>
          <c:yMode val="edge"/>
          <c:x val="0.1202569531364294"/>
          <c:y val="0.14191296591703867"/>
          <c:w val="0.75956723600765286"/>
          <c:h val="0.68413933683579919"/>
        </c:manualLayout>
      </c:layout>
      <c:scatterChart>
        <c:scatterStyle val="lineMarker"/>
        <c:varyColors val="0"/>
        <c:ser>
          <c:idx val="0"/>
          <c:order val="0"/>
          <c:tx>
            <c:v>Kiri</c:v>
          </c:tx>
          <c:spPr>
            <a:ln w="9525" cap="rnd">
              <a:solidFill>
                <a:schemeClr val="accent1"/>
              </a:solidFill>
              <a:round/>
            </a:ln>
            <a:effectLst/>
          </c:spPr>
          <c:marker>
            <c:symbol val="circle"/>
            <c:size val="5"/>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a:solidFill>
                  <a:schemeClr val="accent1"/>
                </a:solidFill>
                <a:round/>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xVal>
            <c:numRef>
              <c:f>'Imron 1480 rpm (2)'!$B$51:$B$54</c:f>
              <c:numCache>
                <c:formatCode>General</c:formatCode>
                <c:ptCount val="4"/>
                <c:pt idx="0">
                  <c:v>1000</c:v>
                </c:pt>
                <c:pt idx="1">
                  <c:v>1200</c:v>
                </c:pt>
                <c:pt idx="2">
                  <c:v>1400</c:v>
                </c:pt>
                <c:pt idx="3">
                  <c:v>1485</c:v>
                </c:pt>
              </c:numCache>
            </c:numRef>
          </c:xVal>
          <c:yVal>
            <c:numRef>
              <c:f>'Imron 1480 rpm (2)'!$O$51:$O$54</c:f>
              <c:numCache>
                <c:formatCode>General</c:formatCode>
                <c:ptCount val="4"/>
                <c:pt idx="0">
                  <c:v>0.32699999999999996</c:v>
                </c:pt>
                <c:pt idx="1">
                  <c:v>0.44600000000000017</c:v>
                </c:pt>
                <c:pt idx="2">
                  <c:v>0.58000000000000007</c:v>
                </c:pt>
                <c:pt idx="3">
                  <c:v>0.85399999999999965</c:v>
                </c:pt>
              </c:numCache>
            </c:numRef>
          </c:yVal>
          <c:smooth val="0"/>
          <c:extLst>
            <c:ext xmlns:c16="http://schemas.microsoft.com/office/drawing/2014/chart" uri="{C3380CC4-5D6E-409C-BE32-E72D297353CC}">
              <c16:uniqueId val="{00000000-2C72-4C80-B217-0D0193693E76}"/>
            </c:ext>
          </c:extLst>
        </c:ser>
        <c:ser>
          <c:idx val="1"/>
          <c:order val="1"/>
          <c:tx>
            <c:v>Kanan</c:v>
          </c:tx>
          <c:spPr>
            <a:ln w="9525" cap="rnd">
              <a:solidFill>
                <a:schemeClr val="accent2"/>
              </a:solidFill>
              <a:round/>
            </a:ln>
            <a:effectLst/>
          </c:spPr>
          <c:marker>
            <c:symbol val="circle"/>
            <c:size val="5"/>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9525">
                <a:solidFill>
                  <a:schemeClr val="accent2"/>
                </a:solidFill>
                <a:round/>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xVal>
            <c:numRef>
              <c:f>'Imron 1480 rpm (2)'!$B$51:$B$54</c:f>
              <c:numCache>
                <c:formatCode>General</c:formatCode>
                <c:ptCount val="4"/>
                <c:pt idx="0">
                  <c:v>1000</c:v>
                </c:pt>
                <c:pt idx="1">
                  <c:v>1200</c:v>
                </c:pt>
                <c:pt idx="2">
                  <c:v>1400</c:v>
                </c:pt>
                <c:pt idx="3">
                  <c:v>1485</c:v>
                </c:pt>
              </c:numCache>
            </c:numRef>
          </c:xVal>
          <c:yVal>
            <c:numRef>
              <c:f>'Imron 1480 rpm (2)'!$P$51:$P$54</c:f>
              <c:numCache>
                <c:formatCode>General</c:formatCode>
                <c:ptCount val="4"/>
                <c:pt idx="0">
                  <c:v>0.245</c:v>
                </c:pt>
                <c:pt idx="1">
                  <c:v>0.57200000000000006</c:v>
                </c:pt>
                <c:pt idx="2">
                  <c:v>1.06</c:v>
                </c:pt>
                <c:pt idx="3">
                  <c:v>1.3660000000000001</c:v>
                </c:pt>
              </c:numCache>
            </c:numRef>
          </c:yVal>
          <c:smooth val="0"/>
          <c:extLst>
            <c:ext xmlns:c16="http://schemas.microsoft.com/office/drawing/2014/chart" uri="{C3380CC4-5D6E-409C-BE32-E72D297353CC}">
              <c16:uniqueId val="{00000001-2C72-4C80-B217-0D0193693E76}"/>
            </c:ext>
          </c:extLst>
        </c:ser>
        <c:dLbls>
          <c:dLblPos val="t"/>
          <c:showLegendKey val="0"/>
          <c:showVal val="1"/>
          <c:showCatName val="0"/>
          <c:showSerName val="0"/>
          <c:showPercent val="0"/>
          <c:showBubbleSize val="0"/>
        </c:dLbls>
        <c:axId val="238439264"/>
        <c:axId val="241858960"/>
      </c:scatterChart>
      <c:valAx>
        <c:axId val="238439264"/>
        <c:scaling>
          <c:orientation val="minMax"/>
          <c:max val="1600"/>
          <c:min val="800"/>
        </c:scaling>
        <c:delete val="0"/>
        <c:axPos val="b"/>
        <c:majorGridlines>
          <c:spPr>
            <a:ln w="9525" cap="flat" cmpd="sng" algn="ctr">
              <a:solidFill>
                <a:schemeClr val="tx2">
                  <a:lumMod val="15000"/>
                  <a:lumOff val="85000"/>
                </a:schemeClr>
              </a:solidFill>
              <a:round/>
            </a:ln>
            <a:effectLst/>
          </c:spPr>
        </c:majorGridlines>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r>
                  <a:rPr lang="en-ID" sz="1000" b="1" i="0" baseline="0">
                    <a:effectLst/>
                  </a:rPr>
                  <a:t>Kecepatan Putar (rpm)</a:t>
                </a:r>
                <a:endParaRPr lang="en-ID" sz="1000" b="1">
                  <a:effectLst/>
                </a:endParaRPr>
              </a:p>
              <a:p>
                <a:pPr marL="0" marR="0" lvl="0" indent="0" algn="ctr" defTabSz="914400" rtl="0" eaLnBrk="1" fontAlgn="auto" latinLnBrk="0" hangingPunct="1">
                  <a:lnSpc>
                    <a:spcPct val="100000"/>
                  </a:lnSpc>
                  <a:spcBef>
                    <a:spcPts val="0"/>
                  </a:spcBef>
                  <a:spcAft>
                    <a:spcPts val="0"/>
                  </a:spcAft>
                  <a:buClrTx/>
                  <a:buSzTx/>
                  <a:buFontTx/>
                  <a:buNone/>
                  <a:tabLst/>
                  <a:defRPr>
                    <a:solidFill>
                      <a:srgbClr val="44546A"/>
                    </a:solidFill>
                  </a:defRPr>
                </a:pPr>
                <a:endParaRPr lang="en-ID" sz="1000" b="1"/>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endParaRPr lang="en-US"/>
            </a:p>
          </c:txPr>
        </c:title>
        <c:numFmt formatCode="General" sourceLinked="1"/>
        <c:majorTickMark val="out"/>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41858960"/>
        <c:crosses val="autoZero"/>
        <c:crossBetween val="midCat"/>
        <c:majorUnit val="200"/>
      </c:valAx>
      <c:valAx>
        <c:axId val="241858960"/>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r>
                  <a:rPr lang="en-ID" sz="1000" b="1" i="0" baseline="0">
                    <a:effectLst/>
                  </a:rPr>
                  <a:t>Kecepatan Getaran (mm/s)</a:t>
                </a:r>
                <a:endParaRPr lang="en-ID" sz="1000" b="1">
                  <a:effectLst/>
                </a:endParaRPr>
              </a:p>
            </c:rich>
          </c:tx>
          <c:layout>
            <c:manualLayout>
              <c:xMode val="edge"/>
              <c:yMode val="edge"/>
              <c:x val="1.2770942586065594E-2"/>
              <c:y val="0.25100293476608188"/>
            </c:manualLayout>
          </c:layout>
          <c:overlay val="0"/>
          <c:spPr>
            <a:noFill/>
            <a:ln>
              <a:noFill/>
            </a:ln>
            <a:effectLst/>
          </c:spPr>
          <c:txPr>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endParaRPr lang="en-US"/>
            </a:p>
          </c:txPr>
        </c:title>
        <c:numFmt formatCode="General" sourceLinked="1"/>
        <c:majorTickMark val="out"/>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38439264"/>
        <c:crosses val="autoZero"/>
        <c:crossBetween val="midCat"/>
      </c:valAx>
      <c:spPr>
        <a:noFill/>
        <a:ln>
          <a:noFill/>
        </a:ln>
        <a:effectLst/>
      </c:spPr>
    </c:plotArea>
    <c:legend>
      <c:legendPos val="b"/>
      <c:layout>
        <c:manualLayout>
          <c:xMode val="edge"/>
          <c:yMode val="edge"/>
          <c:x val="0.37070667558286285"/>
          <c:y val="0.93323649791443097"/>
          <c:w val="0.2534075356546926"/>
          <c:h val="6.134262008901112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ID" sz="1200"/>
              <a:t>Kondisi Setelah Penyeimbangan</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manualLayout>
          <c:layoutTarget val="inner"/>
          <c:xMode val="edge"/>
          <c:yMode val="edge"/>
          <c:x val="0.1202569531364294"/>
          <c:y val="0.14191296591703867"/>
          <c:w val="0.75956723600765286"/>
          <c:h val="0.68413933683579919"/>
        </c:manualLayout>
      </c:layout>
      <c:scatterChart>
        <c:scatterStyle val="lineMarker"/>
        <c:varyColors val="0"/>
        <c:ser>
          <c:idx val="0"/>
          <c:order val="0"/>
          <c:tx>
            <c:v>Kiri</c:v>
          </c:tx>
          <c:spPr>
            <a:ln w="19050" cap="rnd">
              <a:solidFill>
                <a:schemeClr val="accent1"/>
              </a:solidFill>
              <a:round/>
            </a:ln>
            <a:effectLst/>
          </c:spPr>
          <c:marker>
            <c:symbol val="circle"/>
            <c:size val="5"/>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a:solidFill>
                  <a:schemeClr val="accent1"/>
                </a:solidFill>
                <a:round/>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xVal>
            <c:numRef>
              <c:f>'Imron 1480 rpm (2)'!$B$63:$B$66</c:f>
              <c:numCache>
                <c:formatCode>General</c:formatCode>
                <c:ptCount val="4"/>
                <c:pt idx="0">
                  <c:v>1000</c:v>
                </c:pt>
                <c:pt idx="1">
                  <c:v>1200</c:v>
                </c:pt>
                <c:pt idx="2">
                  <c:v>1400</c:v>
                </c:pt>
                <c:pt idx="3">
                  <c:v>1485</c:v>
                </c:pt>
              </c:numCache>
            </c:numRef>
          </c:xVal>
          <c:yVal>
            <c:numRef>
              <c:f>'Imron 1480 rpm (2)'!$G$63:$G$66</c:f>
              <c:numCache>
                <c:formatCode>General</c:formatCode>
                <c:ptCount val="4"/>
                <c:pt idx="0">
                  <c:v>0.69499999999999995</c:v>
                </c:pt>
                <c:pt idx="1">
                  <c:v>1.901</c:v>
                </c:pt>
                <c:pt idx="2">
                  <c:v>2.2160000000000002</c:v>
                </c:pt>
                <c:pt idx="3">
                  <c:v>2.5990000000000002</c:v>
                </c:pt>
              </c:numCache>
            </c:numRef>
          </c:yVal>
          <c:smooth val="0"/>
          <c:extLst>
            <c:ext xmlns:c16="http://schemas.microsoft.com/office/drawing/2014/chart" uri="{C3380CC4-5D6E-409C-BE32-E72D297353CC}">
              <c16:uniqueId val="{00000000-F3FD-4C08-A6DA-B5DD1B68BC8E}"/>
            </c:ext>
          </c:extLst>
        </c:ser>
        <c:ser>
          <c:idx val="1"/>
          <c:order val="1"/>
          <c:tx>
            <c:v>Kanan</c:v>
          </c:tx>
          <c:spPr>
            <a:ln w="19050" cap="rnd">
              <a:solidFill>
                <a:schemeClr val="accent2"/>
              </a:solidFill>
              <a:round/>
            </a:ln>
            <a:effectLst/>
          </c:spPr>
          <c:marker>
            <c:symbol val="circle"/>
            <c:size val="5"/>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9525">
                <a:solidFill>
                  <a:schemeClr val="accent2"/>
                </a:solidFill>
                <a:round/>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xVal>
            <c:numRef>
              <c:f>'Imron 1480 rpm (2)'!$B$63:$B$66</c:f>
              <c:numCache>
                <c:formatCode>General</c:formatCode>
                <c:ptCount val="4"/>
                <c:pt idx="0">
                  <c:v>1000</c:v>
                </c:pt>
                <c:pt idx="1">
                  <c:v>1200</c:v>
                </c:pt>
                <c:pt idx="2">
                  <c:v>1400</c:v>
                </c:pt>
                <c:pt idx="3">
                  <c:v>1485</c:v>
                </c:pt>
              </c:numCache>
            </c:numRef>
          </c:xVal>
          <c:yVal>
            <c:numRef>
              <c:f>'Imron 1480 rpm (2)'!$H$63:$H$66</c:f>
              <c:numCache>
                <c:formatCode>General</c:formatCode>
                <c:ptCount val="4"/>
                <c:pt idx="0">
                  <c:v>0.63500000000000001</c:v>
                </c:pt>
                <c:pt idx="1">
                  <c:v>0.86599999999999999</c:v>
                </c:pt>
                <c:pt idx="2">
                  <c:v>1.2350000000000001</c:v>
                </c:pt>
                <c:pt idx="3">
                  <c:v>1.29</c:v>
                </c:pt>
              </c:numCache>
            </c:numRef>
          </c:yVal>
          <c:smooth val="0"/>
          <c:extLst>
            <c:ext xmlns:c16="http://schemas.microsoft.com/office/drawing/2014/chart" uri="{C3380CC4-5D6E-409C-BE32-E72D297353CC}">
              <c16:uniqueId val="{00000001-F3FD-4C08-A6DA-B5DD1B68BC8E}"/>
            </c:ext>
          </c:extLst>
        </c:ser>
        <c:dLbls>
          <c:dLblPos val="t"/>
          <c:showLegendKey val="0"/>
          <c:showVal val="1"/>
          <c:showCatName val="0"/>
          <c:showSerName val="0"/>
          <c:showPercent val="0"/>
          <c:showBubbleSize val="0"/>
        </c:dLbls>
        <c:axId val="238439264"/>
        <c:axId val="241858960"/>
      </c:scatterChart>
      <c:valAx>
        <c:axId val="238439264"/>
        <c:scaling>
          <c:orientation val="minMax"/>
          <c:max val="1600"/>
          <c:min val="800"/>
        </c:scaling>
        <c:delete val="0"/>
        <c:axPos val="b"/>
        <c:majorGridlines>
          <c:spPr>
            <a:ln w="9525" cap="flat" cmpd="sng" algn="ctr">
              <a:solidFill>
                <a:schemeClr val="tx2">
                  <a:lumMod val="15000"/>
                  <a:lumOff val="85000"/>
                </a:schemeClr>
              </a:solidFill>
              <a:round/>
            </a:ln>
            <a:effectLst/>
          </c:spPr>
        </c:majorGridlines>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r>
                  <a:rPr lang="en-ID" sz="1000" b="1" i="0" baseline="0">
                    <a:effectLst/>
                  </a:rPr>
                  <a:t>Kecepatan Putar (rpm)</a:t>
                </a:r>
                <a:endParaRPr lang="en-ID" sz="1000" b="1">
                  <a:effectLst/>
                </a:endParaRPr>
              </a:p>
              <a:p>
                <a:pPr marL="0" marR="0" lvl="0" indent="0" algn="ctr" defTabSz="914400" rtl="0" eaLnBrk="1" fontAlgn="auto" latinLnBrk="0" hangingPunct="1">
                  <a:lnSpc>
                    <a:spcPct val="100000"/>
                  </a:lnSpc>
                  <a:spcBef>
                    <a:spcPts val="0"/>
                  </a:spcBef>
                  <a:spcAft>
                    <a:spcPts val="0"/>
                  </a:spcAft>
                  <a:buClrTx/>
                  <a:buSzTx/>
                  <a:buFontTx/>
                  <a:buNone/>
                  <a:tabLst/>
                  <a:defRPr>
                    <a:solidFill>
                      <a:srgbClr val="44546A"/>
                    </a:solidFill>
                  </a:defRPr>
                </a:pPr>
                <a:endParaRPr lang="en-ID" sz="1000" b="1"/>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endParaRPr lang="en-US"/>
            </a:p>
          </c:txPr>
        </c:title>
        <c:numFmt formatCode="General" sourceLinked="1"/>
        <c:majorTickMark val="out"/>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41858960"/>
        <c:crosses val="autoZero"/>
        <c:crossBetween val="midCat"/>
        <c:majorUnit val="200"/>
      </c:valAx>
      <c:valAx>
        <c:axId val="241858960"/>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r>
                  <a:rPr lang="en-ID" sz="1000" b="1" i="0" baseline="0">
                    <a:effectLst/>
                  </a:rPr>
                  <a:t>Kecepatan Getaran (mm/s)</a:t>
                </a:r>
                <a:endParaRPr lang="en-ID" sz="1000" b="1">
                  <a:effectLst/>
                </a:endParaRPr>
              </a:p>
            </c:rich>
          </c:tx>
          <c:layout>
            <c:manualLayout>
              <c:xMode val="edge"/>
              <c:yMode val="edge"/>
              <c:x val="1.2770942586065594E-2"/>
              <c:y val="0.25100293476608188"/>
            </c:manualLayout>
          </c:layout>
          <c:overlay val="0"/>
          <c:spPr>
            <a:noFill/>
            <a:ln>
              <a:noFill/>
            </a:ln>
            <a:effectLst/>
          </c:spPr>
          <c:txPr>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endParaRPr lang="en-US"/>
            </a:p>
          </c:txPr>
        </c:title>
        <c:numFmt formatCode="General" sourceLinked="1"/>
        <c:majorTickMark val="out"/>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38439264"/>
        <c:crosses val="autoZero"/>
        <c:crossBetween val="midCat"/>
      </c:valAx>
      <c:spPr>
        <a:noFill/>
        <a:ln>
          <a:noFill/>
        </a:ln>
        <a:effectLst/>
      </c:spPr>
    </c:plotArea>
    <c:legend>
      <c:legendPos val="b"/>
      <c:layout>
        <c:manualLayout>
          <c:xMode val="edge"/>
          <c:yMode val="edge"/>
          <c:x val="0.37070667558286285"/>
          <c:y val="0.93323649791443097"/>
          <c:w val="0.25229742089519491"/>
          <c:h val="6.229799168232251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ID" sz="1200"/>
              <a:t>Penurunan</a:t>
            </a:r>
            <a:r>
              <a:rPr lang="en-ID" sz="1200" baseline="0"/>
              <a:t> Nilai Getaran Akibat Massa Penyeimbang</a:t>
            </a:r>
            <a:endParaRPr lang="en-ID" sz="1200"/>
          </a:p>
        </c:rich>
      </c:tx>
      <c:layout>
        <c:manualLayout>
          <c:xMode val="edge"/>
          <c:yMode val="edge"/>
          <c:x val="0.17483832206654804"/>
          <c:y val="3.322537267356987E-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manualLayout>
          <c:layoutTarget val="inner"/>
          <c:xMode val="edge"/>
          <c:yMode val="edge"/>
          <c:x val="0.1151463582173758"/>
          <c:y val="0.14191303731066918"/>
          <c:w val="0.75956723600765286"/>
          <c:h val="0.68413933683579919"/>
        </c:manualLayout>
      </c:layout>
      <c:scatterChart>
        <c:scatterStyle val="lineMarker"/>
        <c:varyColors val="0"/>
        <c:ser>
          <c:idx val="0"/>
          <c:order val="0"/>
          <c:tx>
            <c:v>Kiri</c:v>
          </c:tx>
          <c:spPr>
            <a:ln w="9525" cap="rnd">
              <a:solidFill>
                <a:schemeClr val="accent1"/>
              </a:solidFill>
              <a:round/>
            </a:ln>
            <a:effectLst/>
          </c:spPr>
          <c:marker>
            <c:symbol val="circle"/>
            <c:size val="5"/>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a:solidFill>
                  <a:schemeClr val="accent1"/>
                </a:solidFill>
                <a:round/>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xVal>
            <c:numRef>
              <c:f>'Imron 1480 rpm (2)'!$B$63:$B$66</c:f>
              <c:numCache>
                <c:formatCode>General</c:formatCode>
                <c:ptCount val="4"/>
                <c:pt idx="0">
                  <c:v>1000</c:v>
                </c:pt>
                <c:pt idx="1">
                  <c:v>1200</c:v>
                </c:pt>
                <c:pt idx="2">
                  <c:v>1400</c:v>
                </c:pt>
                <c:pt idx="3">
                  <c:v>1485</c:v>
                </c:pt>
              </c:numCache>
            </c:numRef>
          </c:xVal>
          <c:yVal>
            <c:numRef>
              <c:f>'Imron 1480 rpm (2)'!$K$63:$K$66</c:f>
              <c:numCache>
                <c:formatCode>General</c:formatCode>
                <c:ptCount val="4"/>
                <c:pt idx="0">
                  <c:v>0.249</c:v>
                </c:pt>
                <c:pt idx="1">
                  <c:v>0.14200000000000013</c:v>
                </c:pt>
                <c:pt idx="2">
                  <c:v>0.38599999999999968</c:v>
                </c:pt>
                <c:pt idx="3">
                  <c:v>0.62799999999999967</c:v>
                </c:pt>
              </c:numCache>
            </c:numRef>
          </c:yVal>
          <c:smooth val="0"/>
          <c:extLst>
            <c:ext xmlns:c16="http://schemas.microsoft.com/office/drawing/2014/chart" uri="{C3380CC4-5D6E-409C-BE32-E72D297353CC}">
              <c16:uniqueId val="{00000000-D720-4A35-B41D-DF3C24BD9F49}"/>
            </c:ext>
          </c:extLst>
        </c:ser>
        <c:ser>
          <c:idx val="1"/>
          <c:order val="1"/>
          <c:tx>
            <c:strRef>
              <c:f>'Imron 1480 rpm (2)'!$L$63:$L$66</c:f>
              <c:strCache>
                <c:ptCount val="4"/>
                <c:pt idx="0">
                  <c:v>0,227</c:v>
                </c:pt>
                <c:pt idx="1">
                  <c:v>0,466</c:v>
                </c:pt>
                <c:pt idx="2">
                  <c:v>0,894</c:v>
                </c:pt>
                <c:pt idx="3">
                  <c:v>1,205</c:v>
                </c:pt>
              </c:strCache>
            </c:strRef>
          </c:tx>
          <c:spPr>
            <a:ln w="9525" cap="rnd">
              <a:solidFill>
                <a:schemeClr val="accent2"/>
              </a:solidFill>
              <a:round/>
            </a:ln>
            <a:effectLst/>
          </c:spPr>
          <c:marker>
            <c:symbol val="circle"/>
            <c:size val="5"/>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9525">
                <a:solidFill>
                  <a:schemeClr val="accent2"/>
                </a:solidFill>
                <a:round/>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xVal>
            <c:numRef>
              <c:f>'Imron 1480 rpm (2)'!$B$63:$B$66</c:f>
              <c:numCache>
                <c:formatCode>General</c:formatCode>
                <c:ptCount val="4"/>
                <c:pt idx="0">
                  <c:v>1000</c:v>
                </c:pt>
                <c:pt idx="1">
                  <c:v>1200</c:v>
                </c:pt>
                <c:pt idx="2">
                  <c:v>1400</c:v>
                </c:pt>
                <c:pt idx="3">
                  <c:v>1485</c:v>
                </c:pt>
              </c:numCache>
            </c:numRef>
          </c:xVal>
          <c:yVal>
            <c:numRef>
              <c:f>'Imron 1480 rpm (2)'!$L$63:$L$66</c:f>
              <c:numCache>
                <c:formatCode>General</c:formatCode>
                <c:ptCount val="4"/>
                <c:pt idx="0">
                  <c:v>0.22699999999999998</c:v>
                </c:pt>
                <c:pt idx="1">
                  <c:v>0.46600000000000008</c:v>
                </c:pt>
                <c:pt idx="2">
                  <c:v>0.89399999999999991</c:v>
                </c:pt>
                <c:pt idx="3">
                  <c:v>1.2050000000000001</c:v>
                </c:pt>
              </c:numCache>
            </c:numRef>
          </c:yVal>
          <c:smooth val="0"/>
          <c:extLst>
            <c:ext xmlns:c16="http://schemas.microsoft.com/office/drawing/2014/chart" uri="{C3380CC4-5D6E-409C-BE32-E72D297353CC}">
              <c16:uniqueId val="{00000001-D720-4A35-B41D-DF3C24BD9F49}"/>
            </c:ext>
          </c:extLst>
        </c:ser>
        <c:dLbls>
          <c:dLblPos val="t"/>
          <c:showLegendKey val="0"/>
          <c:showVal val="1"/>
          <c:showCatName val="0"/>
          <c:showSerName val="0"/>
          <c:showPercent val="0"/>
          <c:showBubbleSize val="0"/>
        </c:dLbls>
        <c:axId val="238439264"/>
        <c:axId val="241858960"/>
      </c:scatterChart>
      <c:valAx>
        <c:axId val="238439264"/>
        <c:scaling>
          <c:orientation val="minMax"/>
          <c:max val="1600"/>
          <c:min val="800"/>
        </c:scaling>
        <c:delete val="0"/>
        <c:axPos val="b"/>
        <c:majorGridlines>
          <c:spPr>
            <a:ln w="9525" cap="flat" cmpd="sng" algn="ctr">
              <a:solidFill>
                <a:schemeClr val="tx2">
                  <a:lumMod val="15000"/>
                  <a:lumOff val="85000"/>
                </a:schemeClr>
              </a:solidFill>
              <a:round/>
            </a:ln>
            <a:effectLst/>
          </c:spPr>
        </c:majorGridlines>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r>
                  <a:rPr lang="en-ID" sz="1000" b="1" i="0" baseline="0">
                    <a:effectLst/>
                  </a:rPr>
                  <a:t>Kecepatan Putar (rpm)</a:t>
                </a:r>
                <a:endParaRPr lang="en-ID" sz="1000" b="1">
                  <a:effectLst/>
                </a:endParaRPr>
              </a:p>
              <a:p>
                <a:pPr marL="0" marR="0" lvl="0" indent="0" algn="ctr" defTabSz="914400" rtl="0" eaLnBrk="1" fontAlgn="auto" latinLnBrk="0" hangingPunct="1">
                  <a:lnSpc>
                    <a:spcPct val="100000"/>
                  </a:lnSpc>
                  <a:spcBef>
                    <a:spcPts val="0"/>
                  </a:spcBef>
                  <a:spcAft>
                    <a:spcPts val="0"/>
                  </a:spcAft>
                  <a:buClrTx/>
                  <a:buSzTx/>
                  <a:buFontTx/>
                  <a:buNone/>
                  <a:tabLst/>
                  <a:defRPr>
                    <a:solidFill>
                      <a:srgbClr val="44546A"/>
                    </a:solidFill>
                  </a:defRPr>
                </a:pPr>
                <a:endParaRPr lang="en-ID" sz="1000" b="1"/>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endParaRPr lang="en-US"/>
            </a:p>
          </c:txPr>
        </c:title>
        <c:numFmt formatCode="General" sourceLinked="1"/>
        <c:majorTickMark val="out"/>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41858960"/>
        <c:crosses val="autoZero"/>
        <c:crossBetween val="midCat"/>
        <c:majorUnit val="200"/>
      </c:valAx>
      <c:valAx>
        <c:axId val="241858960"/>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r>
                  <a:rPr lang="en-ID" sz="1000" b="1" i="0" baseline="0">
                    <a:effectLst/>
                  </a:rPr>
                  <a:t>Kecepatan Getaran (mm/s)</a:t>
                </a:r>
                <a:endParaRPr lang="en-ID" sz="1000" b="1">
                  <a:effectLst/>
                </a:endParaRPr>
              </a:p>
            </c:rich>
          </c:tx>
          <c:layout>
            <c:manualLayout>
              <c:xMode val="edge"/>
              <c:yMode val="edge"/>
              <c:x val="1.2770942586065594E-2"/>
              <c:y val="0.25100293476608188"/>
            </c:manualLayout>
          </c:layout>
          <c:overlay val="0"/>
          <c:spPr>
            <a:noFill/>
            <a:ln>
              <a:noFill/>
            </a:ln>
            <a:effectLst/>
          </c:spPr>
          <c:txPr>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900" b="1" i="0" u="none" strike="noStrike" kern="1200" baseline="0">
                  <a:solidFill>
                    <a:srgbClr val="44546A"/>
                  </a:solidFill>
                  <a:latin typeface="+mn-lt"/>
                  <a:ea typeface="+mn-ea"/>
                  <a:cs typeface="+mn-cs"/>
                </a:defRPr>
              </a:pPr>
              <a:endParaRPr lang="en-US"/>
            </a:p>
          </c:txPr>
        </c:title>
        <c:numFmt formatCode="General" sourceLinked="1"/>
        <c:majorTickMark val="out"/>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38439264"/>
        <c:crosses val="autoZero"/>
        <c:crossBetween val="midCat"/>
      </c:valAx>
      <c:spPr>
        <a:noFill/>
        <a:ln>
          <a:noFill/>
        </a:ln>
        <a:effectLst/>
      </c:spPr>
    </c:plotArea>
    <c:legend>
      <c:legendPos val="b"/>
      <c:layout>
        <c:manualLayout>
          <c:xMode val="edge"/>
          <c:yMode val="edge"/>
          <c:x val="0.37070667558286285"/>
          <c:y val="0.93323649791443097"/>
          <c:w val="0.2534075356546926"/>
          <c:h val="6.134262008901112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ID" sz="1200"/>
              <a:t>Kondisi Setelah Penyeimbangan pada putaran 1000 RPM</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lineChart>
        <c:grouping val="standard"/>
        <c:varyColors val="0"/>
        <c:ser>
          <c:idx val="0"/>
          <c:order val="0"/>
          <c:tx>
            <c:v>Bidang Kiri</c:v>
          </c:tx>
          <c:spPr>
            <a:ln w="31750"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'Imron 1480 rpm (2)'!$C$44:$C$46</c:f>
              <c:strCache>
                <c:ptCount val="3"/>
                <c:pt idx="0">
                  <c:v>Kondisi Awal</c:v>
                </c:pt>
                <c:pt idx="1">
                  <c:v>Kondisi Penambahan Massa</c:v>
                </c:pt>
                <c:pt idx="2">
                  <c:v>Kondisi Setelah Penyeimbangan</c:v>
                </c:pt>
              </c:strCache>
            </c:strRef>
          </c:cat>
          <c:val>
            <c:numRef>
              <c:f>'Imron 1480 rpm (2)'!$D$44:$D$46</c:f>
              <c:numCache>
                <c:formatCode>General</c:formatCode>
                <c:ptCount val="3"/>
                <c:pt idx="0">
                  <c:v>0.61699999999999999</c:v>
                </c:pt>
                <c:pt idx="1">
                  <c:v>0.94399999999999995</c:v>
                </c:pt>
                <c:pt idx="2">
                  <c:v>0.69499999999999995</c:v>
                </c:pt>
              </c:numCache>
            </c:numRef>
          </c:val>
          <c:smooth val="0"/>
          <c:extLst>
            <c:ext xmlns:c16="http://schemas.microsoft.com/office/drawing/2014/chart" uri="{C3380CC4-5D6E-409C-BE32-E72D297353CC}">
              <c16:uniqueId val="{00000000-DA79-43A4-9FC3-499509AF5147}"/>
            </c:ext>
          </c:extLst>
        </c:ser>
        <c:ser>
          <c:idx val="1"/>
          <c:order val="1"/>
          <c:tx>
            <c:v>Bidang Kanan</c:v>
          </c:tx>
          <c:spPr>
            <a:ln w="31750"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'Imron 1480 rpm (2)'!$C$44:$C$46</c:f>
              <c:strCache>
                <c:ptCount val="3"/>
                <c:pt idx="0">
                  <c:v>Kondisi Awal</c:v>
                </c:pt>
                <c:pt idx="1">
                  <c:v>Kondisi Penambahan Massa</c:v>
                </c:pt>
                <c:pt idx="2">
                  <c:v>Kondisi Setelah Penyeimbangan</c:v>
                </c:pt>
              </c:strCache>
            </c:strRef>
          </c:cat>
          <c:val>
            <c:numRef>
              <c:f>'Imron 1480 rpm (2)'!$E$44:$E$46</c:f>
              <c:numCache>
                <c:formatCode>General</c:formatCode>
                <c:ptCount val="3"/>
                <c:pt idx="0">
                  <c:v>0.61699999999999999</c:v>
                </c:pt>
                <c:pt idx="1">
                  <c:v>0.86199999999999999</c:v>
                </c:pt>
                <c:pt idx="2">
                  <c:v>0.63500000000000001</c:v>
                </c:pt>
              </c:numCache>
            </c:numRef>
          </c:val>
          <c:smooth val="0"/>
          <c:extLst>
            <c:ext xmlns:c16="http://schemas.microsoft.com/office/drawing/2014/chart" uri="{C3380CC4-5D6E-409C-BE32-E72D297353CC}">
              <c16:uniqueId val="{00000001-DA79-43A4-9FC3-499509AF5147}"/>
            </c:ext>
          </c:extLst>
        </c:ser>
        <c:dLbls>
          <c:dLblPos val="ctr"/>
          <c:showLegendKey val="0"/>
          <c:showVal val="1"/>
          <c:showCatName val="0"/>
          <c:showSerName val="0"/>
          <c:showPercent val="0"/>
          <c:showBubbleSize val="0"/>
        </c:dLbls>
        <c:smooth val="0"/>
        <c:axId val="997443343"/>
        <c:axId val="997449583"/>
      </c:lineChart>
      <c:catAx>
        <c:axId val="997443343"/>
        <c:scaling>
          <c:orientation val="minMax"/>
        </c:scaling>
        <c:delete val="0"/>
        <c:axPos val="b"/>
        <c:numFmt formatCode="General" sourceLinked="1"/>
        <c:majorTickMark val="out"/>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997449583"/>
        <c:crosses val="autoZero"/>
        <c:auto val="1"/>
        <c:lblAlgn val="ctr"/>
        <c:lblOffset val="100"/>
        <c:noMultiLvlLbl val="0"/>
      </c:catAx>
      <c:valAx>
        <c:axId val="997449583"/>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ID"/>
                  <a:t>Kecepatan getaran (mm/s)</a:t>
                </a:r>
              </a:p>
            </c:rich>
          </c:tx>
          <c:layout>
            <c:manualLayout>
              <c:xMode val="edge"/>
              <c:yMode val="edge"/>
              <c:x val="2.513812221526018E-2"/>
              <c:y val="0.21520513266987235"/>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997443343"/>
        <c:crosses val="autoZero"/>
        <c:crossBetween val="between"/>
        <c:majorUnit val="0.2"/>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ID" sz="1200"/>
              <a:t>Kondisi Setelah Penyeimbangan pada putaran 1200 RPM</a:t>
            </a:r>
          </a:p>
        </c:rich>
      </c:tx>
      <c:layout>
        <c:manualLayout>
          <c:xMode val="edge"/>
          <c:yMode val="edge"/>
          <c:x val="0.14926064343060264"/>
          <c:y val="2.2810432018805855E-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lineChart>
        <c:grouping val="standard"/>
        <c:varyColors val="0"/>
        <c:ser>
          <c:idx val="0"/>
          <c:order val="0"/>
          <c:tx>
            <c:v>Bidang Kiri</c:v>
          </c:tx>
          <c:spPr>
            <a:ln w="31750"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'Imron 1480 rpm (2)'!$C$44:$C$46</c:f>
              <c:strCache>
                <c:ptCount val="3"/>
                <c:pt idx="0">
                  <c:v>Kondisi Awal</c:v>
                </c:pt>
                <c:pt idx="1">
                  <c:v>Kondisi Penambahan Massa</c:v>
                </c:pt>
                <c:pt idx="2">
                  <c:v>Kondisi Setelah Penyeimbangan</c:v>
                </c:pt>
              </c:strCache>
            </c:strRef>
          </c:cat>
          <c:val>
            <c:numRef>
              <c:f>'Imron 1480 rpm (2)'!$F$44:$F$46</c:f>
              <c:numCache>
                <c:formatCode>General</c:formatCode>
                <c:ptCount val="3"/>
                <c:pt idx="0">
                  <c:v>1.597</c:v>
                </c:pt>
                <c:pt idx="1">
                  <c:v>2.0430000000000001</c:v>
                </c:pt>
                <c:pt idx="2">
                  <c:v>1.9950000000000001</c:v>
                </c:pt>
              </c:numCache>
            </c:numRef>
          </c:val>
          <c:smooth val="0"/>
          <c:extLst>
            <c:ext xmlns:c16="http://schemas.microsoft.com/office/drawing/2014/chart" uri="{C3380CC4-5D6E-409C-BE32-E72D297353CC}">
              <c16:uniqueId val="{00000000-1B8A-4C08-8DE4-37682B06EA37}"/>
            </c:ext>
          </c:extLst>
        </c:ser>
        <c:ser>
          <c:idx val="1"/>
          <c:order val="1"/>
          <c:tx>
            <c:v>Bidang Kanan</c:v>
          </c:tx>
          <c:spPr>
            <a:ln w="31750"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'Imron 1480 rpm (2)'!$C$44:$C$46</c:f>
              <c:strCache>
                <c:ptCount val="3"/>
                <c:pt idx="0">
                  <c:v>Kondisi Awal</c:v>
                </c:pt>
                <c:pt idx="1">
                  <c:v>Kondisi Penambahan Massa</c:v>
                </c:pt>
                <c:pt idx="2">
                  <c:v>Kondisi Setelah Penyeimbangan</c:v>
                </c:pt>
              </c:strCache>
            </c:strRef>
          </c:cat>
          <c:val>
            <c:numRef>
              <c:f>'Imron 1480 rpm (2)'!$G$44:$G$46</c:f>
              <c:numCache>
                <c:formatCode>General</c:formatCode>
                <c:ptCount val="3"/>
                <c:pt idx="0">
                  <c:v>0.76</c:v>
                </c:pt>
                <c:pt idx="1">
                  <c:v>1.3320000000000001</c:v>
                </c:pt>
                <c:pt idx="2">
                  <c:v>0.86599999999999999</c:v>
                </c:pt>
              </c:numCache>
            </c:numRef>
          </c:val>
          <c:smooth val="0"/>
          <c:extLst>
            <c:ext xmlns:c16="http://schemas.microsoft.com/office/drawing/2014/chart" uri="{C3380CC4-5D6E-409C-BE32-E72D297353CC}">
              <c16:uniqueId val="{00000001-1B8A-4C08-8DE4-37682B06EA37}"/>
            </c:ext>
          </c:extLst>
        </c:ser>
        <c:dLbls>
          <c:dLblPos val="ctr"/>
          <c:showLegendKey val="0"/>
          <c:showVal val="1"/>
          <c:showCatName val="0"/>
          <c:showSerName val="0"/>
          <c:showPercent val="0"/>
          <c:showBubbleSize val="0"/>
        </c:dLbls>
        <c:smooth val="0"/>
        <c:axId val="997443343"/>
        <c:axId val="997449583"/>
      </c:lineChart>
      <c:catAx>
        <c:axId val="997443343"/>
        <c:scaling>
          <c:orientation val="minMax"/>
        </c:scaling>
        <c:delete val="0"/>
        <c:axPos val="b"/>
        <c:numFmt formatCode="General" sourceLinked="1"/>
        <c:majorTickMark val="out"/>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997449583"/>
        <c:crosses val="autoZero"/>
        <c:auto val="1"/>
        <c:lblAlgn val="ctr"/>
        <c:lblOffset val="100"/>
        <c:noMultiLvlLbl val="0"/>
      </c:catAx>
      <c:valAx>
        <c:axId val="997449583"/>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ID"/>
                  <a:t>Kecepatan getaran (mm/s)</a:t>
                </a:r>
              </a:p>
            </c:rich>
          </c:tx>
          <c:layout>
            <c:manualLayout>
              <c:xMode val="edge"/>
              <c:yMode val="edge"/>
              <c:x val="0.13266086452957415"/>
              <c:y val="0.18327050585994611"/>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997443343"/>
        <c:crosses val="autoZero"/>
        <c:crossBetween val="between"/>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ID" sz="1200"/>
              <a:t>Kondisi Setelah Penyeimbangan pada putaran 1400 RPM</a:t>
            </a:r>
          </a:p>
        </c:rich>
      </c:tx>
      <c:layout>
        <c:manualLayout>
          <c:xMode val="edge"/>
          <c:yMode val="edge"/>
          <c:x val="0.14926064343060264"/>
          <c:y val="2.2810432018805855E-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lineChart>
        <c:grouping val="standard"/>
        <c:varyColors val="0"/>
        <c:ser>
          <c:idx val="0"/>
          <c:order val="0"/>
          <c:tx>
            <c:v>Bidang Kiri</c:v>
          </c:tx>
          <c:spPr>
            <a:ln w="31750"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'Imron 1480 rpm (2)'!$C$44:$C$46</c:f>
              <c:strCache>
                <c:ptCount val="3"/>
                <c:pt idx="0">
                  <c:v>Kondisi Awal</c:v>
                </c:pt>
                <c:pt idx="1">
                  <c:v>Kondisi Penambahan Massa</c:v>
                </c:pt>
                <c:pt idx="2">
                  <c:v>Kondisi Setelah Penyeimbangan</c:v>
                </c:pt>
              </c:strCache>
            </c:strRef>
          </c:cat>
          <c:val>
            <c:numRef>
              <c:f>'Imron 1480 rpm (2)'!$H$44:$H$46</c:f>
              <c:numCache>
                <c:formatCode>General</c:formatCode>
                <c:ptCount val="3"/>
                <c:pt idx="0">
                  <c:v>2.0219999999999998</c:v>
                </c:pt>
                <c:pt idx="1">
                  <c:v>2.6019999999999999</c:v>
                </c:pt>
                <c:pt idx="2">
                  <c:v>2.2160000000000002</c:v>
                </c:pt>
              </c:numCache>
            </c:numRef>
          </c:val>
          <c:smooth val="0"/>
          <c:extLst>
            <c:ext xmlns:c16="http://schemas.microsoft.com/office/drawing/2014/chart" uri="{C3380CC4-5D6E-409C-BE32-E72D297353CC}">
              <c16:uniqueId val="{00000000-DD8A-4D16-B018-313092CA5A4A}"/>
            </c:ext>
          </c:extLst>
        </c:ser>
        <c:ser>
          <c:idx val="1"/>
          <c:order val="1"/>
          <c:tx>
            <c:v>Bidang Kanan</c:v>
          </c:tx>
          <c:spPr>
            <a:ln w="31750"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'Imron 1480 rpm (2)'!$C$44:$C$46</c:f>
              <c:strCache>
                <c:ptCount val="3"/>
                <c:pt idx="0">
                  <c:v>Kondisi Awal</c:v>
                </c:pt>
                <c:pt idx="1">
                  <c:v>Kondisi Penambahan Massa</c:v>
                </c:pt>
                <c:pt idx="2">
                  <c:v>Kondisi Setelah Penyeimbangan</c:v>
                </c:pt>
              </c:strCache>
            </c:strRef>
          </c:cat>
          <c:val>
            <c:numRef>
              <c:f>'Imron 1480 rpm (2)'!$I$44:$I$46</c:f>
              <c:numCache>
                <c:formatCode>General</c:formatCode>
                <c:ptCount val="3"/>
                <c:pt idx="0">
                  <c:v>1.069</c:v>
                </c:pt>
                <c:pt idx="1">
                  <c:v>2.129</c:v>
                </c:pt>
                <c:pt idx="2">
                  <c:v>1.2350000000000001</c:v>
                </c:pt>
              </c:numCache>
            </c:numRef>
          </c:val>
          <c:smooth val="0"/>
          <c:extLst>
            <c:ext xmlns:c16="http://schemas.microsoft.com/office/drawing/2014/chart" uri="{C3380CC4-5D6E-409C-BE32-E72D297353CC}">
              <c16:uniqueId val="{00000001-DD8A-4D16-B018-313092CA5A4A}"/>
            </c:ext>
          </c:extLst>
        </c:ser>
        <c:dLbls>
          <c:dLblPos val="ctr"/>
          <c:showLegendKey val="0"/>
          <c:showVal val="1"/>
          <c:showCatName val="0"/>
          <c:showSerName val="0"/>
          <c:showPercent val="0"/>
          <c:showBubbleSize val="0"/>
        </c:dLbls>
        <c:smooth val="0"/>
        <c:axId val="997443343"/>
        <c:axId val="997449583"/>
      </c:lineChart>
      <c:catAx>
        <c:axId val="997443343"/>
        <c:scaling>
          <c:orientation val="minMax"/>
        </c:scaling>
        <c:delete val="0"/>
        <c:axPos val="b"/>
        <c:numFmt formatCode="General" sourceLinked="1"/>
        <c:majorTickMark val="out"/>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997449583"/>
        <c:crosses val="autoZero"/>
        <c:auto val="1"/>
        <c:lblAlgn val="ctr"/>
        <c:lblOffset val="100"/>
        <c:noMultiLvlLbl val="0"/>
      </c:catAx>
      <c:valAx>
        <c:axId val="997449583"/>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ID"/>
                  <a:t>Kecepatan getaran (mm/s)</a:t>
                </a:r>
              </a:p>
            </c:rich>
          </c:tx>
          <c:layout>
            <c:manualLayout>
              <c:xMode val="edge"/>
              <c:yMode val="edge"/>
              <c:x val="0.13266086452957415"/>
              <c:y val="0.18327050585994611"/>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997443343"/>
        <c:crosses val="autoZero"/>
        <c:crossBetween val="between"/>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ID" sz="1200"/>
              <a:t>Kondisi Setelah Penyeimbangan pada putaran 1485 RPM</a:t>
            </a:r>
          </a:p>
        </c:rich>
      </c:tx>
      <c:layout>
        <c:manualLayout>
          <c:xMode val="edge"/>
          <c:yMode val="edge"/>
          <c:x val="0.14926064343060264"/>
          <c:y val="2.2810432018805855E-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lineChart>
        <c:grouping val="standard"/>
        <c:varyColors val="0"/>
        <c:ser>
          <c:idx val="0"/>
          <c:order val="0"/>
          <c:tx>
            <c:v>Bidang Kiri</c:v>
          </c:tx>
          <c:spPr>
            <a:ln w="31750"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'Imron 1480 rpm (2)'!$C$44:$C$46</c:f>
              <c:strCache>
                <c:ptCount val="3"/>
                <c:pt idx="0">
                  <c:v>Kondisi Awal</c:v>
                </c:pt>
                <c:pt idx="1">
                  <c:v>Kondisi Penambahan Massa</c:v>
                </c:pt>
                <c:pt idx="2">
                  <c:v>Kondisi Setelah Penyeimbangan</c:v>
                </c:pt>
              </c:strCache>
            </c:strRef>
          </c:cat>
          <c:val>
            <c:numRef>
              <c:f>'Imron 1480 rpm (2)'!$J$44:$J$46</c:f>
              <c:numCache>
                <c:formatCode>General</c:formatCode>
                <c:ptCount val="3"/>
                <c:pt idx="0">
                  <c:v>2.3730000000000002</c:v>
                </c:pt>
                <c:pt idx="1">
                  <c:v>3.2269999999999999</c:v>
                </c:pt>
                <c:pt idx="2">
                  <c:v>2.5990000000000002</c:v>
                </c:pt>
              </c:numCache>
            </c:numRef>
          </c:val>
          <c:smooth val="0"/>
          <c:extLst>
            <c:ext xmlns:c16="http://schemas.microsoft.com/office/drawing/2014/chart" uri="{C3380CC4-5D6E-409C-BE32-E72D297353CC}">
              <c16:uniqueId val="{00000000-2619-4B41-B547-6C21E6BA3BC3}"/>
            </c:ext>
          </c:extLst>
        </c:ser>
        <c:ser>
          <c:idx val="1"/>
          <c:order val="1"/>
          <c:tx>
            <c:v>Bidang Kanan</c:v>
          </c:tx>
          <c:spPr>
            <a:ln w="31750"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'Imron 1480 rpm (2)'!$C$44:$C$46</c:f>
              <c:strCache>
                <c:ptCount val="3"/>
                <c:pt idx="0">
                  <c:v>Kondisi Awal</c:v>
                </c:pt>
                <c:pt idx="1">
                  <c:v>Kondisi Penambahan Massa</c:v>
                </c:pt>
                <c:pt idx="2">
                  <c:v>Kondisi Setelah Penyeimbangan</c:v>
                </c:pt>
              </c:strCache>
            </c:strRef>
          </c:cat>
          <c:val>
            <c:numRef>
              <c:f>'Imron 1480 rpm (2)'!$K$44:$K$46</c:f>
              <c:numCache>
                <c:formatCode>General</c:formatCode>
                <c:ptCount val="3"/>
                <c:pt idx="0">
                  <c:v>1.129</c:v>
                </c:pt>
                <c:pt idx="1">
                  <c:v>2.4950000000000001</c:v>
                </c:pt>
                <c:pt idx="2">
                  <c:v>1.2070000000000001</c:v>
                </c:pt>
              </c:numCache>
            </c:numRef>
          </c:val>
          <c:smooth val="0"/>
          <c:extLst>
            <c:ext xmlns:c16="http://schemas.microsoft.com/office/drawing/2014/chart" uri="{C3380CC4-5D6E-409C-BE32-E72D297353CC}">
              <c16:uniqueId val="{00000001-2619-4B41-B547-6C21E6BA3BC3}"/>
            </c:ext>
          </c:extLst>
        </c:ser>
        <c:dLbls>
          <c:dLblPos val="ctr"/>
          <c:showLegendKey val="0"/>
          <c:showVal val="1"/>
          <c:showCatName val="0"/>
          <c:showSerName val="0"/>
          <c:showPercent val="0"/>
          <c:showBubbleSize val="0"/>
        </c:dLbls>
        <c:smooth val="0"/>
        <c:axId val="997443343"/>
        <c:axId val="997449583"/>
      </c:lineChart>
      <c:catAx>
        <c:axId val="997443343"/>
        <c:scaling>
          <c:orientation val="minMax"/>
        </c:scaling>
        <c:delete val="0"/>
        <c:axPos val="b"/>
        <c:numFmt formatCode="General" sourceLinked="1"/>
        <c:majorTickMark val="out"/>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997449583"/>
        <c:crosses val="autoZero"/>
        <c:auto val="1"/>
        <c:lblAlgn val="ctr"/>
        <c:lblOffset val="100"/>
        <c:noMultiLvlLbl val="0"/>
      </c:catAx>
      <c:valAx>
        <c:axId val="997449583"/>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ID"/>
                  <a:t>Kecepatan getaran (mm/s)</a:t>
                </a:r>
              </a:p>
            </c:rich>
          </c:tx>
          <c:layout>
            <c:manualLayout>
              <c:xMode val="edge"/>
              <c:yMode val="edge"/>
              <c:x val="0.13266086452957415"/>
              <c:y val="0.18327050585994611"/>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997443343"/>
        <c:crosses val="autoZero"/>
        <c:crossBetween val="between"/>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D" sz="1200" b="1"/>
              <a:t>Persentase</a:t>
            </a:r>
            <a:r>
              <a:rPr lang="en-ID" sz="1200" b="1" baseline="0"/>
              <a:t> Hasil Penyeimbangan</a:t>
            </a:r>
            <a:endParaRPr lang="en-ID" sz="1200" b="1"/>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Bidang Kiri</c:v>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Tabel!$I$31:$I$34</c:f>
              <c:numCache>
                <c:formatCode>General</c:formatCode>
                <c:ptCount val="4"/>
                <c:pt idx="0">
                  <c:v>1000</c:v>
                </c:pt>
                <c:pt idx="1">
                  <c:v>1200</c:v>
                </c:pt>
                <c:pt idx="2">
                  <c:v>1400</c:v>
                </c:pt>
                <c:pt idx="3">
                  <c:v>1485</c:v>
                </c:pt>
              </c:numCache>
            </c:numRef>
          </c:cat>
          <c:val>
            <c:numRef>
              <c:f>Tabel!$N$31:$N$34</c:f>
              <c:numCache>
                <c:formatCode>0%</c:formatCode>
                <c:ptCount val="4"/>
                <c:pt idx="0">
                  <c:v>0.76146788990825698</c:v>
                </c:pt>
                <c:pt idx="1">
                  <c:v>0.31838565022421539</c:v>
                </c:pt>
                <c:pt idx="2">
                  <c:v>0.66551724137930968</c:v>
                </c:pt>
                <c:pt idx="3">
                  <c:v>0.73536299765807955</c:v>
                </c:pt>
              </c:numCache>
            </c:numRef>
          </c:val>
          <c:smooth val="0"/>
          <c:extLst>
            <c:ext xmlns:c16="http://schemas.microsoft.com/office/drawing/2014/chart" uri="{C3380CC4-5D6E-409C-BE32-E72D297353CC}">
              <c16:uniqueId val="{00000000-DEDC-48BC-9B9B-8DB9F7B693BD}"/>
            </c:ext>
          </c:extLst>
        </c:ser>
        <c:ser>
          <c:idx val="1"/>
          <c:order val="1"/>
          <c:tx>
            <c:v>Bidang Kanan</c:v>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Tabel!$I$31:$I$34</c:f>
              <c:numCache>
                <c:formatCode>General</c:formatCode>
                <c:ptCount val="4"/>
                <c:pt idx="0">
                  <c:v>1000</c:v>
                </c:pt>
                <c:pt idx="1">
                  <c:v>1200</c:v>
                </c:pt>
                <c:pt idx="2">
                  <c:v>1400</c:v>
                </c:pt>
                <c:pt idx="3">
                  <c:v>1485</c:v>
                </c:pt>
              </c:numCache>
            </c:numRef>
          </c:cat>
          <c:val>
            <c:numRef>
              <c:f>Tabel!$O$31:$O$34</c:f>
              <c:numCache>
                <c:formatCode>0%</c:formatCode>
                <c:ptCount val="4"/>
                <c:pt idx="0">
                  <c:v>0.92653061224489786</c:v>
                </c:pt>
                <c:pt idx="1">
                  <c:v>0.81468531468531469</c:v>
                </c:pt>
                <c:pt idx="2">
                  <c:v>0.84339622641509426</c:v>
                </c:pt>
                <c:pt idx="3">
                  <c:v>0.88213762811127383</c:v>
                </c:pt>
              </c:numCache>
            </c:numRef>
          </c:val>
          <c:smooth val="0"/>
          <c:extLst>
            <c:ext xmlns:c16="http://schemas.microsoft.com/office/drawing/2014/chart" uri="{C3380CC4-5D6E-409C-BE32-E72D297353CC}">
              <c16:uniqueId val="{00000001-DEDC-48BC-9B9B-8DB9F7B693BD}"/>
            </c:ext>
          </c:extLst>
        </c:ser>
        <c:dLbls>
          <c:dLblPos val="t"/>
          <c:showLegendKey val="0"/>
          <c:showVal val="1"/>
          <c:showCatName val="0"/>
          <c:showSerName val="0"/>
          <c:showPercent val="0"/>
          <c:showBubbleSize val="0"/>
        </c:dLbls>
        <c:smooth val="0"/>
        <c:axId val="1257484591"/>
        <c:axId val="1257485007"/>
      </c:lineChart>
      <c:catAx>
        <c:axId val="125748459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ID" b="1"/>
                  <a:t>Kecepatan</a:t>
                </a:r>
                <a:r>
                  <a:rPr lang="en-ID" b="1" baseline="0"/>
                  <a:t> Putar (rpm)</a:t>
                </a:r>
                <a:endParaRPr lang="en-ID" b="1"/>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57485007"/>
        <c:crosses val="autoZero"/>
        <c:auto val="1"/>
        <c:lblAlgn val="ctr"/>
        <c:lblOffset val="100"/>
        <c:noMultiLvlLbl val="0"/>
      </c:catAx>
      <c:valAx>
        <c:axId val="125748500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ID" b="1"/>
                  <a:t> Presentase</a:t>
                </a:r>
                <a:r>
                  <a:rPr lang="en-ID" b="1" baseline="0"/>
                  <a:t> Hasil Penyeimbangan</a:t>
                </a:r>
                <a:endParaRPr lang="en-ID" b="1"/>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574845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4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900" kern="1200"/>
  </cs:valueAxis>
  <cs:wall>
    <cs:lnRef idx="0"/>
    <cs:fillRef idx="0"/>
    <cs:effectRef idx="0"/>
    <cs:fontRef idx="minor">
      <a:schemeClr val="tx2"/>
    </cs:fontRef>
  </cs:wall>
</cs:chartStyle>
</file>

<file path=word/charts/style4.xml><?xml version="1.0" encoding="utf-8"?>
<cs:chartStyle xmlns:cs="http://schemas.microsoft.com/office/drawing/2012/chartStyle" xmlns:a="http://schemas.openxmlformats.org/drawingml/2006/main" id="24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900" kern="1200"/>
  </cs:valueAxis>
  <cs:wall>
    <cs:lnRef idx="0"/>
    <cs:fillRef idx="0"/>
    <cs:effectRef idx="0"/>
    <cs:fontRef idx="minor">
      <a:schemeClr val="tx2"/>
    </cs:fontRef>
  </cs:wall>
</cs:chartStyle>
</file>

<file path=word/charts/style5.xml><?xml version="1.0" encoding="utf-8"?>
<cs:chartStyle xmlns:cs="http://schemas.microsoft.com/office/drawing/2012/chartStyle" xmlns:a="http://schemas.openxmlformats.org/drawingml/2006/main" id="24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900" kern="1200"/>
  </cs:valueAxis>
  <cs:wall>
    <cs:lnRef idx="0"/>
    <cs:fillRef idx="0"/>
    <cs:effectRef idx="0"/>
    <cs:fontRef idx="minor">
      <a:schemeClr val="tx2"/>
    </cs:fontRef>
  </cs:wall>
</cs:chartStyle>
</file>

<file path=word/charts/style6.xml><?xml version="1.0" encoding="utf-8"?>
<cs:chartStyle xmlns:cs="http://schemas.microsoft.com/office/drawing/2012/chartStyle" xmlns:a="http://schemas.openxmlformats.org/drawingml/2006/main" id="231">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7.xml><?xml version="1.0" encoding="utf-8"?>
<cs:chartStyle xmlns:cs="http://schemas.microsoft.com/office/drawing/2012/chartStyle" xmlns:a="http://schemas.openxmlformats.org/drawingml/2006/main" id="231">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8.xml><?xml version="1.0" encoding="utf-8"?>
<cs:chartStyle xmlns:cs="http://schemas.microsoft.com/office/drawing/2012/chartStyle" xmlns:a="http://schemas.openxmlformats.org/drawingml/2006/main" id="231">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9.xml><?xml version="1.0" encoding="utf-8"?>
<cs:chartStyle xmlns:cs="http://schemas.microsoft.com/office/drawing/2012/chartStyle" xmlns:a="http://schemas.openxmlformats.org/drawingml/2006/main" id="231">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b:Source>
    <b:Tag>Shi01</b:Tag>
    <b:SourceType>JournalArticle</b:SourceType>
    <b:Guid>{3C8ED537-D787-4BD6-8FD5-3D71532FF8CB}</b:Guid>
    <b:Title>Active Balancing and Vibration Control of Rotating Machinery: A Survey</b:Title>
    <b:JournalName>The Shock and Vibration Digest</b:JournalName>
    <b:Year>2001</b:Year>
    <b:Pages>361-371</b:Pages>
    <b:Author>
      <b:Author>
        <b:NameList>
          <b:Person>
            <b:Last>Zhou</b:Last>
            <b:First>Shiyu</b:First>
          </b:Person>
          <b:Person>
            <b:Last>Shi</b:Last>
            <b:First>Jianjun</b:First>
          </b:Person>
        </b:NameList>
      </b:Author>
    </b:Author>
    <b:RefOrder>1</b:RefOrder>
  </b:Source>
  <b:Source>
    <b:Tag>Sul04</b:Tag>
    <b:SourceType>Book</b:SourceType>
    <b:Guid>{18776FA3-C548-432D-BB49-ED248F1989BC}</b:Guid>
    <b:Year>2004</b:Year>
    <b:Author>
      <b:Author>
        <b:NameList>
          <b:Person>
            <b:Last>Sularso</b:Last>
          </b:Person>
        </b:NameList>
      </b:Author>
    </b:Author>
    <b:Title>Dasar Perencanaan dan Pemilihan Elemen Mesin</b:Title>
    <b:City>Jakarta</b:City>
    <b:Publisher>Pradnya Pramita</b:Publisher>
    <b:RefOrder>8</b:RefOrder>
  </b:Source>
  <b:Source>
    <b:Tag>Tri16</b:Tag>
    <b:SourceType>JournalArticle</b:SourceType>
    <b:Guid>{89B13E60-0633-4241-84BE-CC2D6166ED3A}</b:Guid>
    <b:Title>Balancing Rotor Dengan Analisis Sinyal Getaran Dalam Kondisi Steady State</b:Title>
    <b:JournalName>Jurnal Teknik Mesin S-1  Vol. 4, No. 2</b:JournalName>
    <b:Year>2016</b:Year>
    <b:Pages>251-257</b:Pages>
    <b:Author>
      <b:Author>
        <b:NameList>
          <b:Person>
            <b:Last>Hadmoko</b:Last>
            <b:First>Tri</b:First>
          </b:Person>
          <b:Person>
            <b:Last>Widodo</b:Last>
            <b:First>Achmad</b:First>
          </b:Person>
          <b:Person>
            <b:Last>Satrio</b:Last>
            <b:First>Djoeli</b:First>
          </b:Person>
        </b:NameList>
      </b:Author>
    </b:Author>
    <b:RefOrder>2</b:RefOrder>
  </b:Source>
  <b:Source>
    <b:Tag>BAL04</b:Tag>
    <b:SourceType>Book</b:SourceType>
    <b:Guid>{378DEE9F-DB12-477B-B7D7-1CBC7971DF95}</b:Guid>
    <b:Title>Balancing of Rotating Equipments</b:Title>
    <b:Year>2004</b:Year>
    <b:City>Bandung</b:City>
    <b:Publisher>Laboratorium Dinamika - PPAU Ilmu Rekayasa Institut Teknologi Bandung</b:Publisher>
    <b:Author>
      <b:Author>
        <b:NameList>
          <b:Person>
            <b:Last>Abidin</b:Last>
            <b:First>Dr.</b:First>
            <b:Middle>Ir. Zainal</b:Middle>
          </b:Person>
        </b:NameList>
      </b:Author>
    </b:Author>
    <b:RefOrder>6</b:RefOrder>
  </b:Source>
  <b:Source>
    <b:Tag>Get15</b:Tag>
    <b:SourceType>Book</b:SourceType>
    <b:Guid>{8F554C24-BFA6-4BD8-9AC4-5BCD1970BBA3}</b:Guid>
    <b:Author>
      <b:Author>
        <b:NameList>
          <b:Person>
            <b:Last>Nurhadiyanto</b:Last>
            <b:First>Didik</b:First>
          </b:Person>
        </b:NameList>
      </b:Author>
    </b:Author>
    <b:Title>Getaran Struktur</b:Title>
    <b:Year>2015</b:Year>
    <b:City>Yogyakarta</b:City>
    <b:Publisher>K-Media</b:Publisher>
    <b:RefOrder>4</b:RefOrder>
  </b:Source>
  <b:Source>
    <b:Tag>Tun10</b:Tag>
    <b:SourceType>Book</b:SourceType>
    <b:Guid>{C7036EDD-E486-48B4-8EE7-1556D5FFF97C}</b:Guid>
    <b:Author>
      <b:Author>
        <b:NameList>
          <b:Person>
            <b:Last>Karyasa</b:Last>
            <b:First>Tungga</b:First>
            <b:Middle>Bhimadi</b:Middle>
          </b:Person>
        </b:NameList>
      </b:Author>
    </b:Author>
    <b:Title>Dasar Dasar Getaran Mekanis</b:Title>
    <b:Year>2010</b:Year>
    <b:City>Yogyakarta</b:City>
    <b:Publisher>ANDI</b:Publisher>
    <b:RefOrder>9</b:RefOrder>
  </b:Source>
  <b:Source>
    <b:Tag>Her14</b:Tag>
    <b:SourceType>Book</b:SourceType>
    <b:Guid>{F222D877-4CA9-412C-BCCB-589B9ACFFE2B}</b:Guid>
    <b:Title>Perancangan Elemen Mesin</b:Title>
    <b:Year>2014</b:Year>
    <b:Author>
      <b:Author>
        <b:NameList>
          <b:Person>
            <b:Last>Sonawan</b:Last>
            <b:First>Hery</b:First>
          </b:Person>
        </b:NameList>
      </b:Author>
    </b:Author>
    <b:City>Bandung</b:City>
    <b:Publisher>Alfbeta</b:Publisher>
    <b:RefOrder>10</b:RefOrder>
  </b:Source>
  <b:Source>
    <b:Tag>Tot21</b:Tag>
    <b:SourceType>Book</b:SourceType>
    <b:Guid>{051CDFBA-F40B-4459-B075-4694A55B4769}</b:Guid>
    <b:Author>
      <b:Author>
        <b:NameList>
          <b:Person>
            <b:Last>Toto Rusianto</b:Last>
            <b:First>Anak</b:First>
            <b:Middle>Agung Putu Susastriawan</b:Middle>
          </b:Person>
        </b:NameList>
      </b:Author>
    </b:Author>
    <b:Title>Getaran Mekanis</b:Title>
    <b:Year>2021</b:Year>
    <b:City>Yogyakarta</b:City>
    <b:Publisher>AKPRIND PRESS</b:Publisher>
    <b:RefOrder>11</b:RefOrder>
  </b:Source>
  <b:Source>
    <b:Tag>Abb19</b:Tag>
    <b:SourceType>JournalArticle</b:SourceType>
    <b:Guid>{CEFC1ED8-FF60-43AF-834C-68D4E24BB424}</b:Guid>
    <b:Author>
      <b:Author>
        <b:NameList>
          <b:Person>
            <b:Last>Abbood</b:Last>
            <b:First>Mohammed</b:First>
            <b:Middle>Tariq Sulaiman Al</b:Middle>
          </b:Person>
        </b:NameList>
      </b:Author>
    </b:Author>
    <b:Title>A New Mathematical Analysis of Two-Plane Balancing for Long Rotors without Phase Data</b:Title>
    <b:JournalName>Assiciation of Arab Universities Journal of Engineering Sciences</b:JournalName>
    <b:Year>2019</b:Year>
    <b:Pages>45-47</b:Pages>
    <b:Month>March</b:Month>
    <b:Day>31</b:Day>
    <b:RefOrder>7</b:RefOrder>
  </b:Source>
  <b:Source>
    <b:Tag>1IS95</b:Tag>
    <b:SourceType>Misc</b:SourceType>
    <b:Guid>{A5382BC4-17AC-4199-A6E9-B7A0FA5C3F7F}</b:Guid>
    <b:Title>ISO 10816-Mechanical Vibration - Evaluation Of Machine Vibration By Measurements On Non-Rotating Parts</b:Title>
    <b:Year>1995</b:Year>
    <b:RefOrder>12</b:RefOrder>
  </b:Source>
  <b:Source>
    <b:Tag>ISO01</b:Tag>
    <b:SourceType>Misc</b:SourceType>
    <b:Guid>{2449E76C-C1BD-463F-8EF1-35410E5ADF5A}</b:Guid>
    <b:Year>2001</b:Year>
    <b:Author>
      <b:Inventor>
        <b:NameList>
          <b:Person>
            <b:Last>ISO</b:Last>
          </b:Person>
        </b:NameList>
      </b:Inventor>
    </b:Author>
    <b:PatentNumber>1925</b:PatentNumber>
    <b:Title>ISO-1925 Mechanical Vibration - Balancing - Vocabulary</b:Title>
    <b:RefOrder>13</b:RefOrder>
  </b:Source>
  <b:Source>
    <b:Tag>ISO16</b:Tag>
    <b:SourceType>Misc</b:SourceType>
    <b:Guid>{1A47A408-E8BA-4895-B031-BD70DBE17891}</b:Guid>
    <b:Title>ISO 21940-12 Procedure &amp; Tolerance For Rotor With Flexible Behaviour</b:Title>
    <b:Year>2016</b:Year>
    <b:Author>
      <b:Inventor>
        <b:NameList>
          <b:Person>
            <b:Last>ISO</b:Last>
          </b:Person>
        </b:NameList>
      </b:Inventor>
    </b:Author>
    <b:RefOrder>14</b:RefOrder>
  </b:Source>
  <b:Source>
    <b:Tag>Ibn19</b:Tag>
    <b:SourceType>Book</b:SourceType>
    <b:Guid>{C49A6A03-F8C2-4B20-971B-2A8D13A172F6}</b:Guid>
    <b:Author>
      <b:Author>
        <b:NameList>
          <b:Person>
            <b:Last>Swandono</b:Last>
            <b:First>Ibnu</b:First>
            <b:Middle>Kholid</b:Middle>
          </b:Person>
        </b:NameList>
      </b:Author>
    </b:Author>
    <b:Title>Karakteristik Getaran Pada 3 Piringan Akibat perubahan Putaran Poros</b:Title>
    <b:Year>2019</b:Year>
    <b:City>Medan</b:City>
    <b:RefOrder>5</b:RefOrder>
  </b:Source>
  <b:Source>
    <b:Tag>Rob95</b:Tag>
    <b:SourceType>Book</b:SourceType>
    <b:Guid>{ED8B3FA2-B693-4826-9C02-C862BA6A6101}</b:Guid>
    <b:Title>Analisa Getaran</b:Title>
    <b:Year>1995</b:Year>
    <b:Author>
      <b:Author>
        <b:NameList>
          <b:Person>
            <b:Last>Vierck</b:Last>
            <b:First>Robert</b:First>
            <b:Middle>K.</b:Middle>
          </b:Person>
        </b:NameList>
      </b:Author>
    </b:Author>
    <b:City>Bandung</b:City>
    <b:Publisher>PT Eresco Bandung</b:Publisher>
    <b:RefOrder>3</b:RefOrder>
  </b:Source>
</b:Sources>
</file>

<file path=customXml/item2.xml><?xml version="1.0" encoding="utf-8"?>
<ct:contentTypeSchema xmlns:ct="http://schemas.microsoft.com/office/2006/metadata/contentType" xmlns:ma="http://schemas.microsoft.com/office/2006/metadata/properties/metaAttributes" ct:_="" ma:_="" ma:contentTypeName="Dokumen" ma:contentTypeID="0x01010024C61B4EE0FAC849B6695931C8BC5893" ma:contentTypeVersion="12" ma:contentTypeDescription="Buat sebuah dokumen baru." ma:contentTypeScope="" ma:versionID="7d03964a493620a33922ec04f6fdcbd5">
  <xsd:schema xmlns:xsd="http://www.w3.org/2001/XMLSchema" xmlns:xs="http://www.w3.org/2001/XMLSchema" xmlns:p="http://schemas.microsoft.com/office/2006/metadata/properties" xmlns:ns3="ae7990e8-e673-4fba-b767-36934c1ea18e" xmlns:ns4="78e86a83-cd07-43c7-86c3-e4b8b75d2b15" targetNamespace="http://schemas.microsoft.com/office/2006/metadata/properties" ma:root="true" ma:fieldsID="118dfbc1d28e9d78c208173e335ae291" ns3:_="" ns4:_="">
    <xsd:import namespace="ae7990e8-e673-4fba-b767-36934c1ea18e"/>
    <xsd:import namespace="78e86a83-cd07-43c7-86c3-e4b8b75d2b15"/>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7990e8-e673-4fba-b767-36934c1ea1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8e86a83-cd07-43c7-86c3-e4b8b75d2b15" elementFormDefault="qualified">
    <xsd:import namespace="http://schemas.microsoft.com/office/2006/documentManagement/types"/>
    <xsd:import namespace="http://schemas.microsoft.com/office/infopath/2007/PartnerControls"/>
    <xsd:element name="SharedWithUsers" ma:index="17" nillable="true" ma:displayName="Dibagikan Denga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Dibagikan Dengan Detail" ma:internalName="SharedWithDetails" ma:readOnly="true">
      <xsd:simpleType>
        <xsd:restriction base="dms:Note">
          <xsd:maxLength value="255"/>
        </xsd:restriction>
      </xsd:simpleType>
    </xsd:element>
    <xsd:element name="SharingHintHash" ma:index="19" nillable="true" ma:displayName="Berbagi Hash Petunjuk"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e Isi"/>
        <xsd:element ref="dc:title" minOccurs="0" maxOccurs="1" ma:index="4" ma:displayName="Judu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1413DBC-9853-4EF9-8D7A-AB6D99AB9FEB}">
  <ds:schemaRefs>
    <ds:schemaRef ds:uri="http://schemas.openxmlformats.org/officeDocument/2006/bibliography"/>
  </ds:schemaRefs>
</ds:datastoreItem>
</file>

<file path=customXml/itemProps2.xml><?xml version="1.0" encoding="utf-8"?>
<ds:datastoreItem xmlns:ds="http://schemas.openxmlformats.org/officeDocument/2006/customXml" ds:itemID="{617DA845-EB3E-483D-BD08-827E0FE1E6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7990e8-e673-4fba-b767-36934c1ea18e"/>
    <ds:schemaRef ds:uri="78e86a83-cd07-43c7-86c3-e4b8b75d2b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CB15DE5-6A26-4E71-8634-DED197965C9F}">
  <ds:schemaRefs>
    <ds:schemaRef ds:uri="http://schemas.microsoft.com/sharepoint/v3/contenttype/forms"/>
  </ds:schemaRefs>
</ds:datastoreItem>
</file>

<file path=customXml/itemProps4.xml><?xml version="1.0" encoding="utf-8"?>
<ds:datastoreItem xmlns:ds="http://schemas.openxmlformats.org/officeDocument/2006/customXml" ds:itemID="{C3DD0A0F-B942-4D45-A3A3-4FE1EE66752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753</TotalTime>
  <Pages>98</Pages>
  <Words>13621</Words>
  <Characters>77645</Characters>
  <Application>Microsoft Office Word</Application>
  <DocSecurity>0</DocSecurity>
  <Lines>647</Lines>
  <Paragraphs>182</Paragraphs>
  <ScaleCrop>false</ScaleCrop>
  <HeadingPairs>
    <vt:vector size="4" baseType="variant">
      <vt:variant>
        <vt:lpstr>Title</vt:lpstr>
      </vt:variant>
      <vt:variant>
        <vt:i4>1</vt:i4>
      </vt:variant>
      <vt:variant>
        <vt:lpstr>Headings</vt:lpstr>
      </vt:variant>
      <vt:variant>
        <vt:i4>77</vt:i4>
      </vt:variant>
    </vt:vector>
  </HeadingPairs>
  <TitlesOfParts>
    <vt:vector size="78" baseType="lpstr">
      <vt:lpstr/>
      <vt:lpstr>HALAMAN PERNYATAAN ORISINALITAS</vt:lpstr>
      <vt:lpstr>/TUGAS PROYEK AKHIR</vt:lpstr>
      <vt:lpstr>HALAMAN PENGESAHAN</vt:lpstr>
      <vt:lpstr>/HALAMAN PERNYATAAN PERSETUJUAN PUBLIKASI TUGAS AKHIR UNTUK KEPENTINGAN AKADEMIS</vt:lpstr>
      <vt:lpstr>KATA PENGANTAR</vt:lpstr>
      <vt:lpstr>DAFTAR ISI</vt:lpstr>
      <vt:lpstr>DAFTAR GAMBAR</vt:lpstr>
      <vt:lpstr>DAFTAR TABEL</vt:lpstr>
      <vt:lpstr>TABEL NOTASI</vt:lpstr>
      <vt:lpstr>ABSTRAKSI</vt:lpstr>
      <vt:lpstr>ABSTRACT</vt:lpstr>
      <vt:lpstr>BAB I PENDAHULUAN</vt:lpstr>
      <vt:lpstr>    Latar Belakang</vt:lpstr>
      <vt:lpstr>    Perumusan Masalah dan Batasannya</vt:lpstr>
      <vt:lpstr>        Rumusan Masalah</vt:lpstr>
      <vt:lpstr>        Batasan Masalah</vt:lpstr>
      <vt:lpstr>    Tujuan</vt:lpstr>
      <vt:lpstr>    Sistematika Penulisan Laporan</vt:lpstr>
      <vt:lpstr>BAB II TINJAUAN PUSTAKA</vt:lpstr>
      <vt:lpstr/>
      <vt:lpstr>    Getaran </vt:lpstr>
      <vt:lpstr>        Getaran yang Diakibatkan Ketidakseimbangan (Unbalance)</vt:lpstr>
      <vt:lpstr>        Getaran yang diakibatkan Ketidaklurusan (Misalignment)</vt:lpstr>
      <vt:lpstr>        Getaran Akibar Kelonggaran Mekanis</vt:lpstr>
      <vt:lpstr>    Karakteristik Getaran</vt:lpstr>
      <vt:lpstr>        Frekuensi Getaran</vt:lpstr>
      <vt:lpstr>        Amplitudo</vt:lpstr>
      <vt:lpstr>    Kondisi Tak Seimbang (Unbalance) </vt:lpstr>
      <vt:lpstr>        Definisi Kondisi Tak Seimbang (Definition of Unbalance Condition)</vt:lpstr>
      <vt:lpstr>    Penyeimbangan Dinamis (Dynamic Balancing)</vt:lpstr>
      <vt:lpstr>    Penyeimbangan Dinamis Dua Bidang (Two-Plane Balancing)</vt:lpstr>
      <vt:lpstr>    Kajian alat Balancing dinamis</vt:lpstr>
      <vt:lpstr>    Standar Pengujian Balancing</vt:lpstr>
      <vt:lpstr>        Prosedur Balancing</vt:lpstr>
      <vt:lpstr>        Standar Vibrasi</vt:lpstr>
      <vt:lpstr>    Membuat Seimbang Massa yang Berputar pada Dua Bidang</vt:lpstr>
      <vt:lpstr>    Dasar Teori Perancangan Alat</vt:lpstr>
      <vt:lpstr>        Perencanaan Daya Motor dan Poros</vt:lpstr>
      <vt:lpstr>        Perencanaan Kopling</vt:lpstr>
      <vt:lpstr>BAB III PROSEDUR PELAKSANAAN PROYEK AKHIR</vt:lpstr>
      <vt:lpstr>    Diagram Alir Penelitian</vt:lpstr>
      <vt:lpstr/>
      <vt:lpstr>    </vt:lpstr>
      <vt:lpstr>    Tahapan Penelitian</vt:lpstr>
      <vt:lpstr>    Kalkulasi Perancangan Alat Uji Balancing Dinamis</vt:lpstr>
      <vt:lpstr>    </vt:lpstr>
      <vt:lpstr>    </vt:lpstr>
      <vt:lpstr>        Kalkulasi  Daya Motor dan Poros</vt:lpstr>
      <vt:lpstr>        Kalkulasi Kopling</vt:lpstr>
      <vt:lpstr>    Desain Mesin Uji Balancing</vt:lpstr>
      <vt:lpstr>    Proses Fabrikasi</vt:lpstr>
      <vt:lpstr>        Meja</vt:lpstr>
      <vt:lpstr>        Dudukan Bearing dan Motor</vt:lpstr>
      <vt:lpstr>        Poros dan Benda uji</vt:lpstr>
      <vt:lpstr>    Proses Perakitan</vt:lpstr>
      <vt:lpstr>        Langkah Perakitan</vt:lpstr>
      <vt:lpstr>    Pemeriksaan Alat</vt:lpstr>
      <vt:lpstr>    Hasil Alat Uji Balancing Dinamis</vt:lpstr>
      <vt:lpstr>    Prosedur Pengujian </vt:lpstr>
      <vt:lpstr>BAB IV HASIL DAN PEMBAHASAN</vt:lpstr>
      <vt:lpstr>    </vt:lpstr>
      <vt:lpstr>    Data Pengujian</vt:lpstr>
      <vt:lpstr>    Analisa Pengujian </vt:lpstr>
      <vt:lpstr>    Perhitungan Penyeimbangan </vt:lpstr>
      <vt:lpstr>    Analisa Hasil Penyeimbangan</vt:lpstr>
      <vt:lpstr>        Hasil Penyeimbangan Pada putaran 1000</vt:lpstr>
      <vt:lpstr>        Hasil Penyeimbangan Pada putaran 1200</vt:lpstr>
      <vt:lpstr>        Hasil Penyeimbangan Pada putaran 1400</vt:lpstr>
      <vt:lpstr>        Hasil Penyeimbangan Pada putaran 1485</vt:lpstr>
      <vt:lpstr>    4.5  Prestasi penyeimbangan</vt:lpstr>
      <vt:lpstr>    </vt:lpstr>
      <vt:lpstr>BAB V PENUTUP</vt:lpstr>
      <vt:lpstr>    </vt:lpstr>
      <vt:lpstr>    </vt:lpstr>
      <vt:lpstr>    Kesimpulan</vt:lpstr>
      <vt:lpstr>    Saran</vt:lpstr>
      <vt:lpstr>DAFTAR PUSTAKA</vt:lpstr>
    </vt:vector>
  </TitlesOfParts>
  <Company>Toshiba</Company>
  <LinksUpToDate>false</LinksUpToDate>
  <CharactersWithSpaces>91084</CharactersWithSpaces>
  <SharedDoc>false</SharedDoc>
  <HLinks>
    <vt:vector size="714" baseType="variant">
      <vt:variant>
        <vt:i4>6553714</vt:i4>
      </vt:variant>
      <vt:variant>
        <vt:i4>722</vt:i4>
      </vt:variant>
      <vt:variant>
        <vt:i4>0</vt:i4>
      </vt:variant>
      <vt:variant>
        <vt:i4>5</vt:i4>
      </vt:variant>
      <vt:variant>
        <vt:lpwstr>https://www.teknisime.com/2020/11/proses-exciter-pembangkitan-pada.html</vt:lpwstr>
      </vt:variant>
      <vt:variant>
        <vt:lpwstr/>
      </vt:variant>
      <vt:variant>
        <vt:i4>1703992</vt:i4>
      </vt:variant>
      <vt:variant>
        <vt:i4>710</vt:i4>
      </vt:variant>
      <vt:variant>
        <vt:i4>0</vt:i4>
      </vt:variant>
      <vt:variant>
        <vt:i4>5</vt:i4>
      </vt:variant>
      <vt:variant>
        <vt:lpwstr/>
      </vt:variant>
      <vt:variant>
        <vt:lpwstr>_Toc94301138</vt:lpwstr>
      </vt:variant>
      <vt:variant>
        <vt:i4>1376312</vt:i4>
      </vt:variant>
      <vt:variant>
        <vt:i4>704</vt:i4>
      </vt:variant>
      <vt:variant>
        <vt:i4>0</vt:i4>
      </vt:variant>
      <vt:variant>
        <vt:i4>5</vt:i4>
      </vt:variant>
      <vt:variant>
        <vt:lpwstr/>
      </vt:variant>
      <vt:variant>
        <vt:lpwstr>_Toc94301137</vt:lpwstr>
      </vt:variant>
      <vt:variant>
        <vt:i4>1310776</vt:i4>
      </vt:variant>
      <vt:variant>
        <vt:i4>698</vt:i4>
      </vt:variant>
      <vt:variant>
        <vt:i4>0</vt:i4>
      </vt:variant>
      <vt:variant>
        <vt:i4>5</vt:i4>
      </vt:variant>
      <vt:variant>
        <vt:lpwstr/>
      </vt:variant>
      <vt:variant>
        <vt:lpwstr>_Toc94301136</vt:lpwstr>
      </vt:variant>
      <vt:variant>
        <vt:i4>1507384</vt:i4>
      </vt:variant>
      <vt:variant>
        <vt:i4>692</vt:i4>
      </vt:variant>
      <vt:variant>
        <vt:i4>0</vt:i4>
      </vt:variant>
      <vt:variant>
        <vt:i4>5</vt:i4>
      </vt:variant>
      <vt:variant>
        <vt:lpwstr/>
      </vt:variant>
      <vt:variant>
        <vt:lpwstr>_Toc94301135</vt:lpwstr>
      </vt:variant>
      <vt:variant>
        <vt:i4>1441848</vt:i4>
      </vt:variant>
      <vt:variant>
        <vt:i4>686</vt:i4>
      </vt:variant>
      <vt:variant>
        <vt:i4>0</vt:i4>
      </vt:variant>
      <vt:variant>
        <vt:i4>5</vt:i4>
      </vt:variant>
      <vt:variant>
        <vt:lpwstr/>
      </vt:variant>
      <vt:variant>
        <vt:lpwstr>_Toc94301134</vt:lpwstr>
      </vt:variant>
      <vt:variant>
        <vt:i4>1769534</vt:i4>
      </vt:variant>
      <vt:variant>
        <vt:i4>677</vt:i4>
      </vt:variant>
      <vt:variant>
        <vt:i4>0</vt:i4>
      </vt:variant>
      <vt:variant>
        <vt:i4>5</vt:i4>
      </vt:variant>
      <vt:variant>
        <vt:lpwstr/>
      </vt:variant>
      <vt:variant>
        <vt:lpwstr>_Toc94301058</vt:lpwstr>
      </vt:variant>
      <vt:variant>
        <vt:i4>1310782</vt:i4>
      </vt:variant>
      <vt:variant>
        <vt:i4>671</vt:i4>
      </vt:variant>
      <vt:variant>
        <vt:i4>0</vt:i4>
      </vt:variant>
      <vt:variant>
        <vt:i4>5</vt:i4>
      </vt:variant>
      <vt:variant>
        <vt:lpwstr/>
      </vt:variant>
      <vt:variant>
        <vt:lpwstr>_Toc94301057</vt:lpwstr>
      </vt:variant>
      <vt:variant>
        <vt:i4>1376318</vt:i4>
      </vt:variant>
      <vt:variant>
        <vt:i4>665</vt:i4>
      </vt:variant>
      <vt:variant>
        <vt:i4>0</vt:i4>
      </vt:variant>
      <vt:variant>
        <vt:i4>5</vt:i4>
      </vt:variant>
      <vt:variant>
        <vt:lpwstr/>
      </vt:variant>
      <vt:variant>
        <vt:lpwstr>_Toc94301056</vt:lpwstr>
      </vt:variant>
      <vt:variant>
        <vt:i4>1441854</vt:i4>
      </vt:variant>
      <vt:variant>
        <vt:i4>659</vt:i4>
      </vt:variant>
      <vt:variant>
        <vt:i4>0</vt:i4>
      </vt:variant>
      <vt:variant>
        <vt:i4>5</vt:i4>
      </vt:variant>
      <vt:variant>
        <vt:lpwstr/>
      </vt:variant>
      <vt:variant>
        <vt:lpwstr>_Toc94301055</vt:lpwstr>
      </vt:variant>
      <vt:variant>
        <vt:i4>1507390</vt:i4>
      </vt:variant>
      <vt:variant>
        <vt:i4>653</vt:i4>
      </vt:variant>
      <vt:variant>
        <vt:i4>0</vt:i4>
      </vt:variant>
      <vt:variant>
        <vt:i4>5</vt:i4>
      </vt:variant>
      <vt:variant>
        <vt:lpwstr/>
      </vt:variant>
      <vt:variant>
        <vt:lpwstr>_Toc94301054</vt:lpwstr>
      </vt:variant>
      <vt:variant>
        <vt:i4>1048638</vt:i4>
      </vt:variant>
      <vt:variant>
        <vt:i4>647</vt:i4>
      </vt:variant>
      <vt:variant>
        <vt:i4>0</vt:i4>
      </vt:variant>
      <vt:variant>
        <vt:i4>5</vt:i4>
      </vt:variant>
      <vt:variant>
        <vt:lpwstr/>
      </vt:variant>
      <vt:variant>
        <vt:lpwstr>_Toc94301053</vt:lpwstr>
      </vt:variant>
      <vt:variant>
        <vt:i4>1114174</vt:i4>
      </vt:variant>
      <vt:variant>
        <vt:i4>641</vt:i4>
      </vt:variant>
      <vt:variant>
        <vt:i4>0</vt:i4>
      </vt:variant>
      <vt:variant>
        <vt:i4>5</vt:i4>
      </vt:variant>
      <vt:variant>
        <vt:lpwstr/>
      </vt:variant>
      <vt:variant>
        <vt:lpwstr>_Toc94301052</vt:lpwstr>
      </vt:variant>
      <vt:variant>
        <vt:i4>1179710</vt:i4>
      </vt:variant>
      <vt:variant>
        <vt:i4>635</vt:i4>
      </vt:variant>
      <vt:variant>
        <vt:i4>0</vt:i4>
      </vt:variant>
      <vt:variant>
        <vt:i4>5</vt:i4>
      </vt:variant>
      <vt:variant>
        <vt:lpwstr/>
      </vt:variant>
      <vt:variant>
        <vt:lpwstr>_Toc94301051</vt:lpwstr>
      </vt:variant>
      <vt:variant>
        <vt:i4>1245246</vt:i4>
      </vt:variant>
      <vt:variant>
        <vt:i4>629</vt:i4>
      </vt:variant>
      <vt:variant>
        <vt:i4>0</vt:i4>
      </vt:variant>
      <vt:variant>
        <vt:i4>5</vt:i4>
      </vt:variant>
      <vt:variant>
        <vt:lpwstr/>
      </vt:variant>
      <vt:variant>
        <vt:lpwstr>_Toc94301050</vt:lpwstr>
      </vt:variant>
      <vt:variant>
        <vt:i4>1703999</vt:i4>
      </vt:variant>
      <vt:variant>
        <vt:i4>623</vt:i4>
      </vt:variant>
      <vt:variant>
        <vt:i4>0</vt:i4>
      </vt:variant>
      <vt:variant>
        <vt:i4>5</vt:i4>
      </vt:variant>
      <vt:variant>
        <vt:lpwstr/>
      </vt:variant>
      <vt:variant>
        <vt:lpwstr>_Toc94301049</vt:lpwstr>
      </vt:variant>
      <vt:variant>
        <vt:i4>1769535</vt:i4>
      </vt:variant>
      <vt:variant>
        <vt:i4>617</vt:i4>
      </vt:variant>
      <vt:variant>
        <vt:i4>0</vt:i4>
      </vt:variant>
      <vt:variant>
        <vt:i4>5</vt:i4>
      </vt:variant>
      <vt:variant>
        <vt:lpwstr/>
      </vt:variant>
      <vt:variant>
        <vt:lpwstr>_Toc94301048</vt:lpwstr>
      </vt:variant>
      <vt:variant>
        <vt:i4>1310783</vt:i4>
      </vt:variant>
      <vt:variant>
        <vt:i4>611</vt:i4>
      </vt:variant>
      <vt:variant>
        <vt:i4>0</vt:i4>
      </vt:variant>
      <vt:variant>
        <vt:i4>5</vt:i4>
      </vt:variant>
      <vt:variant>
        <vt:lpwstr/>
      </vt:variant>
      <vt:variant>
        <vt:lpwstr>_Toc94301047</vt:lpwstr>
      </vt:variant>
      <vt:variant>
        <vt:i4>1376319</vt:i4>
      </vt:variant>
      <vt:variant>
        <vt:i4>605</vt:i4>
      </vt:variant>
      <vt:variant>
        <vt:i4>0</vt:i4>
      </vt:variant>
      <vt:variant>
        <vt:i4>5</vt:i4>
      </vt:variant>
      <vt:variant>
        <vt:lpwstr/>
      </vt:variant>
      <vt:variant>
        <vt:lpwstr>_Toc94301046</vt:lpwstr>
      </vt:variant>
      <vt:variant>
        <vt:i4>1441855</vt:i4>
      </vt:variant>
      <vt:variant>
        <vt:i4>599</vt:i4>
      </vt:variant>
      <vt:variant>
        <vt:i4>0</vt:i4>
      </vt:variant>
      <vt:variant>
        <vt:i4>5</vt:i4>
      </vt:variant>
      <vt:variant>
        <vt:lpwstr/>
      </vt:variant>
      <vt:variant>
        <vt:lpwstr>_Toc94301045</vt:lpwstr>
      </vt:variant>
      <vt:variant>
        <vt:i4>1507391</vt:i4>
      </vt:variant>
      <vt:variant>
        <vt:i4>593</vt:i4>
      </vt:variant>
      <vt:variant>
        <vt:i4>0</vt:i4>
      </vt:variant>
      <vt:variant>
        <vt:i4>5</vt:i4>
      </vt:variant>
      <vt:variant>
        <vt:lpwstr/>
      </vt:variant>
      <vt:variant>
        <vt:lpwstr>_Toc94301044</vt:lpwstr>
      </vt:variant>
      <vt:variant>
        <vt:i4>1048639</vt:i4>
      </vt:variant>
      <vt:variant>
        <vt:i4>587</vt:i4>
      </vt:variant>
      <vt:variant>
        <vt:i4>0</vt:i4>
      </vt:variant>
      <vt:variant>
        <vt:i4>5</vt:i4>
      </vt:variant>
      <vt:variant>
        <vt:lpwstr/>
      </vt:variant>
      <vt:variant>
        <vt:lpwstr>_Toc94301043</vt:lpwstr>
      </vt:variant>
      <vt:variant>
        <vt:i4>1114175</vt:i4>
      </vt:variant>
      <vt:variant>
        <vt:i4>581</vt:i4>
      </vt:variant>
      <vt:variant>
        <vt:i4>0</vt:i4>
      </vt:variant>
      <vt:variant>
        <vt:i4>5</vt:i4>
      </vt:variant>
      <vt:variant>
        <vt:lpwstr/>
      </vt:variant>
      <vt:variant>
        <vt:lpwstr>_Toc94301042</vt:lpwstr>
      </vt:variant>
      <vt:variant>
        <vt:i4>1179711</vt:i4>
      </vt:variant>
      <vt:variant>
        <vt:i4>575</vt:i4>
      </vt:variant>
      <vt:variant>
        <vt:i4>0</vt:i4>
      </vt:variant>
      <vt:variant>
        <vt:i4>5</vt:i4>
      </vt:variant>
      <vt:variant>
        <vt:lpwstr/>
      </vt:variant>
      <vt:variant>
        <vt:lpwstr>_Toc94301041</vt:lpwstr>
      </vt:variant>
      <vt:variant>
        <vt:i4>1245247</vt:i4>
      </vt:variant>
      <vt:variant>
        <vt:i4>569</vt:i4>
      </vt:variant>
      <vt:variant>
        <vt:i4>0</vt:i4>
      </vt:variant>
      <vt:variant>
        <vt:i4>5</vt:i4>
      </vt:variant>
      <vt:variant>
        <vt:lpwstr/>
      </vt:variant>
      <vt:variant>
        <vt:lpwstr>_Toc94301040</vt:lpwstr>
      </vt:variant>
      <vt:variant>
        <vt:i4>1703992</vt:i4>
      </vt:variant>
      <vt:variant>
        <vt:i4>563</vt:i4>
      </vt:variant>
      <vt:variant>
        <vt:i4>0</vt:i4>
      </vt:variant>
      <vt:variant>
        <vt:i4>5</vt:i4>
      </vt:variant>
      <vt:variant>
        <vt:lpwstr/>
      </vt:variant>
      <vt:variant>
        <vt:lpwstr>_Toc94301039</vt:lpwstr>
      </vt:variant>
      <vt:variant>
        <vt:i4>1769528</vt:i4>
      </vt:variant>
      <vt:variant>
        <vt:i4>557</vt:i4>
      </vt:variant>
      <vt:variant>
        <vt:i4>0</vt:i4>
      </vt:variant>
      <vt:variant>
        <vt:i4>5</vt:i4>
      </vt:variant>
      <vt:variant>
        <vt:lpwstr/>
      </vt:variant>
      <vt:variant>
        <vt:lpwstr>_Toc94301038</vt:lpwstr>
      </vt:variant>
      <vt:variant>
        <vt:i4>1310776</vt:i4>
      </vt:variant>
      <vt:variant>
        <vt:i4>551</vt:i4>
      </vt:variant>
      <vt:variant>
        <vt:i4>0</vt:i4>
      </vt:variant>
      <vt:variant>
        <vt:i4>5</vt:i4>
      </vt:variant>
      <vt:variant>
        <vt:lpwstr/>
      </vt:variant>
      <vt:variant>
        <vt:lpwstr>_Toc94301037</vt:lpwstr>
      </vt:variant>
      <vt:variant>
        <vt:i4>1376312</vt:i4>
      </vt:variant>
      <vt:variant>
        <vt:i4>545</vt:i4>
      </vt:variant>
      <vt:variant>
        <vt:i4>0</vt:i4>
      </vt:variant>
      <vt:variant>
        <vt:i4>5</vt:i4>
      </vt:variant>
      <vt:variant>
        <vt:lpwstr/>
      </vt:variant>
      <vt:variant>
        <vt:lpwstr>_Toc94301036</vt:lpwstr>
      </vt:variant>
      <vt:variant>
        <vt:i4>1441848</vt:i4>
      </vt:variant>
      <vt:variant>
        <vt:i4>539</vt:i4>
      </vt:variant>
      <vt:variant>
        <vt:i4>0</vt:i4>
      </vt:variant>
      <vt:variant>
        <vt:i4>5</vt:i4>
      </vt:variant>
      <vt:variant>
        <vt:lpwstr/>
      </vt:variant>
      <vt:variant>
        <vt:lpwstr>_Toc94301035</vt:lpwstr>
      </vt:variant>
      <vt:variant>
        <vt:i4>1507384</vt:i4>
      </vt:variant>
      <vt:variant>
        <vt:i4>533</vt:i4>
      </vt:variant>
      <vt:variant>
        <vt:i4>0</vt:i4>
      </vt:variant>
      <vt:variant>
        <vt:i4>5</vt:i4>
      </vt:variant>
      <vt:variant>
        <vt:lpwstr/>
      </vt:variant>
      <vt:variant>
        <vt:lpwstr>_Toc94301034</vt:lpwstr>
      </vt:variant>
      <vt:variant>
        <vt:i4>1048632</vt:i4>
      </vt:variant>
      <vt:variant>
        <vt:i4>527</vt:i4>
      </vt:variant>
      <vt:variant>
        <vt:i4>0</vt:i4>
      </vt:variant>
      <vt:variant>
        <vt:i4>5</vt:i4>
      </vt:variant>
      <vt:variant>
        <vt:lpwstr/>
      </vt:variant>
      <vt:variant>
        <vt:lpwstr>_Toc94301033</vt:lpwstr>
      </vt:variant>
      <vt:variant>
        <vt:i4>1114168</vt:i4>
      </vt:variant>
      <vt:variant>
        <vt:i4>521</vt:i4>
      </vt:variant>
      <vt:variant>
        <vt:i4>0</vt:i4>
      </vt:variant>
      <vt:variant>
        <vt:i4>5</vt:i4>
      </vt:variant>
      <vt:variant>
        <vt:lpwstr/>
      </vt:variant>
      <vt:variant>
        <vt:lpwstr>_Toc94301032</vt:lpwstr>
      </vt:variant>
      <vt:variant>
        <vt:i4>1179704</vt:i4>
      </vt:variant>
      <vt:variant>
        <vt:i4>515</vt:i4>
      </vt:variant>
      <vt:variant>
        <vt:i4>0</vt:i4>
      </vt:variant>
      <vt:variant>
        <vt:i4>5</vt:i4>
      </vt:variant>
      <vt:variant>
        <vt:lpwstr/>
      </vt:variant>
      <vt:variant>
        <vt:lpwstr>_Toc94301031</vt:lpwstr>
      </vt:variant>
      <vt:variant>
        <vt:i4>1245240</vt:i4>
      </vt:variant>
      <vt:variant>
        <vt:i4>509</vt:i4>
      </vt:variant>
      <vt:variant>
        <vt:i4>0</vt:i4>
      </vt:variant>
      <vt:variant>
        <vt:i4>5</vt:i4>
      </vt:variant>
      <vt:variant>
        <vt:lpwstr/>
      </vt:variant>
      <vt:variant>
        <vt:lpwstr>_Toc94301030</vt:lpwstr>
      </vt:variant>
      <vt:variant>
        <vt:i4>1703993</vt:i4>
      </vt:variant>
      <vt:variant>
        <vt:i4>503</vt:i4>
      </vt:variant>
      <vt:variant>
        <vt:i4>0</vt:i4>
      </vt:variant>
      <vt:variant>
        <vt:i4>5</vt:i4>
      </vt:variant>
      <vt:variant>
        <vt:lpwstr/>
      </vt:variant>
      <vt:variant>
        <vt:lpwstr>_Toc94301029</vt:lpwstr>
      </vt:variant>
      <vt:variant>
        <vt:i4>1769529</vt:i4>
      </vt:variant>
      <vt:variant>
        <vt:i4>497</vt:i4>
      </vt:variant>
      <vt:variant>
        <vt:i4>0</vt:i4>
      </vt:variant>
      <vt:variant>
        <vt:i4>5</vt:i4>
      </vt:variant>
      <vt:variant>
        <vt:lpwstr/>
      </vt:variant>
      <vt:variant>
        <vt:lpwstr>_Toc94301028</vt:lpwstr>
      </vt:variant>
      <vt:variant>
        <vt:i4>1310777</vt:i4>
      </vt:variant>
      <vt:variant>
        <vt:i4>491</vt:i4>
      </vt:variant>
      <vt:variant>
        <vt:i4>0</vt:i4>
      </vt:variant>
      <vt:variant>
        <vt:i4>5</vt:i4>
      </vt:variant>
      <vt:variant>
        <vt:lpwstr/>
      </vt:variant>
      <vt:variant>
        <vt:lpwstr>_Toc94301027</vt:lpwstr>
      </vt:variant>
      <vt:variant>
        <vt:i4>1376313</vt:i4>
      </vt:variant>
      <vt:variant>
        <vt:i4>485</vt:i4>
      </vt:variant>
      <vt:variant>
        <vt:i4>0</vt:i4>
      </vt:variant>
      <vt:variant>
        <vt:i4>5</vt:i4>
      </vt:variant>
      <vt:variant>
        <vt:lpwstr/>
      </vt:variant>
      <vt:variant>
        <vt:lpwstr>_Toc94301026</vt:lpwstr>
      </vt:variant>
      <vt:variant>
        <vt:i4>1441849</vt:i4>
      </vt:variant>
      <vt:variant>
        <vt:i4>479</vt:i4>
      </vt:variant>
      <vt:variant>
        <vt:i4>0</vt:i4>
      </vt:variant>
      <vt:variant>
        <vt:i4>5</vt:i4>
      </vt:variant>
      <vt:variant>
        <vt:lpwstr/>
      </vt:variant>
      <vt:variant>
        <vt:lpwstr>_Toc94301025</vt:lpwstr>
      </vt:variant>
      <vt:variant>
        <vt:i4>1507385</vt:i4>
      </vt:variant>
      <vt:variant>
        <vt:i4>473</vt:i4>
      </vt:variant>
      <vt:variant>
        <vt:i4>0</vt:i4>
      </vt:variant>
      <vt:variant>
        <vt:i4>5</vt:i4>
      </vt:variant>
      <vt:variant>
        <vt:lpwstr/>
      </vt:variant>
      <vt:variant>
        <vt:lpwstr>_Toc94301024</vt:lpwstr>
      </vt:variant>
      <vt:variant>
        <vt:i4>1179701</vt:i4>
      </vt:variant>
      <vt:variant>
        <vt:i4>464</vt:i4>
      </vt:variant>
      <vt:variant>
        <vt:i4>0</vt:i4>
      </vt:variant>
      <vt:variant>
        <vt:i4>5</vt:i4>
      </vt:variant>
      <vt:variant>
        <vt:lpwstr/>
      </vt:variant>
      <vt:variant>
        <vt:lpwstr>_Toc95316190</vt:lpwstr>
      </vt:variant>
      <vt:variant>
        <vt:i4>1769524</vt:i4>
      </vt:variant>
      <vt:variant>
        <vt:i4>458</vt:i4>
      </vt:variant>
      <vt:variant>
        <vt:i4>0</vt:i4>
      </vt:variant>
      <vt:variant>
        <vt:i4>5</vt:i4>
      </vt:variant>
      <vt:variant>
        <vt:lpwstr/>
      </vt:variant>
      <vt:variant>
        <vt:lpwstr>_Toc95316189</vt:lpwstr>
      </vt:variant>
      <vt:variant>
        <vt:i4>1703988</vt:i4>
      </vt:variant>
      <vt:variant>
        <vt:i4>452</vt:i4>
      </vt:variant>
      <vt:variant>
        <vt:i4>0</vt:i4>
      </vt:variant>
      <vt:variant>
        <vt:i4>5</vt:i4>
      </vt:variant>
      <vt:variant>
        <vt:lpwstr/>
      </vt:variant>
      <vt:variant>
        <vt:lpwstr>_Toc95316188</vt:lpwstr>
      </vt:variant>
      <vt:variant>
        <vt:i4>1310772</vt:i4>
      </vt:variant>
      <vt:variant>
        <vt:i4>446</vt:i4>
      </vt:variant>
      <vt:variant>
        <vt:i4>0</vt:i4>
      </vt:variant>
      <vt:variant>
        <vt:i4>5</vt:i4>
      </vt:variant>
      <vt:variant>
        <vt:lpwstr/>
      </vt:variant>
      <vt:variant>
        <vt:lpwstr>_Toc95316186</vt:lpwstr>
      </vt:variant>
      <vt:variant>
        <vt:i4>1507380</vt:i4>
      </vt:variant>
      <vt:variant>
        <vt:i4>440</vt:i4>
      </vt:variant>
      <vt:variant>
        <vt:i4>0</vt:i4>
      </vt:variant>
      <vt:variant>
        <vt:i4>5</vt:i4>
      </vt:variant>
      <vt:variant>
        <vt:lpwstr/>
      </vt:variant>
      <vt:variant>
        <vt:lpwstr>_Toc95316185</vt:lpwstr>
      </vt:variant>
      <vt:variant>
        <vt:i4>1441844</vt:i4>
      </vt:variant>
      <vt:variant>
        <vt:i4>434</vt:i4>
      </vt:variant>
      <vt:variant>
        <vt:i4>0</vt:i4>
      </vt:variant>
      <vt:variant>
        <vt:i4>5</vt:i4>
      </vt:variant>
      <vt:variant>
        <vt:lpwstr/>
      </vt:variant>
      <vt:variant>
        <vt:lpwstr>_Toc95316184</vt:lpwstr>
      </vt:variant>
      <vt:variant>
        <vt:i4>1114164</vt:i4>
      </vt:variant>
      <vt:variant>
        <vt:i4>428</vt:i4>
      </vt:variant>
      <vt:variant>
        <vt:i4>0</vt:i4>
      </vt:variant>
      <vt:variant>
        <vt:i4>5</vt:i4>
      </vt:variant>
      <vt:variant>
        <vt:lpwstr/>
      </vt:variant>
      <vt:variant>
        <vt:lpwstr>_Toc95316183</vt:lpwstr>
      </vt:variant>
      <vt:variant>
        <vt:i4>1048628</vt:i4>
      </vt:variant>
      <vt:variant>
        <vt:i4>422</vt:i4>
      </vt:variant>
      <vt:variant>
        <vt:i4>0</vt:i4>
      </vt:variant>
      <vt:variant>
        <vt:i4>5</vt:i4>
      </vt:variant>
      <vt:variant>
        <vt:lpwstr/>
      </vt:variant>
      <vt:variant>
        <vt:lpwstr>_Toc95316182</vt:lpwstr>
      </vt:variant>
      <vt:variant>
        <vt:i4>1245236</vt:i4>
      </vt:variant>
      <vt:variant>
        <vt:i4>416</vt:i4>
      </vt:variant>
      <vt:variant>
        <vt:i4>0</vt:i4>
      </vt:variant>
      <vt:variant>
        <vt:i4>5</vt:i4>
      </vt:variant>
      <vt:variant>
        <vt:lpwstr/>
      </vt:variant>
      <vt:variant>
        <vt:lpwstr>_Toc95316181</vt:lpwstr>
      </vt:variant>
      <vt:variant>
        <vt:i4>1179700</vt:i4>
      </vt:variant>
      <vt:variant>
        <vt:i4>410</vt:i4>
      </vt:variant>
      <vt:variant>
        <vt:i4>0</vt:i4>
      </vt:variant>
      <vt:variant>
        <vt:i4>5</vt:i4>
      </vt:variant>
      <vt:variant>
        <vt:lpwstr/>
      </vt:variant>
      <vt:variant>
        <vt:lpwstr>_Toc95316180</vt:lpwstr>
      </vt:variant>
      <vt:variant>
        <vt:i4>1769531</vt:i4>
      </vt:variant>
      <vt:variant>
        <vt:i4>404</vt:i4>
      </vt:variant>
      <vt:variant>
        <vt:i4>0</vt:i4>
      </vt:variant>
      <vt:variant>
        <vt:i4>5</vt:i4>
      </vt:variant>
      <vt:variant>
        <vt:lpwstr/>
      </vt:variant>
      <vt:variant>
        <vt:lpwstr>_Toc95316179</vt:lpwstr>
      </vt:variant>
      <vt:variant>
        <vt:i4>1703995</vt:i4>
      </vt:variant>
      <vt:variant>
        <vt:i4>398</vt:i4>
      </vt:variant>
      <vt:variant>
        <vt:i4>0</vt:i4>
      </vt:variant>
      <vt:variant>
        <vt:i4>5</vt:i4>
      </vt:variant>
      <vt:variant>
        <vt:lpwstr/>
      </vt:variant>
      <vt:variant>
        <vt:lpwstr>_Toc95316178</vt:lpwstr>
      </vt:variant>
      <vt:variant>
        <vt:i4>1376315</vt:i4>
      </vt:variant>
      <vt:variant>
        <vt:i4>392</vt:i4>
      </vt:variant>
      <vt:variant>
        <vt:i4>0</vt:i4>
      </vt:variant>
      <vt:variant>
        <vt:i4>5</vt:i4>
      </vt:variant>
      <vt:variant>
        <vt:lpwstr/>
      </vt:variant>
      <vt:variant>
        <vt:lpwstr>_Toc95316177</vt:lpwstr>
      </vt:variant>
      <vt:variant>
        <vt:i4>1310779</vt:i4>
      </vt:variant>
      <vt:variant>
        <vt:i4>386</vt:i4>
      </vt:variant>
      <vt:variant>
        <vt:i4>0</vt:i4>
      </vt:variant>
      <vt:variant>
        <vt:i4>5</vt:i4>
      </vt:variant>
      <vt:variant>
        <vt:lpwstr/>
      </vt:variant>
      <vt:variant>
        <vt:lpwstr>_Toc95316176</vt:lpwstr>
      </vt:variant>
      <vt:variant>
        <vt:i4>1507387</vt:i4>
      </vt:variant>
      <vt:variant>
        <vt:i4>380</vt:i4>
      </vt:variant>
      <vt:variant>
        <vt:i4>0</vt:i4>
      </vt:variant>
      <vt:variant>
        <vt:i4>5</vt:i4>
      </vt:variant>
      <vt:variant>
        <vt:lpwstr/>
      </vt:variant>
      <vt:variant>
        <vt:lpwstr>_Toc95316175</vt:lpwstr>
      </vt:variant>
      <vt:variant>
        <vt:i4>1441851</vt:i4>
      </vt:variant>
      <vt:variant>
        <vt:i4>374</vt:i4>
      </vt:variant>
      <vt:variant>
        <vt:i4>0</vt:i4>
      </vt:variant>
      <vt:variant>
        <vt:i4>5</vt:i4>
      </vt:variant>
      <vt:variant>
        <vt:lpwstr/>
      </vt:variant>
      <vt:variant>
        <vt:lpwstr>_Toc95316174</vt:lpwstr>
      </vt:variant>
      <vt:variant>
        <vt:i4>1114171</vt:i4>
      </vt:variant>
      <vt:variant>
        <vt:i4>368</vt:i4>
      </vt:variant>
      <vt:variant>
        <vt:i4>0</vt:i4>
      </vt:variant>
      <vt:variant>
        <vt:i4>5</vt:i4>
      </vt:variant>
      <vt:variant>
        <vt:lpwstr/>
      </vt:variant>
      <vt:variant>
        <vt:lpwstr>_Toc95316173</vt:lpwstr>
      </vt:variant>
      <vt:variant>
        <vt:i4>1048635</vt:i4>
      </vt:variant>
      <vt:variant>
        <vt:i4>362</vt:i4>
      </vt:variant>
      <vt:variant>
        <vt:i4>0</vt:i4>
      </vt:variant>
      <vt:variant>
        <vt:i4>5</vt:i4>
      </vt:variant>
      <vt:variant>
        <vt:lpwstr/>
      </vt:variant>
      <vt:variant>
        <vt:lpwstr>_Toc95316172</vt:lpwstr>
      </vt:variant>
      <vt:variant>
        <vt:i4>1245243</vt:i4>
      </vt:variant>
      <vt:variant>
        <vt:i4>356</vt:i4>
      </vt:variant>
      <vt:variant>
        <vt:i4>0</vt:i4>
      </vt:variant>
      <vt:variant>
        <vt:i4>5</vt:i4>
      </vt:variant>
      <vt:variant>
        <vt:lpwstr/>
      </vt:variant>
      <vt:variant>
        <vt:lpwstr>_Toc95316171</vt:lpwstr>
      </vt:variant>
      <vt:variant>
        <vt:i4>1179707</vt:i4>
      </vt:variant>
      <vt:variant>
        <vt:i4>350</vt:i4>
      </vt:variant>
      <vt:variant>
        <vt:i4>0</vt:i4>
      </vt:variant>
      <vt:variant>
        <vt:i4>5</vt:i4>
      </vt:variant>
      <vt:variant>
        <vt:lpwstr/>
      </vt:variant>
      <vt:variant>
        <vt:lpwstr>_Toc95316170</vt:lpwstr>
      </vt:variant>
      <vt:variant>
        <vt:i4>1769530</vt:i4>
      </vt:variant>
      <vt:variant>
        <vt:i4>344</vt:i4>
      </vt:variant>
      <vt:variant>
        <vt:i4>0</vt:i4>
      </vt:variant>
      <vt:variant>
        <vt:i4>5</vt:i4>
      </vt:variant>
      <vt:variant>
        <vt:lpwstr/>
      </vt:variant>
      <vt:variant>
        <vt:lpwstr>_Toc95316169</vt:lpwstr>
      </vt:variant>
      <vt:variant>
        <vt:i4>1376314</vt:i4>
      </vt:variant>
      <vt:variant>
        <vt:i4>338</vt:i4>
      </vt:variant>
      <vt:variant>
        <vt:i4>0</vt:i4>
      </vt:variant>
      <vt:variant>
        <vt:i4>5</vt:i4>
      </vt:variant>
      <vt:variant>
        <vt:lpwstr/>
      </vt:variant>
      <vt:variant>
        <vt:lpwstr>_Toc95316167</vt:lpwstr>
      </vt:variant>
      <vt:variant>
        <vt:i4>1310778</vt:i4>
      </vt:variant>
      <vt:variant>
        <vt:i4>332</vt:i4>
      </vt:variant>
      <vt:variant>
        <vt:i4>0</vt:i4>
      </vt:variant>
      <vt:variant>
        <vt:i4>5</vt:i4>
      </vt:variant>
      <vt:variant>
        <vt:lpwstr/>
      </vt:variant>
      <vt:variant>
        <vt:lpwstr>_Toc95316166</vt:lpwstr>
      </vt:variant>
      <vt:variant>
        <vt:i4>1507386</vt:i4>
      </vt:variant>
      <vt:variant>
        <vt:i4>326</vt:i4>
      </vt:variant>
      <vt:variant>
        <vt:i4>0</vt:i4>
      </vt:variant>
      <vt:variant>
        <vt:i4>5</vt:i4>
      </vt:variant>
      <vt:variant>
        <vt:lpwstr/>
      </vt:variant>
      <vt:variant>
        <vt:lpwstr>_Toc95316165</vt:lpwstr>
      </vt:variant>
      <vt:variant>
        <vt:i4>1441850</vt:i4>
      </vt:variant>
      <vt:variant>
        <vt:i4>320</vt:i4>
      </vt:variant>
      <vt:variant>
        <vt:i4>0</vt:i4>
      </vt:variant>
      <vt:variant>
        <vt:i4>5</vt:i4>
      </vt:variant>
      <vt:variant>
        <vt:lpwstr/>
      </vt:variant>
      <vt:variant>
        <vt:lpwstr>_Toc95316164</vt:lpwstr>
      </vt:variant>
      <vt:variant>
        <vt:i4>1114170</vt:i4>
      </vt:variant>
      <vt:variant>
        <vt:i4>314</vt:i4>
      </vt:variant>
      <vt:variant>
        <vt:i4>0</vt:i4>
      </vt:variant>
      <vt:variant>
        <vt:i4>5</vt:i4>
      </vt:variant>
      <vt:variant>
        <vt:lpwstr/>
      </vt:variant>
      <vt:variant>
        <vt:lpwstr>_Toc95316163</vt:lpwstr>
      </vt:variant>
      <vt:variant>
        <vt:i4>1048634</vt:i4>
      </vt:variant>
      <vt:variant>
        <vt:i4>308</vt:i4>
      </vt:variant>
      <vt:variant>
        <vt:i4>0</vt:i4>
      </vt:variant>
      <vt:variant>
        <vt:i4>5</vt:i4>
      </vt:variant>
      <vt:variant>
        <vt:lpwstr/>
      </vt:variant>
      <vt:variant>
        <vt:lpwstr>_Toc95316162</vt:lpwstr>
      </vt:variant>
      <vt:variant>
        <vt:i4>1245242</vt:i4>
      </vt:variant>
      <vt:variant>
        <vt:i4>302</vt:i4>
      </vt:variant>
      <vt:variant>
        <vt:i4>0</vt:i4>
      </vt:variant>
      <vt:variant>
        <vt:i4>5</vt:i4>
      </vt:variant>
      <vt:variant>
        <vt:lpwstr/>
      </vt:variant>
      <vt:variant>
        <vt:lpwstr>_Toc95316161</vt:lpwstr>
      </vt:variant>
      <vt:variant>
        <vt:i4>1179706</vt:i4>
      </vt:variant>
      <vt:variant>
        <vt:i4>296</vt:i4>
      </vt:variant>
      <vt:variant>
        <vt:i4>0</vt:i4>
      </vt:variant>
      <vt:variant>
        <vt:i4>5</vt:i4>
      </vt:variant>
      <vt:variant>
        <vt:lpwstr/>
      </vt:variant>
      <vt:variant>
        <vt:lpwstr>_Toc95316160</vt:lpwstr>
      </vt:variant>
      <vt:variant>
        <vt:i4>1769529</vt:i4>
      </vt:variant>
      <vt:variant>
        <vt:i4>290</vt:i4>
      </vt:variant>
      <vt:variant>
        <vt:i4>0</vt:i4>
      </vt:variant>
      <vt:variant>
        <vt:i4>5</vt:i4>
      </vt:variant>
      <vt:variant>
        <vt:lpwstr/>
      </vt:variant>
      <vt:variant>
        <vt:lpwstr>_Toc95316159</vt:lpwstr>
      </vt:variant>
      <vt:variant>
        <vt:i4>1703993</vt:i4>
      </vt:variant>
      <vt:variant>
        <vt:i4>284</vt:i4>
      </vt:variant>
      <vt:variant>
        <vt:i4>0</vt:i4>
      </vt:variant>
      <vt:variant>
        <vt:i4>5</vt:i4>
      </vt:variant>
      <vt:variant>
        <vt:lpwstr/>
      </vt:variant>
      <vt:variant>
        <vt:lpwstr>_Toc95316158</vt:lpwstr>
      </vt:variant>
      <vt:variant>
        <vt:i4>1376313</vt:i4>
      </vt:variant>
      <vt:variant>
        <vt:i4>278</vt:i4>
      </vt:variant>
      <vt:variant>
        <vt:i4>0</vt:i4>
      </vt:variant>
      <vt:variant>
        <vt:i4>5</vt:i4>
      </vt:variant>
      <vt:variant>
        <vt:lpwstr/>
      </vt:variant>
      <vt:variant>
        <vt:lpwstr>_Toc95316157</vt:lpwstr>
      </vt:variant>
      <vt:variant>
        <vt:i4>1310777</vt:i4>
      </vt:variant>
      <vt:variant>
        <vt:i4>272</vt:i4>
      </vt:variant>
      <vt:variant>
        <vt:i4>0</vt:i4>
      </vt:variant>
      <vt:variant>
        <vt:i4>5</vt:i4>
      </vt:variant>
      <vt:variant>
        <vt:lpwstr/>
      </vt:variant>
      <vt:variant>
        <vt:lpwstr>_Toc95316156</vt:lpwstr>
      </vt:variant>
      <vt:variant>
        <vt:i4>1507385</vt:i4>
      </vt:variant>
      <vt:variant>
        <vt:i4>266</vt:i4>
      </vt:variant>
      <vt:variant>
        <vt:i4>0</vt:i4>
      </vt:variant>
      <vt:variant>
        <vt:i4>5</vt:i4>
      </vt:variant>
      <vt:variant>
        <vt:lpwstr/>
      </vt:variant>
      <vt:variant>
        <vt:lpwstr>_Toc95316155</vt:lpwstr>
      </vt:variant>
      <vt:variant>
        <vt:i4>1441849</vt:i4>
      </vt:variant>
      <vt:variant>
        <vt:i4>260</vt:i4>
      </vt:variant>
      <vt:variant>
        <vt:i4>0</vt:i4>
      </vt:variant>
      <vt:variant>
        <vt:i4>5</vt:i4>
      </vt:variant>
      <vt:variant>
        <vt:lpwstr/>
      </vt:variant>
      <vt:variant>
        <vt:lpwstr>_Toc95316154</vt:lpwstr>
      </vt:variant>
      <vt:variant>
        <vt:i4>1114169</vt:i4>
      </vt:variant>
      <vt:variant>
        <vt:i4>254</vt:i4>
      </vt:variant>
      <vt:variant>
        <vt:i4>0</vt:i4>
      </vt:variant>
      <vt:variant>
        <vt:i4>5</vt:i4>
      </vt:variant>
      <vt:variant>
        <vt:lpwstr/>
      </vt:variant>
      <vt:variant>
        <vt:lpwstr>_Toc95316153</vt:lpwstr>
      </vt:variant>
      <vt:variant>
        <vt:i4>1048633</vt:i4>
      </vt:variant>
      <vt:variant>
        <vt:i4>248</vt:i4>
      </vt:variant>
      <vt:variant>
        <vt:i4>0</vt:i4>
      </vt:variant>
      <vt:variant>
        <vt:i4>5</vt:i4>
      </vt:variant>
      <vt:variant>
        <vt:lpwstr/>
      </vt:variant>
      <vt:variant>
        <vt:lpwstr>_Toc95316152</vt:lpwstr>
      </vt:variant>
      <vt:variant>
        <vt:i4>1245241</vt:i4>
      </vt:variant>
      <vt:variant>
        <vt:i4>242</vt:i4>
      </vt:variant>
      <vt:variant>
        <vt:i4>0</vt:i4>
      </vt:variant>
      <vt:variant>
        <vt:i4>5</vt:i4>
      </vt:variant>
      <vt:variant>
        <vt:lpwstr/>
      </vt:variant>
      <vt:variant>
        <vt:lpwstr>_Toc95316151</vt:lpwstr>
      </vt:variant>
      <vt:variant>
        <vt:i4>1179705</vt:i4>
      </vt:variant>
      <vt:variant>
        <vt:i4>236</vt:i4>
      </vt:variant>
      <vt:variant>
        <vt:i4>0</vt:i4>
      </vt:variant>
      <vt:variant>
        <vt:i4>5</vt:i4>
      </vt:variant>
      <vt:variant>
        <vt:lpwstr/>
      </vt:variant>
      <vt:variant>
        <vt:lpwstr>_Toc95316150</vt:lpwstr>
      </vt:variant>
      <vt:variant>
        <vt:i4>1769528</vt:i4>
      </vt:variant>
      <vt:variant>
        <vt:i4>230</vt:i4>
      </vt:variant>
      <vt:variant>
        <vt:i4>0</vt:i4>
      </vt:variant>
      <vt:variant>
        <vt:i4>5</vt:i4>
      </vt:variant>
      <vt:variant>
        <vt:lpwstr/>
      </vt:variant>
      <vt:variant>
        <vt:lpwstr>_Toc95316149</vt:lpwstr>
      </vt:variant>
      <vt:variant>
        <vt:i4>1703992</vt:i4>
      </vt:variant>
      <vt:variant>
        <vt:i4>224</vt:i4>
      </vt:variant>
      <vt:variant>
        <vt:i4>0</vt:i4>
      </vt:variant>
      <vt:variant>
        <vt:i4>5</vt:i4>
      </vt:variant>
      <vt:variant>
        <vt:lpwstr/>
      </vt:variant>
      <vt:variant>
        <vt:lpwstr>_Toc95316148</vt:lpwstr>
      </vt:variant>
      <vt:variant>
        <vt:i4>1376312</vt:i4>
      </vt:variant>
      <vt:variant>
        <vt:i4>218</vt:i4>
      </vt:variant>
      <vt:variant>
        <vt:i4>0</vt:i4>
      </vt:variant>
      <vt:variant>
        <vt:i4>5</vt:i4>
      </vt:variant>
      <vt:variant>
        <vt:lpwstr/>
      </vt:variant>
      <vt:variant>
        <vt:lpwstr>_Toc95316147</vt:lpwstr>
      </vt:variant>
      <vt:variant>
        <vt:i4>1310776</vt:i4>
      </vt:variant>
      <vt:variant>
        <vt:i4>212</vt:i4>
      </vt:variant>
      <vt:variant>
        <vt:i4>0</vt:i4>
      </vt:variant>
      <vt:variant>
        <vt:i4>5</vt:i4>
      </vt:variant>
      <vt:variant>
        <vt:lpwstr/>
      </vt:variant>
      <vt:variant>
        <vt:lpwstr>_Toc95316146</vt:lpwstr>
      </vt:variant>
      <vt:variant>
        <vt:i4>1507384</vt:i4>
      </vt:variant>
      <vt:variant>
        <vt:i4>206</vt:i4>
      </vt:variant>
      <vt:variant>
        <vt:i4>0</vt:i4>
      </vt:variant>
      <vt:variant>
        <vt:i4>5</vt:i4>
      </vt:variant>
      <vt:variant>
        <vt:lpwstr/>
      </vt:variant>
      <vt:variant>
        <vt:lpwstr>_Toc95316145</vt:lpwstr>
      </vt:variant>
      <vt:variant>
        <vt:i4>1441848</vt:i4>
      </vt:variant>
      <vt:variant>
        <vt:i4>200</vt:i4>
      </vt:variant>
      <vt:variant>
        <vt:i4>0</vt:i4>
      </vt:variant>
      <vt:variant>
        <vt:i4>5</vt:i4>
      </vt:variant>
      <vt:variant>
        <vt:lpwstr/>
      </vt:variant>
      <vt:variant>
        <vt:lpwstr>_Toc95316144</vt:lpwstr>
      </vt:variant>
      <vt:variant>
        <vt:i4>1048632</vt:i4>
      </vt:variant>
      <vt:variant>
        <vt:i4>194</vt:i4>
      </vt:variant>
      <vt:variant>
        <vt:i4>0</vt:i4>
      </vt:variant>
      <vt:variant>
        <vt:i4>5</vt:i4>
      </vt:variant>
      <vt:variant>
        <vt:lpwstr/>
      </vt:variant>
      <vt:variant>
        <vt:lpwstr>_Toc95316142</vt:lpwstr>
      </vt:variant>
      <vt:variant>
        <vt:i4>1245240</vt:i4>
      </vt:variant>
      <vt:variant>
        <vt:i4>188</vt:i4>
      </vt:variant>
      <vt:variant>
        <vt:i4>0</vt:i4>
      </vt:variant>
      <vt:variant>
        <vt:i4>5</vt:i4>
      </vt:variant>
      <vt:variant>
        <vt:lpwstr/>
      </vt:variant>
      <vt:variant>
        <vt:lpwstr>_Toc95316141</vt:lpwstr>
      </vt:variant>
      <vt:variant>
        <vt:i4>1179704</vt:i4>
      </vt:variant>
      <vt:variant>
        <vt:i4>182</vt:i4>
      </vt:variant>
      <vt:variant>
        <vt:i4>0</vt:i4>
      </vt:variant>
      <vt:variant>
        <vt:i4>5</vt:i4>
      </vt:variant>
      <vt:variant>
        <vt:lpwstr/>
      </vt:variant>
      <vt:variant>
        <vt:lpwstr>_Toc95316140</vt:lpwstr>
      </vt:variant>
      <vt:variant>
        <vt:i4>1769535</vt:i4>
      </vt:variant>
      <vt:variant>
        <vt:i4>176</vt:i4>
      </vt:variant>
      <vt:variant>
        <vt:i4>0</vt:i4>
      </vt:variant>
      <vt:variant>
        <vt:i4>5</vt:i4>
      </vt:variant>
      <vt:variant>
        <vt:lpwstr/>
      </vt:variant>
      <vt:variant>
        <vt:lpwstr>_Toc95316139</vt:lpwstr>
      </vt:variant>
      <vt:variant>
        <vt:i4>1703999</vt:i4>
      </vt:variant>
      <vt:variant>
        <vt:i4>170</vt:i4>
      </vt:variant>
      <vt:variant>
        <vt:i4>0</vt:i4>
      </vt:variant>
      <vt:variant>
        <vt:i4>5</vt:i4>
      </vt:variant>
      <vt:variant>
        <vt:lpwstr/>
      </vt:variant>
      <vt:variant>
        <vt:lpwstr>_Toc95316138</vt:lpwstr>
      </vt:variant>
      <vt:variant>
        <vt:i4>1376319</vt:i4>
      </vt:variant>
      <vt:variant>
        <vt:i4>164</vt:i4>
      </vt:variant>
      <vt:variant>
        <vt:i4>0</vt:i4>
      </vt:variant>
      <vt:variant>
        <vt:i4>5</vt:i4>
      </vt:variant>
      <vt:variant>
        <vt:lpwstr/>
      </vt:variant>
      <vt:variant>
        <vt:lpwstr>_Toc95316137</vt:lpwstr>
      </vt:variant>
      <vt:variant>
        <vt:i4>1310783</vt:i4>
      </vt:variant>
      <vt:variant>
        <vt:i4>158</vt:i4>
      </vt:variant>
      <vt:variant>
        <vt:i4>0</vt:i4>
      </vt:variant>
      <vt:variant>
        <vt:i4>5</vt:i4>
      </vt:variant>
      <vt:variant>
        <vt:lpwstr/>
      </vt:variant>
      <vt:variant>
        <vt:lpwstr>_Toc95316136</vt:lpwstr>
      </vt:variant>
      <vt:variant>
        <vt:i4>1507391</vt:i4>
      </vt:variant>
      <vt:variant>
        <vt:i4>152</vt:i4>
      </vt:variant>
      <vt:variant>
        <vt:i4>0</vt:i4>
      </vt:variant>
      <vt:variant>
        <vt:i4>5</vt:i4>
      </vt:variant>
      <vt:variant>
        <vt:lpwstr/>
      </vt:variant>
      <vt:variant>
        <vt:lpwstr>_Toc95316135</vt:lpwstr>
      </vt:variant>
      <vt:variant>
        <vt:i4>1441855</vt:i4>
      </vt:variant>
      <vt:variant>
        <vt:i4>146</vt:i4>
      </vt:variant>
      <vt:variant>
        <vt:i4>0</vt:i4>
      </vt:variant>
      <vt:variant>
        <vt:i4>5</vt:i4>
      </vt:variant>
      <vt:variant>
        <vt:lpwstr/>
      </vt:variant>
      <vt:variant>
        <vt:lpwstr>_Toc95316134</vt:lpwstr>
      </vt:variant>
      <vt:variant>
        <vt:i4>1114175</vt:i4>
      </vt:variant>
      <vt:variant>
        <vt:i4>140</vt:i4>
      </vt:variant>
      <vt:variant>
        <vt:i4>0</vt:i4>
      </vt:variant>
      <vt:variant>
        <vt:i4>5</vt:i4>
      </vt:variant>
      <vt:variant>
        <vt:lpwstr/>
      </vt:variant>
      <vt:variant>
        <vt:lpwstr>_Toc95316133</vt:lpwstr>
      </vt:variant>
      <vt:variant>
        <vt:i4>1048639</vt:i4>
      </vt:variant>
      <vt:variant>
        <vt:i4>134</vt:i4>
      </vt:variant>
      <vt:variant>
        <vt:i4>0</vt:i4>
      </vt:variant>
      <vt:variant>
        <vt:i4>5</vt:i4>
      </vt:variant>
      <vt:variant>
        <vt:lpwstr/>
      </vt:variant>
      <vt:variant>
        <vt:lpwstr>_Toc95316132</vt:lpwstr>
      </vt:variant>
      <vt:variant>
        <vt:i4>1245247</vt:i4>
      </vt:variant>
      <vt:variant>
        <vt:i4>128</vt:i4>
      </vt:variant>
      <vt:variant>
        <vt:i4>0</vt:i4>
      </vt:variant>
      <vt:variant>
        <vt:i4>5</vt:i4>
      </vt:variant>
      <vt:variant>
        <vt:lpwstr/>
      </vt:variant>
      <vt:variant>
        <vt:lpwstr>_Toc95316131</vt:lpwstr>
      </vt:variant>
      <vt:variant>
        <vt:i4>1179711</vt:i4>
      </vt:variant>
      <vt:variant>
        <vt:i4>122</vt:i4>
      </vt:variant>
      <vt:variant>
        <vt:i4>0</vt:i4>
      </vt:variant>
      <vt:variant>
        <vt:i4>5</vt:i4>
      </vt:variant>
      <vt:variant>
        <vt:lpwstr/>
      </vt:variant>
      <vt:variant>
        <vt:lpwstr>_Toc95316130</vt:lpwstr>
      </vt:variant>
      <vt:variant>
        <vt:i4>1769534</vt:i4>
      </vt:variant>
      <vt:variant>
        <vt:i4>116</vt:i4>
      </vt:variant>
      <vt:variant>
        <vt:i4>0</vt:i4>
      </vt:variant>
      <vt:variant>
        <vt:i4>5</vt:i4>
      </vt:variant>
      <vt:variant>
        <vt:lpwstr/>
      </vt:variant>
      <vt:variant>
        <vt:lpwstr>_Toc95316129</vt:lpwstr>
      </vt:variant>
      <vt:variant>
        <vt:i4>1376318</vt:i4>
      </vt:variant>
      <vt:variant>
        <vt:i4>110</vt:i4>
      </vt:variant>
      <vt:variant>
        <vt:i4>0</vt:i4>
      </vt:variant>
      <vt:variant>
        <vt:i4>5</vt:i4>
      </vt:variant>
      <vt:variant>
        <vt:lpwstr/>
      </vt:variant>
      <vt:variant>
        <vt:lpwstr>_Toc95316127</vt:lpwstr>
      </vt:variant>
      <vt:variant>
        <vt:i4>1310782</vt:i4>
      </vt:variant>
      <vt:variant>
        <vt:i4>104</vt:i4>
      </vt:variant>
      <vt:variant>
        <vt:i4>0</vt:i4>
      </vt:variant>
      <vt:variant>
        <vt:i4>5</vt:i4>
      </vt:variant>
      <vt:variant>
        <vt:lpwstr/>
      </vt:variant>
      <vt:variant>
        <vt:lpwstr>_Toc95316126</vt:lpwstr>
      </vt:variant>
      <vt:variant>
        <vt:i4>1507390</vt:i4>
      </vt:variant>
      <vt:variant>
        <vt:i4>98</vt:i4>
      </vt:variant>
      <vt:variant>
        <vt:i4>0</vt:i4>
      </vt:variant>
      <vt:variant>
        <vt:i4>5</vt:i4>
      </vt:variant>
      <vt:variant>
        <vt:lpwstr/>
      </vt:variant>
      <vt:variant>
        <vt:lpwstr>_Toc95316125</vt:lpwstr>
      </vt:variant>
      <vt:variant>
        <vt:i4>1441854</vt:i4>
      </vt:variant>
      <vt:variant>
        <vt:i4>92</vt:i4>
      </vt:variant>
      <vt:variant>
        <vt:i4>0</vt:i4>
      </vt:variant>
      <vt:variant>
        <vt:i4>5</vt:i4>
      </vt:variant>
      <vt:variant>
        <vt:lpwstr/>
      </vt:variant>
      <vt:variant>
        <vt:lpwstr>_Toc95316124</vt:lpwstr>
      </vt:variant>
      <vt:variant>
        <vt:i4>1114174</vt:i4>
      </vt:variant>
      <vt:variant>
        <vt:i4>86</vt:i4>
      </vt:variant>
      <vt:variant>
        <vt:i4>0</vt:i4>
      </vt:variant>
      <vt:variant>
        <vt:i4>5</vt:i4>
      </vt:variant>
      <vt:variant>
        <vt:lpwstr/>
      </vt:variant>
      <vt:variant>
        <vt:lpwstr>_Toc95316123</vt:lpwstr>
      </vt:variant>
      <vt:variant>
        <vt:i4>1048638</vt:i4>
      </vt:variant>
      <vt:variant>
        <vt:i4>80</vt:i4>
      </vt:variant>
      <vt:variant>
        <vt:i4>0</vt:i4>
      </vt:variant>
      <vt:variant>
        <vt:i4>5</vt:i4>
      </vt:variant>
      <vt:variant>
        <vt:lpwstr/>
      </vt:variant>
      <vt:variant>
        <vt:lpwstr>_Toc95316122</vt:lpwstr>
      </vt:variant>
      <vt:variant>
        <vt:i4>1245246</vt:i4>
      </vt:variant>
      <vt:variant>
        <vt:i4>74</vt:i4>
      </vt:variant>
      <vt:variant>
        <vt:i4>0</vt:i4>
      </vt:variant>
      <vt:variant>
        <vt:i4>5</vt:i4>
      </vt:variant>
      <vt:variant>
        <vt:lpwstr/>
      </vt:variant>
      <vt:variant>
        <vt:lpwstr>_Toc95316121</vt:lpwstr>
      </vt:variant>
      <vt:variant>
        <vt:i4>1179710</vt:i4>
      </vt:variant>
      <vt:variant>
        <vt:i4>68</vt:i4>
      </vt:variant>
      <vt:variant>
        <vt:i4>0</vt:i4>
      </vt:variant>
      <vt:variant>
        <vt:i4>5</vt:i4>
      </vt:variant>
      <vt:variant>
        <vt:lpwstr/>
      </vt:variant>
      <vt:variant>
        <vt:lpwstr>_Toc95316120</vt:lpwstr>
      </vt:variant>
      <vt:variant>
        <vt:i4>1769533</vt:i4>
      </vt:variant>
      <vt:variant>
        <vt:i4>62</vt:i4>
      </vt:variant>
      <vt:variant>
        <vt:i4>0</vt:i4>
      </vt:variant>
      <vt:variant>
        <vt:i4>5</vt:i4>
      </vt:variant>
      <vt:variant>
        <vt:lpwstr/>
      </vt:variant>
      <vt:variant>
        <vt:lpwstr>_Toc95316119</vt:lpwstr>
      </vt:variant>
      <vt:variant>
        <vt:i4>1703997</vt:i4>
      </vt:variant>
      <vt:variant>
        <vt:i4>56</vt:i4>
      </vt:variant>
      <vt:variant>
        <vt:i4>0</vt:i4>
      </vt:variant>
      <vt:variant>
        <vt:i4>5</vt:i4>
      </vt:variant>
      <vt:variant>
        <vt:lpwstr/>
      </vt:variant>
      <vt:variant>
        <vt:lpwstr>_Toc95316118</vt:lpwstr>
      </vt:variant>
      <vt:variant>
        <vt:i4>1376317</vt:i4>
      </vt:variant>
      <vt:variant>
        <vt:i4>50</vt:i4>
      </vt:variant>
      <vt:variant>
        <vt:i4>0</vt:i4>
      </vt:variant>
      <vt:variant>
        <vt:i4>5</vt:i4>
      </vt:variant>
      <vt:variant>
        <vt:lpwstr/>
      </vt:variant>
      <vt:variant>
        <vt:lpwstr>_Toc95316117</vt:lpwstr>
      </vt:variant>
      <vt:variant>
        <vt:i4>1310781</vt:i4>
      </vt:variant>
      <vt:variant>
        <vt:i4>44</vt:i4>
      </vt:variant>
      <vt:variant>
        <vt:i4>0</vt:i4>
      </vt:variant>
      <vt:variant>
        <vt:i4>5</vt:i4>
      </vt:variant>
      <vt:variant>
        <vt:lpwstr/>
      </vt:variant>
      <vt:variant>
        <vt:lpwstr>_Toc95316116</vt:lpwstr>
      </vt:variant>
      <vt:variant>
        <vt:i4>1507389</vt:i4>
      </vt:variant>
      <vt:variant>
        <vt:i4>38</vt:i4>
      </vt:variant>
      <vt:variant>
        <vt:i4>0</vt:i4>
      </vt:variant>
      <vt:variant>
        <vt:i4>5</vt:i4>
      </vt:variant>
      <vt:variant>
        <vt:lpwstr/>
      </vt:variant>
      <vt:variant>
        <vt:lpwstr>_Toc95316115</vt:lpwstr>
      </vt:variant>
      <vt:variant>
        <vt:i4>1441853</vt:i4>
      </vt:variant>
      <vt:variant>
        <vt:i4>32</vt:i4>
      </vt:variant>
      <vt:variant>
        <vt:i4>0</vt:i4>
      </vt:variant>
      <vt:variant>
        <vt:i4>5</vt:i4>
      </vt:variant>
      <vt:variant>
        <vt:lpwstr/>
      </vt:variant>
      <vt:variant>
        <vt:lpwstr>_Toc95316114</vt:lpwstr>
      </vt:variant>
      <vt:variant>
        <vt:i4>1114173</vt:i4>
      </vt:variant>
      <vt:variant>
        <vt:i4>26</vt:i4>
      </vt:variant>
      <vt:variant>
        <vt:i4>0</vt:i4>
      </vt:variant>
      <vt:variant>
        <vt:i4>5</vt:i4>
      </vt:variant>
      <vt:variant>
        <vt:lpwstr/>
      </vt:variant>
      <vt:variant>
        <vt:lpwstr>_Toc95316113</vt:lpwstr>
      </vt:variant>
      <vt:variant>
        <vt:i4>1048637</vt:i4>
      </vt:variant>
      <vt:variant>
        <vt:i4>20</vt:i4>
      </vt:variant>
      <vt:variant>
        <vt:i4>0</vt:i4>
      </vt:variant>
      <vt:variant>
        <vt:i4>5</vt:i4>
      </vt:variant>
      <vt:variant>
        <vt:lpwstr/>
      </vt:variant>
      <vt:variant>
        <vt:lpwstr>_Toc95316112</vt:lpwstr>
      </vt:variant>
      <vt:variant>
        <vt:i4>1245245</vt:i4>
      </vt:variant>
      <vt:variant>
        <vt:i4>14</vt:i4>
      </vt:variant>
      <vt:variant>
        <vt:i4>0</vt:i4>
      </vt:variant>
      <vt:variant>
        <vt:i4>5</vt:i4>
      </vt:variant>
      <vt:variant>
        <vt:lpwstr/>
      </vt:variant>
      <vt:variant>
        <vt:lpwstr>_Toc95316111</vt:lpwstr>
      </vt:variant>
      <vt:variant>
        <vt:i4>1179709</vt:i4>
      </vt:variant>
      <vt:variant>
        <vt:i4>8</vt:i4>
      </vt:variant>
      <vt:variant>
        <vt:i4>0</vt:i4>
      </vt:variant>
      <vt:variant>
        <vt:i4>5</vt:i4>
      </vt:variant>
      <vt:variant>
        <vt:lpwstr/>
      </vt:variant>
      <vt:variant>
        <vt:lpwstr>_Toc95316110</vt:lpwstr>
      </vt:variant>
      <vt:variant>
        <vt:i4>1769532</vt:i4>
      </vt:variant>
      <vt:variant>
        <vt:i4>2</vt:i4>
      </vt:variant>
      <vt:variant>
        <vt:i4>0</vt:i4>
      </vt:variant>
      <vt:variant>
        <vt:i4>5</vt:i4>
      </vt:variant>
      <vt:variant>
        <vt:lpwstr/>
      </vt:variant>
      <vt:variant>
        <vt:lpwstr>_Toc95316109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Imron Fahreza</dc:creator>
  <cp:lastModifiedBy>IMRON 40040218650023</cp:lastModifiedBy>
  <cp:revision>26</cp:revision>
  <cp:lastPrinted>2022-06-28T20:41:00Z</cp:lastPrinted>
  <dcterms:created xsi:type="dcterms:W3CDTF">2022-06-21T20:08:00Z</dcterms:created>
  <dcterms:modified xsi:type="dcterms:W3CDTF">2022-06-30T19:04:00Z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0x01010024C61B4EE0FAC849B6695931C8BC5893</vt:lpwstr>
  </property>
  <property fmtid="{D5CDD505-2E9C-101B-9397-08002B2CF9AE}" pid="3" name="Mendeley Recent Style Id 0_1">
    <vt:lpwstr>http://www.zotero.org/styles/american-political-science-association</vt:lpwstr>
  </property>
  <property fmtid="{D5CDD505-2E9C-101B-9397-08002B2CF9AE}" pid="4" name="Mendeley Recent Style Name 0_1">
    <vt:lpwstr>American Political Science Association</vt:lpwstr>
  </property>
  <property fmtid="{D5CDD505-2E9C-101B-9397-08002B2CF9AE}" pid="5" name="Mendeley Recent Style Id 1_1">
    <vt:lpwstr>http://www.zotero.org/styles/apa</vt:lpwstr>
  </property>
  <property fmtid="{D5CDD505-2E9C-101B-9397-08002B2CF9AE}" pid="6" name="Mendeley Recent Style Name 1_1">
    <vt:lpwstr>American Psychological Association 7th edition</vt:lpwstr>
  </property>
  <property fmtid="{D5CDD505-2E9C-101B-9397-08002B2CF9AE}" pid="7" name="Mendeley Recent Style Id 2_1">
    <vt:lpwstr>http://www.zotero.org/styles/american-sociological-association</vt:lpwstr>
  </property>
  <property fmtid="{D5CDD505-2E9C-101B-9397-08002B2CF9AE}" pid="8" name="Mendeley Recent Style Name 2_1">
    <vt:lpwstr>American Sociological Association 6th edition</vt:lpwstr>
  </property>
  <property fmtid="{D5CDD505-2E9C-101B-9397-08002B2CF9AE}" pid="9" name="Mendeley Recent Style Id 3_1">
    <vt:lpwstr>http://www.zotero.org/styles/chicago-author-date</vt:lpwstr>
  </property>
  <property fmtid="{D5CDD505-2E9C-101B-9397-08002B2CF9AE}" pid="10" name="Mendeley Recent Style Name 3_1">
    <vt:lpwstr>Chicago Manual of Style 17th edition (author-date)</vt:lpwstr>
  </property>
  <property fmtid="{D5CDD505-2E9C-101B-9397-08002B2CF9AE}" pid="11" name="Mendeley Recent Style Id 4_1">
    <vt:lpwstr>http://www.zotero.org/styles/harvard-cite-them-right</vt:lpwstr>
  </property>
  <property fmtid="{D5CDD505-2E9C-101B-9397-08002B2CF9AE}" pid="12" name="Mendeley Recent Style Name 4_1">
    <vt:lpwstr>Cite Them Right 12th edition - Harvard</vt:lpwstr>
  </property>
  <property fmtid="{D5CDD505-2E9C-101B-9397-08002B2CF9AE}" pid="13" name="Mendeley Recent Style Id 5_1">
    <vt:lpwstr>http://www.zotero.org/styles/ieee</vt:lpwstr>
  </property>
  <property fmtid="{D5CDD505-2E9C-101B-9397-08002B2CF9AE}" pid="14" name="Mendeley Recent Style Name 5_1">
    <vt:lpwstr>IEEE</vt:lpwstr>
  </property>
  <property fmtid="{D5CDD505-2E9C-101B-9397-08002B2CF9AE}" pid="15" name="Mendeley Recent Style Id 6_1">
    <vt:lpwstr>http://www.zotero.org/styles/modern-humanities-research-association</vt:lpwstr>
  </property>
  <property fmtid="{D5CDD505-2E9C-101B-9397-08002B2CF9AE}" pid="16" name="Mendeley Recent Style Name 6_1">
    <vt:lpwstr>Modern Humanities Research Association 3rd edition (note with bibliography)</vt:lpwstr>
  </property>
  <property fmtid="{D5CDD505-2E9C-101B-9397-08002B2CF9AE}" pid="17" name="Mendeley Recent Style Id 7_1">
    <vt:lpwstr>http://www.zotero.org/styles/modern-language-association</vt:lpwstr>
  </property>
  <property fmtid="{D5CDD505-2E9C-101B-9397-08002B2CF9AE}" pid="18" name="Mendeley Recent Style Name 7_1">
    <vt:lpwstr>Modern Language Association 9th edition</vt:lpwstr>
  </property>
  <property fmtid="{D5CDD505-2E9C-101B-9397-08002B2CF9AE}" pid="19" name="Mendeley Recent Style Id 8_1">
    <vt:lpwstr>http://www.zotero.org/styles/nature</vt:lpwstr>
  </property>
  <property fmtid="{D5CDD505-2E9C-101B-9397-08002B2CF9AE}" pid="20" name="Mendeley Recent Style Name 8_1">
    <vt:lpwstr>Nature</vt:lpwstr>
  </property>
  <property fmtid="{D5CDD505-2E9C-101B-9397-08002B2CF9AE}" pid="21" name="Mendeley Recent Style Id 9_1">
    <vt:lpwstr>http://www.zotero.org/styles/vancouver</vt:lpwstr>
  </property>
  <property fmtid="{D5CDD505-2E9C-101B-9397-08002B2CF9AE}" pid="22" name="Mendeley Recent Style Name 9_1">
    <vt:lpwstr>Vancouver</vt:lpwstr>
  </property>
</Properties>
</file>